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</p:sldMasterIdLst>
  <p:notesMasterIdLst>
    <p:notesMasterId r:id="rId38"/>
  </p:notesMasterIdLst>
  <p:sldIdLst>
    <p:sldId id="300" r:id="rId3"/>
    <p:sldId id="319" r:id="rId4"/>
    <p:sldId id="306" r:id="rId5"/>
    <p:sldId id="308" r:id="rId6"/>
    <p:sldId id="321" r:id="rId7"/>
    <p:sldId id="316" r:id="rId8"/>
    <p:sldId id="320" r:id="rId9"/>
    <p:sldId id="310" r:id="rId10"/>
    <p:sldId id="309" r:id="rId11"/>
    <p:sldId id="311" r:id="rId12"/>
    <p:sldId id="348" r:id="rId13"/>
    <p:sldId id="349" r:id="rId14"/>
    <p:sldId id="315" r:id="rId15"/>
    <p:sldId id="347" r:id="rId16"/>
    <p:sldId id="351" r:id="rId17"/>
    <p:sldId id="353" r:id="rId18"/>
    <p:sldId id="356" r:id="rId19"/>
    <p:sldId id="358" r:id="rId20"/>
    <p:sldId id="357" r:id="rId21"/>
    <p:sldId id="352" r:id="rId22"/>
    <p:sldId id="350" r:id="rId23"/>
    <p:sldId id="267" r:id="rId24"/>
    <p:sldId id="260" r:id="rId25"/>
    <p:sldId id="354" r:id="rId26"/>
    <p:sldId id="271" r:id="rId27"/>
    <p:sldId id="355" r:id="rId28"/>
    <p:sldId id="359" r:id="rId29"/>
    <p:sldId id="363" r:id="rId30"/>
    <p:sldId id="369" r:id="rId31"/>
    <p:sldId id="370" r:id="rId32"/>
    <p:sldId id="377" r:id="rId33"/>
    <p:sldId id="376" r:id="rId34"/>
    <p:sldId id="378" r:id="rId35"/>
    <p:sldId id="372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0072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 by regions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Sheet1!$A$2:$A$7</c:f>
              <c:strCache>
                <c:ptCount val="6"/>
                <c:pt idx="0">
                  <c:v>North America</c:v>
                </c:pt>
                <c:pt idx="1">
                  <c:v>Latin America</c:v>
                </c:pt>
                <c:pt idx="2">
                  <c:v>Europe</c:v>
                </c:pt>
                <c:pt idx="3">
                  <c:v>Africa</c:v>
                </c:pt>
                <c:pt idx="4">
                  <c:v>Asia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</c:v>
                </c:pt>
                <c:pt idx="1">
                  <c:v>27</c:v>
                </c:pt>
                <c:pt idx="2">
                  <c:v>75</c:v>
                </c:pt>
                <c:pt idx="3">
                  <c:v>65</c:v>
                </c:pt>
                <c:pt idx="4">
                  <c:v>36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58345213940437"/>
          <c:y val="0.89252812148481442"/>
          <c:w val="0.82353156267532868"/>
          <c:h val="7.1757592800899883E-2"/>
        </c:manualLayout>
      </c:layout>
      <c:overlay val="0"/>
      <c:spPr>
        <a:noFill/>
        <a:ln>
          <a:solidFill>
            <a:srgbClr val="00206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 by sector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Sheet1!$A$2:$A$6</c:f>
              <c:strCache>
                <c:ptCount val="5"/>
                <c:pt idx="0">
                  <c:v>Governments</c:v>
                </c:pt>
                <c:pt idx="1">
                  <c:v>Protected areas</c:v>
                </c:pt>
                <c:pt idx="2">
                  <c:v>Academia</c:v>
                </c:pt>
                <c:pt idx="3">
                  <c:v>NGOs&amp;Intern. org</c:v>
                </c:pt>
                <c:pt idx="4">
                  <c:v>Independent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13</c:v>
                </c:pt>
                <c:pt idx="2">
                  <c:v>68</c:v>
                </c:pt>
                <c:pt idx="3">
                  <c:v>116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6256352969E-2"/>
          <c:y val="0.89649637545306837"/>
          <c:w val="0.89999988769058903"/>
          <c:h val="7.1757592800899883E-2"/>
        </c:manualLayout>
      </c:layout>
      <c:overlay val="0"/>
      <c:spPr>
        <a:noFill/>
        <a:ln w="3175">
          <a:solidFill>
            <a:srgbClr val="00206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181D-DCAD-4C95-B56A-385F97782AF1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D4249-389F-40B4-88FD-278308C6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1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8F65-2F11-4BE5-A202-A4BD1C9CDC6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5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52031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39229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41A7C-E559-46BE-AAB5-1B55FD92AB4E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r-HR" b="1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b="0" baseline="0" dirty="0" smtClean="0">
              <a:latin typeface="Candara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9115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5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3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25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2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44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8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z="1000" baseline="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111234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7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82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="0" baseline="0" dirty="0" smtClean="0">
              <a:latin typeface="Candara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199020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91823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66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433668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7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r-HR" sz="1200" b="0" baseline="0" dirty="0" smtClean="0"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16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baseline="0" dirty="0" smtClean="0"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50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3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b="0" baseline="0" dirty="0" smtClean="0">
              <a:latin typeface="Candara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040865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90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="0" baseline="0" dirty="0" smtClean="0">
              <a:latin typeface="Candara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375389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04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51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5BA8-F044-4EB4-90C6-C4447C77FE8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18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="0" baseline="0" dirty="0" smtClean="0">
              <a:latin typeface="Candara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71849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00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84981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000" baseline="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0011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D0525-5376-4383-809F-27D5B39C234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72031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00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2366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b="0" baseline="0" dirty="0" smtClean="0">
              <a:latin typeface="Candara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30568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b="0" baseline="0" dirty="0" smtClean="0">
              <a:latin typeface="Candara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1053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0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4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7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0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4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7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3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8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31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6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2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5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9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1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5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4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E2E6-CA77-4A10-A30E-7B877B5A3B68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1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38C1-5833-458D-992C-FAC6385BF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5965-70F0-4F4A-A9DA-843E220009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cn.org/pa_guidelin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30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4.jpe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hyperlink" Target="https://portals.iucn.org/library/sites/library/files/documents/PAG-023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tbpa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trevor.sandwith@iucn.org" TargetMode="External"/><Relationship Id="rId13" Type="http://schemas.openxmlformats.org/officeDocument/2006/relationships/hyperlink" Target="mailto:rahimatsah@gmail.com" TargetMode="External"/><Relationship Id="rId18" Type="http://schemas.openxmlformats.org/officeDocument/2006/relationships/image" Target="../media/image1.jpeg"/><Relationship Id="rId3" Type="http://schemas.openxmlformats.org/officeDocument/2006/relationships/hyperlink" Target="mailto:maja.vasilijevic1@gmail.com" TargetMode="External"/><Relationship Id="rId7" Type="http://schemas.openxmlformats.org/officeDocument/2006/relationships/hyperlink" Target="mailto:michael.schoon@asu.edu" TargetMode="External"/><Relationship Id="rId12" Type="http://schemas.openxmlformats.org/officeDocument/2006/relationships/hyperlink" Target="mailto:dadjouy@gmail.com" TargetMode="External"/><Relationship Id="rId17" Type="http://schemas.openxmlformats.org/officeDocument/2006/relationships/hyperlink" Target="mailto:boris.erg@iucn.org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mailto:giandradep@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osen@panthera.org" TargetMode="External"/><Relationship Id="rId11" Type="http://schemas.openxmlformats.org/officeDocument/2006/relationships/hyperlink" Target="mailto:adunn@wcs.org" TargetMode="External"/><Relationship Id="rId5" Type="http://schemas.openxmlformats.org/officeDocument/2006/relationships/hyperlink" Target="mailto:jmccallum@transfrontier.org" TargetMode="External"/><Relationship Id="rId15" Type="http://schemas.openxmlformats.org/officeDocument/2006/relationships/hyperlink" Target="mailto:dorothy.zbicz@zbicz.net" TargetMode="External"/><Relationship Id="rId10" Type="http://schemas.openxmlformats.org/officeDocument/2006/relationships/hyperlink" Target="mailto:piettheron01@gmail.com" TargetMode="External"/><Relationship Id="rId4" Type="http://schemas.openxmlformats.org/officeDocument/2006/relationships/hyperlink" Target="mailto:kevanzunckel@gmail.com" TargetMode="External"/><Relationship Id="rId9" Type="http://schemas.openxmlformats.org/officeDocument/2006/relationships/hyperlink" Target="mailto:peter.shadie@iucn.org" TargetMode="External"/><Relationship Id="rId14" Type="http://schemas.openxmlformats.org/officeDocument/2006/relationships/hyperlink" Target="mailto:ochassot@cct.or.c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pa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9036496" cy="225968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IUCN WCPA </a:t>
            </a:r>
            <a:r>
              <a:rPr lang="cs-CZ" dirty="0"/>
              <a:t>Transboundary Conservation Specialist Group: </a:t>
            </a:r>
            <a:r>
              <a:rPr lang="cs-CZ" dirty="0" smtClean="0"/>
              <a:t>activities </a:t>
            </a:r>
            <a:r>
              <a:rPr lang="cs-CZ" dirty="0"/>
              <a:t>and </a:t>
            </a:r>
            <a:r>
              <a:rPr lang="cs-CZ" dirty="0" smtClean="0"/>
              <a:t>plans </a:t>
            </a:r>
            <a:r>
              <a:rPr lang="en-GB" dirty="0"/>
              <a:t/>
            </a:r>
            <a:br>
              <a:rPr lang="en-GB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7016824" cy="17526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Maja Vasilijević</a:t>
            </a:r>
          </a:p>
          <a:p>
            <a:r>
              <a:rPr lang="hr-HR" sz="2400" dirty="0" smtClean="0"/>
              <a:t>Co-Chair</a:t>
            </a:r>
          </a:p>
          <a:p>
            <a:r>
              <a:rPr lang="hr-HR" sz="2400" dirty="0" smtClean="0"/>
              <a:t>WCPA Transboundary Conservation Specialist Group</a:t>
            </a:r>
            <a:endParaRPr lang="hr-HR" sz="2400" dirty="0"/>
          </a:p>
        </p:txBody>
      </p:sp>
      <p:pic>
        <p:nvPicPr>
          <p:cNvPr id="6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92" y="-24"/>
            <a:ext cx="2914640" cy="1150516"/>
          </a:xfrm>
          <a:prstGeom prst="rect">
            <a:avLst/>
          </a:prstGeom>
          <a:noFill/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r>
              <a:rPr lang="hr-HR" dirty="0" smtClean="0">
                <a:solidFill>
                  <a:srgbClr val="EAEAEA"/>
                </a:solidFill>
                <a:latin typeface="Helvetica 45 Light" pitchFamily="34" charset="0"/>
                <a:cs typeface="Arial" pitchFamily="34" charset="0"/>
              </a:rPr>
              <a:t> 				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pitchFamily="34" charset="0"/>
                <a:cs typeface="Arial" pitchFamily="34" charset="0"/>
              </a:rPr>
              <a:t>Transboundary Conservation Specialist Group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4522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TransParcNet, Bad Schandau, 7-10 June 2016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866" y="765175"/>
            <a:ext cx="9253662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Group      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1265" name="Picture 1" descr="E:\PROTECTED AREAS general\TB Conservation_SPECIALIST GROUP\TB publications\book pictures\Crossing Border 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01" y="2135798"/>
            <a:ext cx="2126515" cy="3018914"/>
          </a:xfrm>
          <a:prstGeom prst="rect">
            <a:avLst/>
          </a:prstGeom>
          <a:noFill/>
          <a:ln>
            <a:solidFill>
              <a:schemeClr val="tx1">
                <a:alpha val="39000"/>
              </a:schemeClr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44016" y="-243408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900" dirty="0" smtClean="0"/>
              <a:t>IUCN Guidelines and publications</a:t>
            </a:r>
            <a:endParaRPr lang="hr-HR" sz="2900" dirty="0" smtClean="0">
              <a:solidFill>
                <a:srgbClr val="FF0000"/>
              </a:solidFill>
            </a:endParaRPr>
          </a:p>
        </p:txBody>
      </p:sp>
      <p:pic>
        <p:nvPicPr>
          <p:cNvPr id="14338" name="Picture 2" descr="E:\PROTECTED AREAS general\TB Conservation_SPECIALIST GROUP\TB publications\book pictures\E__IUCN_FINNISH PROJECT_Publication Boris_evaluation TB tool 2012_FINAL PUBLICATION_Erg_Vasilijevic_McKinney_Initiating effec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781" y="2143122"/>
            <a:ext cx="2108926" cy="3018914"/>
          </a:xfrm>
          <a:prstGeom prst="rect">
            <a:avLst/>
          </a:prstGeom>
          <a:noFill/>
          <a:ln>
            <a:solidFill>
              <a:schemeClr val="tx1">
                <a:alpha val="39000"/>
              </a:schemeClr>
            </a:solidFill>
          </a:ln>
        </p:spPr>
      </p:pic>
      <p:pic>
        <p:nvPicPr>
          <p:cNvPr id="8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PROTECTED AREAS general\TB Conservation_SPECIALIST GROUP\MEETINGS\2013\BIOM 9 April 2013\Best Practice Guideline_TBPAs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67" y="2135798"/>
            <a:ext cx="2084069" cy="30189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43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9" y="2143122"/>
            <a:ext cx="2135882" cy="3018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586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866" y="765175"/>
            <a:ext cx="9253662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Group      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4016" y="44624"/>
            <a:ext cx="8276456" cy="144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42892" indent="-342892">
              <a:defRPr/>
            </a:pPr>
            <a:r>
              <a:rPr lang="hr-HR" sz="2800" dirty="0"/>
              <a:t>Development of new tools: </a:t>
            </a:r>
            <a:endParaRPr lang="hr-HR" sz="2800" dirty="0" smtClean="0"/>
          </a:p>
          <a:p>
            <a:pPr marL="342892" indent="-342892">
              <a:defRPr/>
            </a:pPr>
            <a:r>
              <a:rPr lang="hr-HR" sz="2800" dirty="0" smtClean="0"/>
              <a:t>diagnostic </a:t>
            </a:r>
            <a:r>
              <a:rPr lang="hr-HR" sz="2800" dirty="0"/>
              <a:t>tool for t</a:t>
            </a:r>
            <a:r>
              <a:rPr lang="hr-HR" sz="2800" dirty="0" smtClean="0"/>
              <a:t>ransboundary conservation planners </a:t>
            </a:r>
            <a:endParaRPr lang="hr-HR" sz="2800" dirty="0"/>
          </a:p>
        </p:txBody>
      </p:sp>
      <p:pic>
        <p:nvPicPr>
          <p:cNvPr id="8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44016" y="177281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5754" indent="-385754">
              <a:defRPr/>
            </a:pPr>
            <a:r>
              <a:rPr lang="hr-HR" sz="2000" dirty="0"/>
              <a:t>Assesses:</a:t>
            </a:r>
          </a:p>
          <a:p>
            <a:pPr marL="385754" indent="-385754">
              <a:defRPr/>
            </a:pPr>
            <a:endParaRPr lang="hr-HR" sz="2000" dirty="0"/>
          </a:p>
          <a:p>
            <a:pPr marL="385754" indent="-385754">
              <a:defRPr/>
            </a:pPr>
            <a:endParaRPr lang="hr-HR" dirty="0"/>
          </a:p>
          <a:p>
            <a:pPr marL="385754" indent="-385754">
              <a:buFont typeface="Wingdings" panose="05000000000000000000" pitchFamily="2" charset="2"/>
              <a:buChar char="ü"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002060"/>
                </a:solidFill>
              </a:rPr>
              <a:t>need</a:t>
            </a:r>
            <a:r>
              <a:rPr lang="en-US" dirty="0"/>
              <a:t> for TBC</a:t>
            </a:r>
            <a:endParaRPr lang="hr-HR" dirty="0"/>
          </a:p>
          <a:p>
            <a:pPr>
              <a:defRPr/>
            </a:pPr>
            <a:endParaRPr lang="hr-HR" dirty="0"/>
          </a:p>
          <a:p>
            <a:pPr marL="385754" indent="-385754"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002060"/>
                </a:solidFill>
              </a:rPr>
              <a:t>readiness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of stakeholders to initiate TBC</a:t>
            </a:r>
            <a:endParaRPr lang="hr-HR" dirty="0"/>
          </a:p>
          <a:p>
            <a:pPr>
              <a:defRPr/>
            </a:pPr>
            <a:endParaRPr lang="hr-HR" dirty="0"/>
          </a:p>
          <a:p>
            <a:pPr marL="385754" indent="-385754"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002060"/>
                </a:solidFill>
              </a:rPr>
              <a:t>opportunities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that could speed up the process and/or be generated by TBC</a:t>
            </a:r>
            <a:endParaRPr lang="hr-HR" dirty="0"/>
          </a:p>
          <a:p>
            <a:pPr>
              <a:defRPr/>
            </a:pPr>
            <a:endParaRPr lang="hr-HR" dirty="0"/>
          </a:p>
          <a:p>
            <a:pPr marL="385754" indent="-385754"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002060"/>
                </a:solidFill>
              </a:rPr>
              <a:t>risks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that could slow the process</a:t>
            </a:r>
            <a:endParaRPr lang="hr-HR" dirty="0"/>
          </a:p>
          <a:p>
            <a:pPr>
              <a:defRPr/>
            </a:pPr>
            <a:endParaRPr lang="hr-HR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8510"/>
              </p:ext>
            </p:extLst>
          </p:nvPr>
        </p:nvGraphicFramePr>
        <p:xfrm>
          <a:off x="4903755" y="1644047"/>
          <a:ext cx="4204749" cy="3945193"/>
        </p:xfrm>
        <a:graphic>
          <a:graphicData uri="http://schemas.openxmlformats.org/drawingml/2006/table">
            <a:tbl>
              <a:tblPr/>
              <a:tblGrid>
                <a:gridCol w="4204749"/>
              </a:tblGrid>
              <a:tr h="40431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‘S’ QUESTIONS:     Stakeholders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1686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OPPORTUNITY (‘S3’)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1686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Instructions and results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505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List the ‘S3’ questions evaluated with 5 points: _______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6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‘Opportunity’ statements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445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There are a number of opportunities, namely: 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_______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(list the ‘S3’ question areas evaluated with 5 points)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3722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RISK (‘S4’)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6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Instructions and results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List the ‘S4’ questions evaluated with 1 point: _______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1686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‘Risk’ statements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445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There are a number of risks, namely: 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_______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(list the ‘S4’ question areas evaluated with 1 point)</a:t>
                      </a:r>
                      <a:endParaRPr lang="en-US" sz="8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7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57200" y="476672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dirty="0" smtClean="0"/>
              <a:t>Self-assessment component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148064" y="60735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Conservation Specialist Group</a:t>
            </a:r>
            <a:endParaRPr lang="en-GB" sz="1400" dirty="0"/>
          </a:p>
        </p:txBody>
      </p:sp>
      <p:pic>
        <p:nvPicPr>
          <p:cNvPr id="15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7200" y="1214750"/>
            <a:ext cx="85792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660033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hr-H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(1) 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Compelling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</a:rPr>
              <a:t>reason for transboundary 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conservation </a:t>
            </a:r>
            <a:endParaRPr lang="en-GB" sz="2000" dirty="0">
              <a:latin typeface="Calibri" panose="020F0502020204030204" pitchFamily="34" charset="0"/>
            </a:endParaRPr>
          </a:p>
          <a:p>
            <a:pPr eaLnBrk="0" hangingPunct="0"/>
            <a:r>
              <a:rPr lang="hr-H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(2) 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Stakeholders </a:t>
            </a:r>
            <a:endParaRPr lang="en-GB" sz="2000" dirty="0">
              <a:latin typeface="Calibri" panose="020F0502020204030204" pitchFamily="34" charset="0"/>
            </a:endParaRPr>
          </a:p>
          <a:p>
            <a:pPr eaLnBrk="0" hangingPunct="0"/>
            <a:r>
              <a:rPr lang="hr-H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(3) 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Geographic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</a:rPr>
              <a:t>reach, regional stability and complexity </a:t>
            </a:r>
            <a:endParaRPr lang="hr-HR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hr-H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(4) 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Capacity</a:t>
            </a:r>
            <a:endParaRPr lang="hr-HR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0" hangingPunct="0"/>
            <a:endParaRPr lang="en-GB" sz="2000" dirty="0">
              <a:latin typeface="Calibri" panose="020F0502020204030204" pitchFamily="34" charset="0"/>
            </a:endParaRPr>
          </a:p>
          <a:p>
            <a:pPr eaLnBrk="0" hangingPunct="0"/>
            <a:r>
              <a:rPr lang="hr-HR" sz="2000" dirty="0" smtClean="0">
                <a:latin typeface="Calibri" panose="020F0502020204030204" pitchFamily="34" charset="0"/>
              </a:rPr>
              <a:t>Final product: 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</a:rPr>
              <a:t>a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</a:rPr>
              <a:t>narrative report </a:t>
            </a:r>
            <a:r>
              <a:rPr lang="en-GB" sz="2000" dirty="0">
                <a:latin typeface="Calibri" panose="020F0502020204030204" pitchFamily="34" charset="0"/>
              </a:rPr>
              <a:t>that presents the answers in a summarized </a:t>
            </a:r>
            <a:r>
              <a:rPr lang="en-GB" sz="2000" dirty="0" smtClean="0">
                <a:latin typeface="Calibri" panose="020F0502020204030204" pitchFamily="34" charset="0"/>
              </a:rPr>
              <a:t>way</a:t>
            </a:r>
            <a:r>
              <a:rPr lang="hr-HR" sz="2000" dirty="0" smtClean="0">
                <a:latin typeface="Calibri" panose="020F0502020204030204" pitchFamily="34" charset="0"/>
              </a:rPr>
              <a:t> and helps in planning the initiative more efficiently</a:t>
            </a:r>
            <a:endParaRPr lang="en-GB" sz="2000" dirty="0">
              <a:latin typeface="Calibri" panose="020F0502020204030204" pitchFamily="34" charset="0"/>
            </a:endParaRPr>
          </a:p>
          <a:p>
            <a:pPr eaLnBrk="0" hangingPunct="0"/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 cstate="print"/>
          <a:srcRect t="62642" b="8691"/>
          <a:stretch>
            <a:fillRect/>
          </a:stretch>
        </p:blipFill>
        <p:spPr bwMode="auto">
          <a:xfrm>
            <a:off x="0" y="4048026"/>
            <a:ext cx="91440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866" y="765175"/>
            <a:ext cx="9253662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4016" y="188640"/>
            <a:ext cx="8599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Further steps for the diagnostic tool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016" y="1094879"/>
            <a:ext cx="7772400" cy="298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hr-HR" sz="2100" dirty="0" smtClean="0"/>
              <a:t>Translate to other global languages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hr-HR" sz="2100" dirty="0" smtClean="0"/>
              <a:t>Test in different regions and a variety of ecosystems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hr-HR" sz="2100" dirty="0" smtClean="0"/>
              <a:t>Develop new multilingual edition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hr-HR" sz="2100" dirty="0" smtClean="0"/>
              <a:t>Develop a web portal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hr-HR" sz="2100" dirty="0" smtClean="0"/>
              <a:t>Evaluate global potential for transboundary conservation</a:t>
            </a:r>
          </a:p>
          <a:p>
            <a:pPr marL="457200" indent="-457200">
              <a:defRPr/>
            </a:pPr>
            <a:endParaRPr lang="hr-HR" sz="2800" dirty="0" smtClean="0"/>
          </a:p>
        </p:txBody>
      </p:sp>
      <p:pic>
        <p:nvPicPr>
          <p:cNvPr id="13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E:\FOTKE\Nizozemska\Netherlands 180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3684279"/>
            <a:ext cx="3248415" cy="2336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5" name="Picture 5" descr="E:\FOTKE\Izlozbe\Budva2005\Fotografije print verzija\Bogato jezero_print_l.jpg"/>
          <p:cNvPicPr>
            <a:picLocks noChangeAspect="1" noChangeArrowheads="1"/>
          </p:cNvPicPr>
          <p:nvPr/>
        </p:nvPicPr>
        <p:blipFill>
          <a:blip r:embed="rId5" cstate="print"/>
          <a:srcRect t="3500"/>
          <a:stretch>
            <a:fillRect/>
          </a:stretch>
        </p:blipFill>
        <p:spPr bwMode="auto">
          <a:xfrm>
            <a:off x="4699497" y="3684279"/>
            <a:ext cx="3589130" cy="233552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  <a:alpha val="46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2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0326" y="422010"/>
            <a:ext cx="8708178" cy="120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defRPr/>
            </a:pPr>
            <a:r>
              <a:rPr lang="hr-HR" sz="2800" dirty="0" smtClean="0"/>
              <a:t>Advisory role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394999" y="1479555"/>
            <a:ext cx="633724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/>
              <a:t>Provide advice on TBC establishment, management and process </a:t>
            </a:r>
            <a:r>
              <a:rPr lang="hr-HR" sz="2000" dirty="0" smtClean="0"/>
              <a:t>to planners and managers</a:t>
            </a:r>
          </a:p>
          <a:p>
            <a:pPr>
              <a:defRPr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/>
              <a:t>Develop </a:t>
            </a:r>
            <a:r>
              <a:rPr lang="hr-HR" sz="2000" dirty="0" smtClean="0"/>
              <a:t>statements and policy recommendations </a:t>
            </a:r>
            <a:r>
              <a:rPr lang="hr-HR" sz="2000" dirty="0"/>
              <a:t>of global and regional importance </a:t>
            </a:r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     </a:t>
            </a:r>
            <a:r>
              <a:rPr lang="hr-HR" sz="1600" dirty="0" smtClean="0">
                <a:solidFill>
                  <a:srgbClr val="002060"/>
                </a:solidFill>
              </a:rPr>
              <a:t>(</a:t>
            </a:r>
            <a:r>
              <a:rPr lang="hr-HR" sz="1600" dirty="0">
                <a:solidFill>
                  <a:srgbClr val="002060"/>
                </a:solidFill>
              </a:rPr>
              <a:t>e.g</a:t>
            </a:r>
            <a:r>
              <a:rPr lang="hr-HR" sz="1600" dirty="0" smtClean="0">
                <a:solidFill>
                  <a:srgbClr val="002060"/>
                </a:solidFill>
              </a:rPr>
              <a:t>.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Statement on Transboundary Conservation for </a:t>
            </a:r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Biodiversity </a:t>
            </a:r>
            <a:r>
              <a:rPr lang="hr-H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hr-H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Peace</a:t>
            </a:r>
            <a:r>
              <a:rPr lang="hr-H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r-HR" sz="1600" dirty="0" smtClean="0">
                <a:solidFill>
                  <a:srgbClr val="002060"/>
                </a:solidFill>
              </a:rPr>
              <a:t>CBD COP12</a:t>
            </a:r>
            <a:r>
              <a:rPr lang="hr-HR" sz="1600" dirty="0">
                <a:solidFill>
                  <a:srgbClr val="002060"/>
                </a:solidFill>
              </a:rPr>
              <a:t>; </a:t>
            </a:r>
            <a:r>
              <a:rPr lang="hr-HR" sz="1600" b="1" dirty="0" smtClean="0">
                <a:solidFill>
                  <a:srgbClr val="002060"/>
                </a:solidFill>
              </a:rPr>
              <a:t>Promise of Sydney </a:t>
            </a:r>
            <a:r>
              <a:rPr lang="hr-HR" sz="1600" dirty="0" smtClean="0">
                <a:solidFill>
                  <a:srgbClr val="002060"/>
                </a:solidFill>
              </a:rPr>
              <a:t>– Governance Stream, </a:t>
            </a:r>
          </a:p>
          <a:p>
            <a:pPr>
              <a:defRPr/>
            </a:pP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smtClean="0">
                <a:solidFill>
                  <a:srgbClr val="002060"/>
                </a:solidFill>
              </a:rPr>
              <a:t>      WPC, Sydney, 2014, </a:t>
            </a:r>
            <a:r>
              <a:rPr lang="hr-HR" sz="1600" b="1" dirty="0" smtClean="0">
                <a:solidFill>
                  <a:srgbClr val="002060"/>
                </a:solidFill>
              </a:rPr>
              <a:t>Razor </a:t>
            </a:r>
            <a:r>
              <a:rPr lang="hr-HR" sz="1600" b="1" dirty="0">
                <a:solidFill>
                  <a:srgbClr val="002060"/>
                </a:solidFill>
              </a:rPr>
              <a:t>wire and nature in </a:t>
            </a:r>
            <a:r>
              <a:rPr lang="hr-HR" sz="1600" b="1" dirty="0" smtClean="0">
                <a:solidFill>
                  <a:srgbClr val="002060"/>
                </a:solidFill>
              </a:rPr>
              <a:t>Europe</a:t>
            </a:r>
            <a:r>
              <a:rPr lang="hr-HR" sz="1600" dirty="0">
                <a:solidFill>
                  <a:srgbClr val="002060"/>
                </a:solidFill>
              </a:rPr>
              <a:t>, </a:t>
            </a:r>
            <a:r>
              <a:rPr lang="hr-HR" sz="1600" dirty="0" smtClean="0">
                <a:solidFill>
                  <a:srgbClr val="002060"/>
                </a:solidFill>
              </a:rPr>
              <a:t>2015) </a:t>
            </a:r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9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51351" y="403990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Transboundary Conservation Specialist Group </a:t>
            </a:r>
            <a:r>
              <a:rPr lang="en-GB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hr-HR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...] </a:t>
            </a:r>
            <a:r>
              <a:rPr lang="en-GB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raises </a:t>
            </a: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serious concern about erection of the razor wire fence which has already proven to harm the wildlife by exposing it to suffering, and believes that such a fence creates </a:t>
            </a:r>
            <a:r>
              <a:rPr lang="en-GB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unfavorable</a:t>
            </a: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conditions for ecological connectivity and the migration of wildlife, including threatened species. </a:t>
            </a:r>
            <a:endParaRPr lang="en-GB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60820"/>
            <a:ext cx="2073883" cy="23002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21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0326" y="404664"/>
            <a:ext cx="870817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defRPr/>
            </a:pPr>
            <a:r>
              <a:rPr lang="hr-HR" sz="2800" dirty="0" smtClean="0"/>
              <a:t>Advisory </a:t>
            </a:r>
            <a:r>
              <a:rPr lang="hr-HR" sz="2800" dirty="0"/>
              <a:t>role </a:t>
            </a:r>
            <a:r>
              <a:rPr lang="hr-HR" sz="28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26" y="1484784"/>
            <a:ext cx="8204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Evaluate </a:t>
            </a:r>
            <a:r>
              <a:rPr lang="hr-HR" sz="2000" dirty="0" smtClean="0"/>
              <a:t>transboundary UNESCO World </a:t>
            </a:r>
            <a:r>
              <a:rPr lang="hr-HR" sz="2000" dirty="0"/>
              <a:t>Heritage nominations</a:t>
            </a:r>
          </a:p>
          <a:p>
            <a:r>
              <a:rPr lang="hr-HR" sz="2800" dirty="0" smtClean="0"/>
              <a:t>    </a:t>
            </a:r>
            <a:r>
              <a:rPr lang="hr-HR" sz="1600" dirty="0" smtClean="0">
                <a:solidFill>
                  <a:srgbClr val="002060"/>
                </a:solidFill>
              </a:rPr>
              <a:t>(</a:t>
            </a:r>
            <a:r>
              <a:rPr lang="hr-HR" sz="1600" dirty="0">
                <a:solidFill>
                  <a:srgbClr val="002060"/>
                </a:solidFill>
              </a:rPr>
              <a:t>e.g. Dauria Landscapes, Russia/Mongolia, 2014</a:t>
            </a:r>
            <a:r>
              <a:rPr lang="hr-HR" sz="16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 World Heritage Conservation Outlook Assessment</a:t>
            </a:r>
          </a:p>
          <a:p>
            <a:endParaRPr lang="hr-HR" sz="1600" dirty="0">
              <a:solidFill>
                <a:srgbClr val="002060"/>
              </a:solidFill>
            </a:endParaRPr>
          </a:p>
          <a:p>
            <a:endParaRPr lang="hr-HR" sz="1600" dirty="0" smtClean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  <a:p>
            <a:endParaRPr lang="hr-HR" sz="1600" dirty="0" smtClean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  <a:p>
            <a:endParaRPr lang="hr-HR" sz="1600" dirty="0" smtClean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  <a:p>
            <a:endParaRPr lang="hr-HR" sz="1600" dirty="0" smtClean="0">
              <a:solidFill>
                <a:srgbClr val="002060"/>
              </a:solidFill>
            </a:endParaRPr>
          </a:p>
          <a:p>
            <a:endParaRPr lang="hr-HR" sz="1600" dirty="0" smtClean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9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2" name="Picture 2" descr="C:\Users\Maja\Pictures\2014\Russia_Mongolia 9_2014\Russia\6_Zun Torey Lake9 (1024x68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9" y="3114383"/>
            <a:ext cx="4356000" cy="2905417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17721"/>
            <a:ext cx="4355841" cy="290207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4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0326" y="332656"/>
            <a:ext cx="8708178" cy="120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defRPr/>
            </a:pPr>
            <a:r>
              <a:rPr lang="hr-HR" sz="2800" dirty="0" smtClean="0"/>
              <a:t>Organization of events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395000" y="1560335"/>
            <a:ext cx="5257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 smtClean="0"/>
              <a:t>Convene international workshops </a:t>
            </a:r>
            <a:r>
              <a:rPr lang="hr-HR" sz="2000" dirty="0"/>
              <a:t>and events</a:t>
            </a:r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     </a:t>
            </a:r>
            <a:r>
              <a:rPr lang="hr-HR" sz="1600" dirty="0" smtClean="0">
                <a:solidFill>
                  <a:srgbClr val="002060"/>
                </a:solidFill>
              </a:rPr>
              <a:t>(</a:t>
            </a:r>
            <a:r>
              <a:rPr lang="hr-HR" sz="1600" dirty="0">
                <a:solidFill>
                  <a:srgbClr val="002060"/>
                </a:solidFill>
              </a:rPr>
              <a:t>e.g. International workshop, Thayatal NP, 2013; </a:t>
            </a:r>
            <a:endParaRPr lang="hr-HR" sz="16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smtClean="0">
                <a:solidFill>
                  <a:srgbClr val="002060"/>
                </a:solidFill>
              </a:rPr>
              <a:t>      Best Practice Guidelines’ pre-launch, WPC, Sydney</a:t>
            </a:r>
            <a:r>
              <a:rPr lang="hr-HR" sz="1600" dirty="0">
                <a:solidFill>
                  <a:srgbClr val="002060"/>
                </a:solidFill>
              </a:rPr>
              <a:t>, </a:t>
            </a:r>
            <a:r>
              <a:rPr lang="hr-HR" sz="1600" dirty="0" smtClean="0">
                <a:solidFill>
                  <a:srgbClr val="002060"/>
                </a:solidFill>
              </a:rPr>
              <a:t>2014; </a:t>
            </a:r>
          </a:p>
          <a:p>
            <a:pPr>
              <a:defRPr/>
            </a:pP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smtClean="0">
                <a:solidFill>
                  <a:srgbClr val="002060"/>
                </a:solidFill>
              </a:rPr>
              <a:t>      Governance of TBCAs, WPC, Sydney, 2014)</a:t>
            </a:r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9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57" y="816693"/>
            <a:ext cx="2203099" cy="4725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71" y="1401630"/>
            <a:ext cx="1785933" cy="4618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0" y="3115019"/>
            <a:ext cx="4356000" cy="29062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37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0326" y="404664"/>
            <a:ext cx="8708178" cy="120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defRPr/>
            </a:pPr>
            <a:r>
              <a:rPr lang="hr-HR" sz="2800" dirty="0"/>
              <a:t>P</a:t>
            </a:r>
            <a:r>
              <a:rPr lang="hr-HR" sz="2800" dirty="0" smtClean="0"/>
              <a:t>artnerships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395000" y="1560335"/>
            <a:ext cx="8209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 smtClean="0"/>
              <a:t>Establish cooperation and partnerships with various institutions</a:t>
            </a:r>
            <a:endParaRPr lang="hr-HR" sz="2000" dirty="0"/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     </a:t>
            </a:r>
            <a:r>
              <a:rPr lang="hr-HR" sz="1600" dirty="0" smtClean="0">
                <a:solidFill>
                  <a:srgbClr val="002060"/>
                </a:solidFill>
              </a:rPr>
              <a:t>(</a:t>
            </a:r>
            <a:r>
              <a:rPr lang="hr-HR" sz="1600" dirty="0">
                <a:solidFill>
                  <a:srgbClr val="002060"/>
                </a:solidFill>
              </a:rPr>
              <a:t>e.g. </a:t>
            </a:r>
            <a:r>
              <a:rPr lang="hr-HR" sz="1600" dirty="0" smtClean="0">
                <a:solidFill>
                  <a:srgbClr val="002060"/>
                </a:solidFill>
              </a:rPr>
              <a:t>Thayatal National Park, Southern African Development Community (SADC), </a:t>
            </a:r>
          </a:p>
          <a:p>
            <a:pPr>
              <a:defRPr/>
            </a:pP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smtClean="0">
                <a:solidFill>
                  <a:srgbClr val="002060"/>
                </a:solidFill>
              </a:rPr>
              <a:t>      International Centre for Integrated Mountain Development (ICIMOD), MAVA Foundation,</a:t>
            </a:r>
          </a:p>
          <a:p>
            <a:pPr>
              <a:defRPr/>
            </a:pP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smtClean="0">
                <a:solidFill>
                  <a:srgbClr val="002060"/>
                </a:solidFill>
              </a:rPr>
              <a:t>      The University of Montana, Federal Agency for Nature Conservation (BfN), IUCN ECARO)</a:t>
            </a:r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9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7" y="3504306"/>
            <a:ext cx="1323637" cy="1302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78" y="3176641"/>
            <a:ext cx="1728192" cy="718996"/>
          </a:xfrm>
          <a:prstGeom prst="rect">
            <a:avLst/>
          </a:prstGeom>
        </p:spPr>
      </p:pic>
      <p:pic>
        <p:nvPicPr>
          <p:cNvPr id="13" name="Picture 2" descr="C:\Users\Maja\Documents\PROTECTED AREAS general\TB Conservation_SPECIALIST GROUP\PROJECTS\Best Practice Guideline\BPG Content\Logos for inside first page\ICIMOD_30_Logo_Colour_Aug13_min 15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54" y="4374296"/>
            <a:ext cx="1622159" cy="8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ja\Documents\PROTECTED AREAS general\TB Conservation_SPECIALIST GROUP\PROJECTS\Best Practice Guideline\BfN\Logo\logo-BfN-2007_english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97" y="3558835"/>
            <a:ext cx="824263" cy="89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78" y="4374296"/>
            <a:ext cx="1863061" cy="7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C:\Users\Maja\Documents\PROTECTED AREAS general\TB Conservation_SPECIALIST GROUP\PROJECTS\Best Practice Guideline\MAVA\Logo\MAVA_logo_for_Offi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54" y="3150944"/>
            <a:ext cx="1295226" cy="7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0326" y="332656"/>
            <a:ext cx="8708178" cy="120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57189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2800" dirty="0" smtClean="0"/>
              <a:t>Training development and implementation: </a:t>
            </a:r>
          </a:p>
          <a:p>
            <a:pPr marL="432000" indent="-457189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2800" dirty="0" smtClean="0"/>
              <a:t>Hands across Borders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395000" y="1560335"/>
            <a:ext cx="5257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 smtClean="0"/>
              <a:t>13-18 Sept 2016, Glacier NP, Montana, USA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9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000" y="2246669"/>
            <a:ext cx="54177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Key purpose of the workshop: </a:t>
            </a:r>
          </a:p>
          <a:p>
            <a:endParaRPr lang="hr-HR" sz="2000" b="1" dirty="0"/>
          </a:p>
          <a:p>
            <a:pPr algn="just"/>
            <a:r>
              <a:rPr lang="hr-HR" dirty="0">
                <a:solidFill>
                  <a:srgbClr val="002060"/>
                </a:solidFill>
              </a:rPr>
              <a:t>To bring together practitioners from TBC initiatives to build and share knowledge and information, foster relationships and build capacity to enable and sustain TBC efforts  </a:t>
            </a:r>
          </a:p>
          <a:p>
            <a:pPr algn="just"/>
            <a:endParaRPr lang="hr-HR" dirty="0">
              <a:solidFill>
                <a:srgbClr val="002060"/>
              </a:solidFill>
            </a:endParaRPr>
          </a:p>
          <a:p>
            <a:pPr algn="just"/>
            <a:r>
              <a:rPr lang="hr-HR" dirty="0">
                <a:solidFill>
                  <a:srgbClr val="002060"/>
                </a:solidFill>
              </a:rPr>
              <a:t>To unpack the IUCN WCPA’s Best Practice Protected Area Guidelines </a:t>
            </a:r>
            <a:r>
              <a:rPr lang="hr-HR" i="1" dirty="0">
                <a:solidFill>
                  <a:srgbClr val="002060"/>
                </a:solidFill>
              </a:rPr>
              <a:t>Transboundary Conservation a systematic and integrated approach </a:t>
            </a:r>
            <a:endParaRPr lang="hr-HR" dirty="0">
              <a:solidFill>
                <a:srgbClr val="002060"/>
              </a:solidFill>
            </a:endParaRPr>
          </a:p>
          <a:p>
            <a:pPr algn="just"/>
            <a:endParaRPr lang="hr-HR" dirty="0">
              <a:solidFill>
                <a:srgbClr val="002060"/>
              </a:solidFill>
            </a:endParaRPr>
          </a:p>
          <a:p>
            <a:pPr algn="just"/>
            <a:r>
              <a:rPr lang="hr-HR" dirty="0">
                <a:solidFill>
                  <a:srgbClr val="002060"/>
                </a:solidFill>
              </a:rPr>
              <a:t>To gather feedback from the participants and replicate this pilot project in other regions of the world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8" name="Picture 2" descr="threeparralelriverschina 2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7208" y="1900038"/>
            <a:ext cx="2790645" cy="39604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8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863429" y="366143"/>
            <a:ext cx="8708178" cy="677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defRPr/>
            </a:pPr>
            <a:r>
              <a:rPr lang="hr-HR" sz="2800" dirty="0" smtClean="0"/>
              <a:t>Hands across Borders event</a:t>
            </a:r>
            <a:endParaRPr lang="hr-HR" sz="2800" dirty="0"/>
          </a:p>
        </p:txBody>
      </p:sp>
      <p:pic>
        <p:nvPicPr>
          <p:cNvPr id="9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7" y="114645"/>
            <a:ext cx="703004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1" y="1200622"/>
            <a:ext cx="1262378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" y="2114666"/>
            <a:ext cx="1423903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5" y="3570179"/>
            <a:ext cx="995056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3" y="4452753"/>
            <a:ext cx="1429701" cy="58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" y="5108865"/>
            <a:ext cx="1262378" cy="6840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" y="6025179"/>
            <a:ext cx="719198" cy="716188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" y="2819938"/>
            <a:ext cx="1466845" cy="648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>
            <a:off x="1763688" y="0"/>
            <a:ext cx="0" cy="6858000"/>
          </a:xfrm>
          <a:prstGeom prst="line">
            <a:avLst/>
          </a:prstGeom>
          <a:ln w="31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08597" y="1490995"/>
            <a:ext cx="2714032" cy="2424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000" dirty="0"/>
              <a:t>A 3-day workshop for transboundary </a:t>
            </a:r>
            <a:r>
              <a:rPr lang="hr-HR" sz="2000" dirty="0" smtClean="0"/>
              <a:t>conservation </a:t>
            </a:r>
            <a:r>
              <a:rPr lang="hr-HR" sz="2000" dirty="0"/>
              <a:t>practitioners</a:t>
            </a:r>
          </a:p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5960895" y="1490995"/>
            <a:ext cx="2859577" cy="24248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000" dirty="0"/>
              <a:t>Field trips in Waterton-Glacier International Peace </a:t>
            </a:r>
            <a:r>
              <a:rPr lang="hr-HR" sz="2000" dirty="0" smtClean="0"/>
              <a:t>Park (WGIPP)</a:t>
            </a:r>
          </a:p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3918244" y="3912179"/>
            <a:ext cx="2847037" cy="24248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000" dirty="0"/>
              <a:t>84th WGIPP Assembly + Hands across Borders ceremony</a:t>
            </a: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91357" y="270343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+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675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0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837037" y="1484785"/>
            <a:ext cx="2030958" cy="3960439"/>
            <a:chOff x="2278" y="1858"/>
            <a:chExt cx="1098" cy="2162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2333" y="1888"/>
              <a:ext cx="1000" cy="453"/>
              <a:chOff x="1245" y="1933"/>
              <a:chExt cx="864" cy="454"/>
            </a:xfrm>
          </p:grpSpPr>
          <p:sp>
            <p:nvSpPr>
              <p:cNvPr id="33" name="AutoShape 17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862" cy="454"/>
              </a:xfrm>
              <a:prstGeom prst="roundRect">
                <a:avLst>
                  <a:gd name="adj" fmla="val 16667"/>
                </a:avLst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1245" y="1933"/>
                <a:ext cx="363" cy="27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78" y="1858"/>
              <a:ext cx="1098" cy="453"/>
              <a:chOff x="1440" y="2341"/>
              <a:chExt cx="1098" cy="453"/>
            </a:xfrm>
          </p:grpSpPr>
          <p:grpSp>
            <p:nvGrpSpPr>
              <p:cNvPr id="29" name="Group 20"/>
              <p:cNvGrpSpPr>
                <a:grpSpLocks/>
              </p:cNvGrpSpPr>
              <p:nvPr/>
            </p:nvGrpSpPr>
            <p:grpSpPr bwMode="auto">
              <a:xfrm>
                <a:off x="1440" y="2341"/>
                <a:ext cx="1098" cy="453"/>
                <a:chOff x="1214" y="1933"/>
                <a:chExt cx="948" cy="454"/>
              </a:xfrm>
            </p:grpSpPr>
            <p:sp>
              <p:nvSpPr>
                <p:cNvPr id="31" name="AutoShape 21"/>
                <p:cNvSpPr>
                  <a:spLocks noChangeArrowheads="1"/>
                </p:cNvSpPr>
                <p:nvPr/>
              </p:nvSpPr>
              <p:spPr bwMode="auto">
                <a:xfrm>
                  <a:off x="1214" y="1933"/>
                  <a:ext cx="948" cy="4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" name="Rectangle 22"/>
                <p:cNvSpPr>
                  <a:spLocks noChangeArrowheads="1"/>
                </p:cNvSpPr>
                <p:nvPr/>
              </p:nvSpPr>
              <p:spPr bwMode="auto">
                <a:xfrm>
                  <a:off x="1245" y="1933"/>
                  <a:ext cx="363" cy="27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1485" y="2432"/>
                <a:ext cx="9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dirty="0" smtClean="0">
                    <a:solidFill>
                      <a:schemeClr val="bg1"/>
                    </a:solidFill>
                    <a:latin typeface="+mn-lt"/>
                  </a:rPr>
                  <a:t>Commissions</a:t>
                </a:r>
                <a:endParaRPr lang="en-GB" sz="18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2314" y="2478"/>
              <a:ext cx="1020" cy="1542"/>
            </a:xfrm>
            <a:prstGeom prst="foldedCorner">
              <a:avLst>
                <a:gd name="adj" fmla="val 125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379" y="2514"/>
              <a:ext cx="953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Nearly 1</a:t>
              </a:r>
              <a:r>
                <a:rPr lang="hr-HR" sz="1600" dirty="0" smtClean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,000 </a:t>
              </a:r>
              <a:r>
                <a:rPr lang="en-GB" sz="1600" dirty="0">
                  <a:solidFill>
                    <a:srgbClr val="000000"/>
                  </a:solidFill>
                  <a:latin typeface="+mn-lt"/>
                </a:rPr>
                <a:t>voluntary experts in 6 thematic </a:t>
              </a: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groups</a:t>
              </a:r>
              <a:endParaRPr lang="hr-HR" sz="1600" dirty="0" smtClean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hr-HR" sz="1600" dirty="0" smtClean="0">
                  <a:solidFill>
                    <a:srgbClr val="000000"/>
                  </a:solidFill>
                  <a:latin typeface="+mn-lt"/>
                </a:rPr>
                <a:t>Global pool of science, research and action</a:t>
              </a:r>
              <a:endParaRPr lang="en-GB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6695579" y="1484785"/>
            <a:ext cx="1733222" cy="4066686"/>
            <a:chOff x="2585" y="724"/>
            <a:chExt cx="1021" cy="2220"/>
          </a:xfrm>
        </p:grpSpPr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2606" y="754"/>
              <a:ext cx="1000" cy="453"/>
              <a:chOff x="1245" y="1933"/>
              <a:chExt cx="864" cy="454"/>
            </a:xfrm>
          </p:grpSpPr>
          <p:sp>
            <p:nvSpPr>
              <p:cNvPr id="45" name="AutoShape 34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862" cy="454"/>
              </a:xfrm>
              <a:prstGeom prst="roundRect">
                <a:avLst>
                  <a:gd name="adj" fmla="val 16667"/>
                </a:avLst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6" name="Rectangle 35"/>
              <p:cNvSpPr>
                <a:spLocks noChangeArrowheads="1"/>
              </p:cNvSpPr>
              <p:nvPr/>
            </p:nvSpPr>
            <p:spPr bwMode="auto">
              <a:xfrm>
                <a:off x="1245" y="1933"/>
                <a:ext cx="363" cy="27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2585" y="724"/>
              <a:ext cx="1000" cy="453"/>
              <a:chOff x="1610" y="2931"/>
              <a:chExt cx="1000" cy="453"/>
            </a:xfrm>
          </p:grpSpPr>
          <p:grpSp>
            <p:nvGrpSpPr>
              <p:cNvPr id="41" name="Group 37"/>
              <p:cNvGrpSpPr>
                <a:grpSpLocks/>
              </p:cNvGrpSpPr>
              <p:nvPr/>
            </p:nvGrpSpPr>
            <p:grpSpPr bwMode="auto">
              <a:xfrm>
                <a:off x="1610" y="2931"/>
                <a:ext cx="1000" cy="453"/>
                <a:chOff x="1245" y="1933"/>
                <a:chExt cx="864" cy="454"/>
              </a:xfrm>
            </p:grpSpPr>
            <p:sp>
              <p:nvSpPr>
                <p:cNvPr id="43" name="AutoShape 38"/>
                <p:cNvSpPr>
                  <a:spLocks noChangeArrowheads="1"/>
                </p:cNvSpPr>
                <p:nvPr/>
              </p:nvSpPr>
              <p:spPr bwMode="auto">
                <a:xfrm>
                  <a:off x="1247" y="1933"/>
                  <a:ext cx="862" cy="4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4" name="Rectangle 39"/>
                <p:cNvSpPr>
                  <a:spLocks noChangeArrowheads="1"/>
                </p:cNvSpPr>
                <p:nvPr/>
              </p:nvSpPr>
              <p:spPr bwMode="auto">
                <a:xfrm>
                  <a:off x="1245" y="1933"/>
                  <a:ext cx="363" cy="27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2" name="Text Box 40"/>
              <p:cNvSpPr txBox="1">
                <a:spLocks noChangeArrowheads="1"/>
              </p:cNvSpPr>
              <p:nvPr/>
            </p:nvSpPr>
            <p:spPr bwMode="auto">
              <a:xfrm>
                <a:off x="1679" y="3038"/>
                <a:ext cx="8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dirty="0" smtClean="0">
                    <a:solidFill>
                      <a:schemeClr val="bg1"/>
                    </a:solidFill>
                    <a:latin typeface="+mn-lt"/>
                  </a:rPr>
                  <a:t>Secretariat</a:t>
                </a:r>
              </a:p>
            </p:txBody>
          </p:sp>
        </p:grpSp>
        <p:sp>
          <p:nvSpPr>
            <p:cNvPr id="38" name="AutoShape 41"/>
            <p:cNvSpPr>
              <a:spLocks noChangeArrowheads="1"/>
            </p:cNvSpPr>
            <p:nvPr/>
          </p:nvSpPr>
          <p:spPr bwMode="auto">
            <a:xfrm>
              <a:off x="2586" y="1344"/>
              <a:ext cx="1020" cy="1542"/>
            </a:xfrm>
            <a:prstGeom prst="foldedCorner">
              <a:avLst>
                <a:gd name="adj" fmla="val 125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2621" y="1378"/>
              <a:ext cx="975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Founded in 1948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hr-HR" sz="1600" dirty="0" smtClean="0">
                  <a:solidFill>
                    <a:srgbClr val="000000"/>
                  </a:solidFill>
                  <a:latin typeface="+mn-lt"/>
                </a:rPr>
                <a:t>Nearly </a:t>
              </a: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1,000 full</a:t>
              </a:r>
              <a:r>
                <a:rPr lang="hr-HR" sz="1600" dirty="0" smtClean="0">
                  <a:solidFill>
                    <a:srgbClr val="000000"/>
                  </a:solidFill>
                  <a:latin typeface="+mn-lt"/>
                </a:rPr>
                <a:t>-</a:t>
              </a: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time </a:t>
              </a:r>
              <a:r>
                <a:rPr lang="en-GB" sz="1600" dirty="0">
                  <a:solidFill>
                    <a:srgbClr val="000000"/>
                  </a:solidFill>
                  <a:latin typeface="+mn-lt"/>
                </a:rPr>
                <a:t>staff </a:t>
              </a:r>
              <a:r>
                <a:rPr lang="hr-HR" sz="1600" dirty="0" smtClean="0">
                  <a:solidFill>
                    <a:srgbClr val="000000"/>
                  </a:solidFill>
                  <a:latin typeface="+mn-lt"/>
                </a:rPr>
                <a:t>in the HQ and 45 offices wordlwide</a:t>
              </a:r>
              <a:endParaRPr lang="en-GB" sz="1600" dirty="0" smtClean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Observer at the UN General Assembly</a:t>
              </a:r>
              <a:endParaRPr lang="en-GB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005359" y="1484785"/>
            <a:ext cx="1957185" cy="3960440"/>
            <a:chOff x="657" y="1858"/>
            <a:chExt cx="1022" cy="2162"/>
          </a:xfrm>
        </p:grpSpPr>
        <p:sp>
          <p:nvSpPr>
            <p:cNvPr id="50" name="AutoShape 46"/>
            <p:cNvSpPr>
              <a:spLocks noChangeArrowheads="1"/>
            </p:cNvSpPr>
            <p:nvPr/>
          </p:nvSpPr>
          <p:spPr bwMode="auto">
            <a:xfrm>
              <a:off x="657" y="2478"/>
              <a:ext cx="998" cy="1542"/>
            </a:xfrm>
            <a:prstGeom prst="foldedCorner">
              <a:avLst>
                <a:gd name="adj" fmla="val 125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51" name="Group 47"/>
            <p:cNvGrpSpPr>
              <a:grpSpLocks/>
            </p:cNvGrpSpPr>
            <p:nvPr/>
          </p:nvGrpSpPr>
          <p:grpSpPr bwMode="auto">
            <a:xfrm>
              <a:off x="679" y="1888"/>
              <a:ext cx="1000" cy="453"/>
              <a:chOff x="1245" y="1933"/>
              <a:chExt cx="864" cy="454"/>
            </a:xfrm>
          </p:grpSpPr>
          <p:sp>
            <p:nvSpPr>
              <p:cNvPr id="58" name="AutoShape 48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862" cy="454"/>
              </a:xfrm>
              <a:prstGeom prst="roundRect">
                <a:avLst>
                  <a:gd name="adj" fmla="val 16667"/>
                </a:avLst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9" name="Rectangle 49"/>
              <p:cNvSpPr>
                <a:spLocks noChangeArrowheads="1"/>
              </p:cNvSpPr>
              <p:nvPr/>
            </p:nvSpPr>
            <p:spPr bwMode="auto">
              <a:xfrm>
                <a:off x="1245" y="1933"/>
                <a:ext cx="363" cy="27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52" name="Group 50"/>
            <p:cNvGrpSpPr>
              <a:grpSpLocks/>
            </p:cNvGrpSpPr>
            <p:nvPr/>
          </p:nvGrpSpPr>
          <p:grpSpPr bwMode="auto">
            <a:xfrm>
              <a:off x="657" y="1858"/>
              <a:ext cx="1000" cy="453"/>
              <a:chOff x="3833" y="2251"/>
              <a:chExt cx="1000" cy="453"/>
            </a:xfrm>
          </p:grpSpPr>
          <p:grpSp>
            <p:nvGrpSpPr>
              <p:cNvPr id="54" name="Group 51"/>
              <p:cNvGrpSpPr>
                <a:grpSpLocks/>
              </p:cNvGrpSpPr>
              <p:nvPr/>
            </p:nvGrpSpPr>
            <p:grpSpPr bwMode="auto">
              <a:xfrm>
                <a:off x="3833" y="2251"/>
                <a:ext cx="1000" cy="453"/>
                <a:chOff x="1245" y="1933"/>
                <a:chExt cx="864" cy="454"/>
              </a:xfrm>
            </p:grpSpPr>
            <p:sp>
              <p:nvSpPr>
                <p:cNvPr id="56" name="AutoShape 52"/>
                <p:cNvSpPr>
                  <a:spLocks noChangeArrowheads="1"/>
                </p:cNvSpPr>
                <p:nvPr/>
              </p:nvSpPr>
              <p:spPr bwMode="auto">
                <a:xfrm>
                  <a:off x="1247" y="1933"/>
                  <a:ext cx="862" cy="4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45" y="1933"/>
                  <a:ext cx="363" cy="27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>
                <a:off x="3916" y="2341"/>
                <a:ext cx="76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dirty="0" smtClean="0">
                    <a:solidFill>
                      <a:schemeClr val="bg1"/>
                    </a:solidFill>
                    <a:latin typeface="+mn-lt"/>
                  </a:rPr>
                  <a:t>Members</a:t>
                </a:r>
                <a:endParaRPr lang="en-GB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702" y="2512"/>
              <a:ext cx="953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hr-HR" sz="1600" dirty="0" smtClean="0">
                  <a:solidFill>
                    <a:srgbClr val="000000"/>
                  </a:solidFill>
                  <a:latin typeface="+mn-lt"/>
                </a:rPr>
                <a:t>Over </a:t>
              </a: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1,200 </a:t>
              </a:r>
              <a:r>
                <a:rPr lang="hr-HR" sz="1600" dirty="0">
                  <a:solidFill>
                    <a:srgbClr val="000000"/>
                  </a:solidFill>
                  <a:latin typeface="+mn-lt"/>
                </a:rPr>
                <a:t>m</a:t>
              </a: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embers from </a:t>
              </a:r>
              <a:r>
                <a:rPr lang="en-GB" sz="1600" dirty="0">
                  <a:solidFill>
                    <a:srgbClr val="000000"/>
                  </a:solidFill>
                  <a:latin typeface="+mn-lt"/>
                </a:rPr>
                <a:t>160 countries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+mn-lt"/>
                </a:rPr>
                <a:t>States, Government agencies, </a:t>
              </a:r>
              <a:r>
                <a:rPr lang="en-GB" sz="1600" dirty="0" smtClean="0">
                  <a:solidFill>
                    <a:srgbClr val="000000"/>
                  </a:solidFill>
                  <a:latin typeface="+mn-lt"/>
                </a:rPr>
                <a:t>NGOs</a:t>
              </a:r>
              <a:endParaRPr lang="en-GB" sz="160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+mn-lt"/>
                </a:rPr>
                <a:t>Over 60 regional and national committees</a:t>
              </a: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616024" y="-2012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en-GB" sz="2800" dirty="0" smtClean="0"/>
              <a:t>IUCN</a:t>
            </a:r>
            <a:r>
              <a:rPr lang="hr-HR" sz="2800" dirty="0" smtClean="0"/>
              <a:t>’s Assets</a:t>
            </a:r>
          </a:p>
        </p:txBody>
      </p:sp>
    </p:spTree>
    <p:extLst>
      <p:ext uri="{BB962C8B-B14F-4D97-AF65-F5344CB8AC3E}">
        <p14:creationId xmlns:p14="http://schemas.microsoft.com/office/powerpoint/2010/main" val="39480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0326" y="350002"/>
            <a:ext cx="8708178" cy="120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defRPr/>
            </a:pPr>
            <a:r>
              <a:rPr lang="hr-HR" sz="2800" dirty="0" smtClean="0"/>
              <a:t>Participation at events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394999" y="1560335"/>
            <a:ext cx="87490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 smtClean="0"/>
              <a:t>Attend </a:t>
            </a:r>
            <a:r>
              <a:rPr lang="hr-HR" sz="2000" dirty="0"/>
              <a:t>various global, regional and local events where TBC expertise is required</a:t>
            </a:r>
          </a:p>
          <a:p>
            <a:r>
              <a:rPr lang="hr-HR" sz="1600" dirty="0" smtClean="0">
                <a:solidFill>
                  <a:srgbClr val="002060"/>
                </a:solidFill>
              </a:rPr>
              <a:t>(</a:t>
            </a:r>
            <a:r>
              <a:rPr lang="hr-HR" sz="1600" dirty="0">
                <a:solidFill>
                  <a:srgbClr val="002060"/>
                </a:solidFill>
              </a:rPr>
              <a:t>e.g. </a:t>
            </a:r>
            <a:r>
              <a:rPr lang="hr-HR" sz="1600" b="1" dirty="0" smtClean="0">
                <a:solidFill>
                  <a:srgbClr val="002060"/>
                </a:solidFill>
              </a:rPr>
              <a:t>World Leaders Conservation Forum</a:t>
            </a:r>
            <a:r>
              <a:rPr lang="hr-HR" sz="1600" dirty="0" smtClean="0">
                <a:solidFill>
                  <a:srgbClr val="002060"/>
                </a:solidFill>
              </a:rPr>
              <a:t>, </a:t>
            </a:r>
            <a:r>
              <a:rPr lang="hr-HR" sz="1600" dirty="0">
                <a:solidFill>
                  <a:srgbClr val="002060"/>
                </a:solidFill>
              </a:rPr>
              <a:t>R.Korea, 2015; </a:t>
            </a:r>
            <a:r>
              <a:rPr lang="en-GB" sz="1600" b="1" dirty="0">
                <a:solidFill>
                  <a:srgbClr val="002060"/>
                </a:solidFill>
              </a:rPr>
              <a:t>Capacity </a:t>
            </a:r>
            <a:r>
              <a:rPr lang="en-GB" sz="1600" b="1" dirty="0" smtClean="0">
                <a:solidFill>
                  <a:srgbClr val="002060"/>
                </a:solidFill>
              </a:rPr>
              <a:t>Building </a:t>
            </a:r>
            <a:r>
              <a:rPr lang="en-GB" sz="1600" b="1" dirty="0">
                <a:solidFill>
                  <a:srgbClr val="002060"/>
                </a:solidFill>
              </a:rPr>
              <a:t>Workshop for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smtClean="0">
                <a:solidFill>
                  <a:srgbClr val="002060"/>
                </a:solidFill>
              </a:rPr>
              <a:t>E&amp;SE </a:t>
            </a:r>
            <a:r>
              <a:rPr lang="en-GB" sz="1600" b="1" dirty="0">
                <a:solidFill>
                  <a:srgbClr val="002060"/>
                </a:solidFill>
              </a:rPr>
              <a:t>Asia on Achieving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>
                <a:solidFill>
                  <a:srgbClr val="002060"/>
                </a:solidFill>
              </a:rPr>
              <a:t>Aichi Target #11</a:t>
            </a:r>
            <a:r>
              <a:rPr lang="hr-HR" sz="1600" dirty="0">
                <a:solidFill>
                  <a:srgbClr val="002060"/>
                </a:solidFill>
              </a:rPr>
              <a:t>, </a:t>
            </a:r>
            <a:r>
              <a:rPr lang="hr-HR" sz="1600" dirty="0" smtClean="0">
                <a:solidFill>
                  <a:srgbClr val="002060"/>
                </a:solidFill>
              </a:rPr>
              <a:t>China</a:t>
            </a:r>
            <a:r>
              <a:rPr lang="hr-HR" sz="1600" dirty="0">
                <a:solidFill>
                  <a:srgbClr val="002060"/>
                </a:solidFill>
              </a:rPr>
              <a:t>, 2015</a:t>
            </a:r>
            <a:r>
              <a:rPr lang="hr-HR" sz="1600" dirty="0" smtClean="0">
                <a:solidFill>
                  <a:srgbClr val="002060"/>
                </a:solidFill>
              </a:rPr>
              <a:t>; </a:t>
            </a:r>
            <a:r>
              <a:rPr lang="hr-HR" sz="1600" b="1" dirty="0" smtClean="0">
                <a:solidFill>
                  <a:srgbClr val="002060"/>
                </a:solidFill>
              </a:rPr>
              <a:t>Biodiversity Conservation </a:t>
            </a:r>
            <a:r>
              <a:rPr lang="hr-HR" sz="1600" b="1" dirty="0">
                <a:solidFill>
                  <a:srgbClr val="002060"/>
                </a:solidFill>
              </a:rPr>
              <a:t>C</a:t>
            </a:r>
            <a:r>
              <a:rPr lang="hr-HR" sz="1600" b="1" dirty="0" smtClean="0">
                <a:solidFill>
                  <a:srgbClr val="002060"/>
                </a:solidFill>
              </a:rPr>
              <a:t>hallenges in the Asia-Pacific</a:t>
            </a:r>
            <a:r>
              <a:rPr lang="hr-HR" sz="1600" dirty="0" smtClean="0">
                <a:solidFill>
                  <a:srgbClr val="002060"/>
                </a:solidFill>
              </a:rPr>
              <a:t>, Thailand, 2015; </a:t>
            </a:r>
            <a:r>
              <a:rPr lang="hr-HR" sz="1600" b="1" dirty="0">
                <a:solidFill>
                  <a:srgbClr val="002060"/>
                </a:solidFill>
              </a:rPr>
              <a:t>Little Sydney</a:t>
            </a:r>
            <a:r>
              <a:rPr lang="hr-HR" sz="1600" dirty="0">
                <a:solidFill>
                  <a:srgbClr val="002060"/>
                </a:solidFill>
              </a:rPr>
              <a:t>, Austria, 2015; </a:t>
            </a:r>
            <a:r>
              <a:rPr lang="hr-HR" sz="1600" b="1" dirty="0" smtClean="0">
                <a:solidFill>
                  <a:srgbClr val="002060"/>
                </a:solidFill>
              </a:rPr>
              <a:t>WPC</a:t>
            </a:r>
            <a:r>
              <a:rPr lang="hr-HR" sz="1600" dirty="0" smtClean="0">
                <a:solidFill>
                  <a:srgbClr val="002060"/>
                </a:solidFill>
              </a:rPr>
              <a:t>, Australia</a:t>
            </a:r>
            <a:r>
              <a:rPr lang="hr-HR" sz="1600" dirty="0">
                <a:solidFill>
                  <a:srgbClr val="002060"/>
                </a:solidFill>
              </a:rPr>
              <a:t>, 2014; 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Strengthening Transboundary Conservation Collaboration Between Nigeria and </a:t>
            </a:r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Cameroon</a:t>
            </a:r>
            <a:r>
              <a:rPr lang="hr-HR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Nigeria, 2012; </a:t>
            </a:r>
            <a:r>
              <a:rPr lang="hr-HR" sz="1600" b="1" dirty="0" smtClean="0">
                <a:solidFill>
                  <a:srgbClr val="002060"/>
                </a:solidFill>
              </a:rPr>
              <a:t>Jordan River SIWI</a:t>
            </a:r>
            <a:r>
              <a:rPr lang="hr-HR" sz="1600" dirty="0" smtClean="0">
                <a:solidFill>
                  <a:srgbClr val="002060"/>
                </a:solidFill>
              </a:rPr>
              <a:t>, Jordan, 2012; </a:t>
            </a:r>
            <a:r>
              <a:rPr lang="hr-HR" sz="1600" b="1" dirty="0" smtClean="0">
                <a:solidFill>
                  <a:srgbClr val="002060"/>
                </a:solidFill>
              </a:rPr>
              <a:t>GBIF Science </a:t>
            </a:r>
            <a:r>
              <a:rPr lang="hr-HR" sz="1600" b="1" dirty="0">
                <a:solidFill>
                  <a:srgbClr val="002060"/>
                </a:solidFill>
              </a:rPr>
              <a:t>Symposium</a:t>
            </a:r>
            <a:r>
              <a:rPr lang="hr-HR" sz="1600" dirty="0">
                <a:solidFill>
                  <a:srgbClr val="002060"/>
                </a:solidFill>
              </a:rPr>
              <a:t>, R.Korea, 2010; </a:t>
            </a:r>
            <a:r>
              <a:rPr lang="hr-HR" sz="1600" b="1" dirty="0" smtClean="0">
                <a:solidFill>
                  <a:srgbClr val="002060"/>
                </a:solidFill>
              </a:rPr>
              <a:t>International Conference on Transboundary Cooperation in the Dinaric Arc</a:t>
            </a:r>
            <a:r>
              <a:rPr lang="hr-HR" sz="1600" dirty="0" smtClean="0">
                <a:solidFill>
                  <a:srgbClr val="002060"/>
                </a:solidFill>
              </a:rPr>
              <a:t>, BiH, 2010; </a:t>
            </a:r>
            <a:r>
              <a:rPr lang="hr-HR" sz="1600" b="1" dirty="0" smtClean="0">
                <a:solidFill>
                  <a:srgbClr val="002060"/>
                </a:solidFill>
              </a:rPr>
              <a:t>DMZ </a:t>
            </a:r>
            <a:r>
              <a:rPr lang="hr-HR" sz="1600" b="1" dirty="0">
                <a:solidFill>
                  <a:srgbClr val="002060"/>
                </a:solidFill>
              </a:rPr>
              <a:t>Conference</a:t>
            </a:r>
            <a:r>
              <a:rPr lang="hr-HR" sz="1600" dirty="0">
                <a:solidFill>
                  <a:srgbClr val="002060"/>
                </a:solidFill>
              </a:rPr>
              <a:t>, Goseong, 2010</a:t>
            </a:r>
            <a:r>
              <a:rPr lang="hr-HR" sz="1600" dirty="0" smtClean="0">
                <a:solidFill>
                  <a:srgbClr val="002060"/>
                </a:solidFill>
              </a:rPr>
              <a:t>)</a:t>
            </a:r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9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4005063"/>
            <a:ext cx="3019744" cy="201473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01" y="4003799"/>
            <a:ext cx="2999998" cy="2016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Picture 4" descr="E:\PROTECTED AREAS general\TB Conservation_SPECIALIST GROUP\PHOTOS\IZBOR Imre\Sar Planina_Tomasz Pezo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2431" y="4002727"/>
            <a:ext cx="3074027" cy="2016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5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47203" y="241556"/>
            <a:ext cx="9077325" cy="1013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defRPr/>
            </a:pPr>
            <a:r>
              <a:rPr lang="hr-HR" sz="2800" dirty="0"/>
              <a:t>IUCN WCPA’s Best Practice Guidelines on </a:t>
            </a:r>
            <a:endParaRPr lang="hr-HR" sz="2800" dirty="0" smtClean="0"/>
          </a:p>
          <a:p>
            <a:pPr marL="457200" indent="-457200" algn="l">
              <a:spcBef>
                <a:spcPts val="0"/>
              </a:spcBef>
              <a:defRPr/>
            </a:pPr>
            <a:r>
              <a:rPr lang="hr-HR" sz="2800" dirty="0" smtClean="0"/>
              <a:t>transboundary </a:t>
            </a:r>
            <a:r>
              <a:rPr lang="hr-HR" sz="2800" dirty="0"/>
              <a:t>conservation</a:t>
            </a:r>
          </a:p>
        </p:txBody>
      </p:sp>
      <p:pic>
        <p:nvPicPr>
          <p:cNvPr id="7" name="Picture 2" descr="E:\PROTECTED AREAS general\TB Conservation_SPECIALIST GROUP\MEETINGS\2013\BIOM 9 April 2013\Best Practice Guideline_TBPA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93" y="1762883"/>
            <a:ext cx="2733735" cy="3960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43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56" y="1762883"/>
            <a:ext cx="2855761" cy="40364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552997">
            <a:off x="945516" y="2948899"/>
            <a:ext cx="168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2001</a:t>
            </a:r>
          </a:p>
        </p:txBody>
      </p:sp>
      <p:sp>
        <p:nvSpPr>
          <p:cNvPr id="13" name="TextBox 12"/>
          <p:cNvSpPr txBox="1"/>
          <p:nvPr/>
        </p:nvSpPr>
        <p:spPr>
          <a:xfrm rot="19552997">
            <a:off x="5302246" y="2948900"/>
            <a:ext cx="168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2015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835792" y="3221502"/>
            <a:ext cx="1447431" cy="42203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78352" y="2137511"/>
            <a:ext cx="1753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Revised, updated, extended</a:t>
            </a:r>
          </a:p>
          <a:p>
            <a:pPr algn="ctr"/>
            <a:r>
              <a:rPr lang="hr-HR" sz="2800" dirty="0"/>
              <a:t> </a:t>
            </a:r>
            <a:endParaRPr lang="en-ZA" sz="2800" dirty="0"/>
          </a:p>
        </p:txBody>
      </p:sp>
      <p:pic>
        <p:nvPicPr>
          <p:cNvPr id="1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43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>
              <a:defRPr/>
            </a:pPr>
            <a:r>
              <a:rPr lang="en-US" sz="1800" b="1" dirty="0"/>
              <a:t>No ordinary </a:t>
            </a:r>
            <a:r>
              <a:rPr lang="en-US" sz="1800" dirty="0"/>
              <a:t>publication</a:t>
            </a:r>
          </a:p>
          <a:p>
            <a:pPr>
              <a:defRPr/>
            </a:pPr>
            <a:r>
              <a:rPr lang="en-GB" sz="1800" dirty="0" smtClean="0"/>
              <a:t>The </a:t>
            </a:r>
            <a:r>
              <a:rPr lang="en-GB" sz="1800" b="1" dirty="0" smtClean="0"/>
              <a:t>world’s authoritative resource</a:t>
            </a:r>
            <a:r>
              <a:rPr lang="en-GB" sz="1800" dirty="0" smtClean="0"/>
              <a:t> for </a:t>
            </a:r>
            <a:r>
              <a:rPr lang="hr-HR" sz="1800" dirty="0" smtClean="0"/>
              <a:t>protected area</a:t>
            </a:r>
            <a:r>
              <a:rPr lang="en-GB" sz="1800" dirty="0" smtClean="0"/>
              <a:t> managers</a:t>
            </a:r>
            <a:endParaRPr lang="hr-HR" sz="1800" dirty="0" smtClean="0"/>
          </a:p>
          <a:p>
            <a:pPr>
              <a:defRPr/>
            </a:pPr>
            <a:r>
              <a:rPr lang="hr-HR" sz="1800" dirty="0" smtClean="0"/>
              <a:t>One of the </a:t>
            </a:r>
            <a:r>
              <a:rPr lang="hr-HR" sz="1800" b="1" dirty="0" smtClean="0"/>
              <a:t>key WCPA products</a:t>
            </a:r>
            <a:endParaRPr lang="en-GB" sz="1800" b="1" dirty="0" smtClean="0"/>
          </a:p>
          <a:p>
            <a:pPr>
              <a:defRPr/>
            </a:pPr>
            <a:r>
              <a:rPr lang="hr-HR" sz="1800" b="1" dirty="0"/>
              <a:t>Global standards </a:t>
            </a:r>
            <a:r>
              <a:rPr lang="hr-HR" sz="1800" dirty="0"/>
              <a:t>setting guide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Supports </a:t>
            </a:r>
            <a:r>
              <a:rPr lang="en-GB" sz="1800" b="1" dirty="0"/>
              <a:t>better implementation </a:t>
            </a:r>
            <a:r>
              <a:rPr lang="hr-HR" sz="1800" b="1" dirty="0"/>
              <a:t>of conservation action </a:t>
            </a:r>
            <a:r>
              <a:rPr lang="en-GB" sz="1800" dirty="0"/>
              <a:t>in the field</a:t>
            </a:r>
          </a:p>
          <a:p>
            <a:pPr>
              <a:defRPr/>
            </a:pPr>
            <a:r>
              <a:rPr lang="en-GB" sz="1800" dirty="0" smtClean="0"/>
              <a:t>Builds institutional and individual </a:t>
            </a:r>
            <a:r>
              <a:rPr lang="en-GB" sz="1800" b="1" dirty="0" smtClean="0"/>
              <a:t>capacity to manage </a:t>
            </a:r>
            <a:r>
              <a:rPr lang="hr-HR" sz="1800" dirty="0" smtClean="0"/>
              <a:t>protected area</a:t>
            </a:r>
            <a:r>
              <a:rPr lang="en-GB" sz="1800" dirty="0" smtClean="0"/>
              <a:t>s effectively</a:t>
            </a:r>
          </a:p>
          <a:p>
            <a:pPr>
              <a:defRPr/>
            </a:pPr>
            <a:endParaRPr lang="en-GB" sz="2000" dirty="0" smtClean="0"/>
          </a:p>
          <a:p>
            <a:pPr marL="0" indent="0"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5984" y="867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900" dirty="0" smtClean="0"/>
              <a:t>What are IUCN WCPA Best Practice </a:t>
            </a:r>
          </a:p>
          <a:p>
            <a:pPr marL="457200" indent="-457200">
              <a:defRPr/>
            </a:pPr>
            <a:r>
              <a:rPr lang="hr-HR" sz="2900" dirty="0" smtClean="0"/>
              <a:t>Protected Area Guidelines? </a:t>
            </a:r>
            <a:r>
              <a:rPr lang="en-GB" sz="1600" dirty="0" smtClean="0">
                <a:hlinkClick r:id="rId3"/>
              </a:rPr>
              <a:t>www.iucn.org/pa_guidelines</a:t>
            </a:r>
            <a:endParaRPr lang="hr-HR" sz="1600" dirty="0" smtClean="0"/>
          </a:p>
        </p:txBody>
      </p:sp>
      <p:pic>
        <p:nvPicPr>
          <p:cNvPr id="2053" name="Picture 5" descr="C:\Users\Maja\Documents\PROTECTED AREAS general\TB Conservation_SPECIALIST GROUP\PHOTOS\CHARLES Besancon\_YUC1112_Charles Besancon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7" b="36272"/>
          <a:stretch/>
        </p:blipFill>
        <p:spPr bwMode="auto">
          <a:xfrm>
            <a:off x="1" y="4077072"/>
            <a:ext cx="9144000" cy="19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4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882" y="1567333"/>
            <a:ext cx="9253662" cy="45259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sz="2000" dirty="0" smtClean="0"/>
              <a:t>			</a:t>
            </a:r>
          </a:p>
          <a:p>
            <a:pPr marL="0" indent="0"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	</a:t>
            </a:r>
            <a:r>
              <a:rPr lang="hr-HR" sz="2000" dirty="0" smtClean="0"/>
              <a:t>German </a:t>
            </a:r>
            <a:r>
              <a:rPr lang="en-GB" sz="2000" dirty="0"/>
              <a:t>Federal Ministry for the Environment, </a:t>
            </a:r>
            <a:r>
              <a:rPr lang="en-GB" sz="2000" dirty="0" smtClean="0"/>
              <a:t>Nature</a:t>
            </a:r>
          </a:p>
          <a:p>
            <a:pPr marL="0" indent="0">
              <a:buNone/>
              <a:defRPr/>
            </a:pPr>
            <a:r>
              <a:rPr lang="en-GB" sz="2000" dirty="0" smtClean="0"/>
              <a:t> 			Conservation</a:t>
            </a:r>
            <a:r>
              <a:rPr lang="hr-HR" sz="2000" dirty="0" smtClean="0"/>
              <a:t>, Building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smtClean="0"/>
              <a:t>Nuclear </a:t>
            </a:r>
            <a:r>
              <a:rPr lang="en-GB" sz="2000" dirty="0"/>
              <a:t>Safety (</a:t>
            </a:r>
            <a:r>
              <a:rPr lang="en-GB" sz="2000" dirty="0" smtClean="0"/>
              <a:t>BMU</a:t>
            </a:r>
            <a:r>
              <a:rPr lang="hr-HR" sz="2000" dirty="0" smtClean="0"/>
              <a:t>B</a:t>
            </a:r>
            <a:r>
              <a:rPr lang="en-GB" sz="2000" dirty="0" smtClean="0"/>
              <a:t>)</a:t>
            </a:r>
            <a:r>
              <a:rPr lang="hr-HR" sz="2000" dirty="0" smtClean="0"/>
              <a:t> </a:t>
            </a:r>
          </a:p>
          <a:p>
            <a:pPr marL="0" indent="0">
              <a:buNone/>
              <a:defRPr/>
            </a:pPr>
            <a:r>
              <a:rPr lang="hr-HR" sz="2000" dirty="0"/>
              <a:t>	</a:t>
            </a:r>
            <a:r>
              <a:rPr lang="hr-HR" sz="2000" dirty="0" smtClean="0"/>
              <a:t>		</a:t>
            </a:r>
            <a:r>
              <a:rPr lang="en-GB" sz="2000" dirty="0" smtClean="0"/>
              <a:t>through </a:t>
            </a:r>
            <a:r>
              <a:rPr lang="hr-HR" sz="2000" dirty="0" smtClean="0"/>
              <a:t>	</a:t>
            </a:r>
          </a:p>
          <a:p>
            <a:pPr marL="0" indent="0">
              <a:buNone/>
              <a:defRPr/>
            </a:pPr>
            <a:r>
              <a:rPr lang="hr-HR" sz="2000" dirty="0"/>
              <a:t>	</a:t>
            </a:r>
            <a:r>
              <a:rPr lang="hr-HR" sz="2000" dirty="0" smtClean="0"/>
              <a:t>		the</a:t>
            </a:r>
            <a:r>
              <a:rPr lang="en-GB" sz="2000" dirty="0" smtClean="0"/>
              <a:t> Federal </a:t>
            </a:r>
            <a:r>
              <a:rPr lang="en-GB" sz="2000" dirty="0"/>
              <a:t>Agency for Nature</a:t>
            </a:r>
            <a:r>
              <a:rPr lang="hr-HR" sz="2000" dirty="0"/>
              <a:t> </a:t>
            </a:r>
            <a:r>
              <a:rPr lang="en-GB" sz="2000" dirty="0"/>
              <a:t>Conservation (</a:t>
            </a:r>
            <a:r>
              <a:rPr lang="en-GB" sz="2000" dirty="0" err="1"/>
              <a:t>BfN</a:t>
            </a:r>
            <a:r>
              <a:rPr lang="en-GB" sz="2000" dirty="0"/>
              <a:t>) </a:t>
            </a:r>
            <a:endParaRPr lang="hr-HR" sz="2000" dirty="0"/>
          </a:p>
          <a:p>
            <a:pPr marL="0" indent="0">
              <a:buNone/>
              <a:defRPr/>
            </a:pPr>
            <a:r>
              <a:rPr lang="en-GB" sz="2000" dirty="0" smtClean="0"/>
              <a:t>			</a:t>
            </a:r>
          </a:p>
          <a:p>
            <a:pPr marL="0" indent="0"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	</a:t>
            </a:r>
          </a:p>
          <a:p>
            <a:pPr marL="0" indent="0"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	</a:t>
            </a:r>
            <a:r>
              <a:rPr lang="hr-HR" sz="2000" dirty="0" smtClean="0"/>
              <a:t>MAVA </a:t>
            </a:r>
            <a:r>
              <a:rPr lang="hr-HR" sz="2000" dirty="0"/>
              <a:t>Foundation</a:t>
            </a: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 smtClean="0"/>
              <a:t>			</a:t>
            </a:r>
          </a:p>
          <a:p>
            <a:pPr marL="0" indent="0"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	</a:t>
            </a:r>
          </a:p>
          <a:p>
            <a:pPr marL="0" indent="0">
              <a:buNone/>
              <a:defRPr/>
            </a:pPr>
            <a:r>
              <a:rPr lang="en-GB" sz="2000" dirty="0" smtClean="0"/>
              <a:t>			WCPA</a:t>
            </a:r>
            <a:endParaRPr lang="hr-HR" sz="2000" dirty="0"/>
          </a:p>
          <a:p>
            <a:pPr marL="0" indent="0">
              <a:buNone/>
              <a:defRPr/>
            </a:pPr>
            <a:endParaRPr lang="en-GB" sz="2000" dirty="0" smtClean="0"/>
          </a:p>
          <a:p>
            <a:pPr>
              <a:defRPr/>
            </a:pPr>
            <a:endParaRPr lang="en-GB" sz="1000" dirty="0"/>
          </a:p>
          <a:p>
            <a:pPr marL="0" indent="0">
              <a:buNone/>
              <a:defRPr/>
            </a:pPr>
            <a:endParaRPr lang="en-GB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7992" y="-17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Transboundary conservation BPG: </a:t>
            </a:r>
            <a:r>
              <a:rPr lang="en-GB" sz="2800" dirty="0" smtClean="0"/>
              <a:t>Donors</a:t>
            </a:r>
            <a:endParaRPr lang="hr-HR" sz="2800" dirty="0"/>
          </a:p>
        </p:txBody>
      </p:sp>
      <p:pic>
        <p:nvPicPr>
          <p:cNvPr id="3075" name="Picture 3" descr="C:\Users\Maja\Documents\PROTECTED AREAS general\TB Conservation_SPECIALIST GROUP\PROJECTS\Best Practice Guideline\MAVA\Logo\MAVA_logo_for_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" y="3856389"/>
            <a:ext cx="1295226" cy="7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ja\Documents\PROTECTED AREAS general\TB Conservation_SPECIALIST GROUP\ADMIN\LOGO\Eng-wcpa logo colour (350 dpi)_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" y="5157192"/>
            <a:ext cx="1222910" cy="4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ja\Documents\PROTECTED AREAS general\TB Conservation_SPECIALIST GROUP\PROJECTS\Best Practice Guideline\BfN\Logo\logo-BfN-2007_english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5" y="2506598"/>
            <a:ext cx="824263" cy="89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6" y="1598343"/>
            <a:ext cx="2238375" cy="952500"/>
          </a:xfrm>
          <a:prstGeom prst="rect">
            <a:avLst/>
          </a:prstGeom>
        </p:spPr>
      </p:pic>
      <p:pic>
        <p:nvPicPr>
          <p:cNvPr id="10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7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0242" y="332656"/>
            <a:ext cx="8282198" cy="72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defRPr/>
            </a:pPr>
            <a:r>
              <a:rPr lang="hr-HR" sz="2800" dirty="0"/>
              <a:t>Development of key </a:t>
            </a:r>
            <a:r>
              <a:rPr lang="hr-HR" sz="2800" dirty="0" smtClean="0"/>
              <a:t>concepts</a:t>
            </a:r>
            <a:endParaRPr lang="en-GB" sz="2800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250242" y="620688"/>
            <a:ext cx="8809151" cy="108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r>
              <a:rPr lang="hr-HR" sz="2000" i="1" dirty="0"/>
              <a:t>An </a:t>
            </a:r>
            <a:r>
              <a:rPr lang="en-GB" sz="2000" b="1" i="1" dirty="0"/>
              <a:t>International workshop on defining transboundary conservation principles</a:t>
            </a:r>
            <a:r>
              <a:rPr lang="en-GB" sz="2000" i="1" dirty="0"/>
              <a:t> </a:t>
            </a:r>
            <a:endParaRPr lang="hr-HR" sz="2000" i="1" dirty="0"/>
          </a:p>
          <a:p>
            <a:pPr marL="0" indent="0">
              <a:buNone/>
              <a:defRPr/>
            </a:pPr>
            <a:r>
              <a:rPr lang="hr-HR" sz="2000" i="1" dirty="0"/>
              <a:t>1</a:t>
            </a:r>
            <a:r>
              <a:rPr lang="en-GB" sz="2000" i="1" dirty="0"/>
              <a:t>6-18 October 2013</a:t>
            </a:r>
            <a:r>
              <a:rPr lang="hr-HR" sz="2000" i="1" dirty="0"/>
              <a:t>, Thayatal NP, Austria</a:t>
            </a:r>
          </a:p>
          <a:p>
            <a:pPr marL="0" indent="0" algn="ctr">
              <a:buNone/>
              <a:defRPr/>
            </a:pPr>
            <a:endParaRPr lang="hr-HR" sz="2000" dirty="0"/>
          </a:p>
          <a:p>
            <a:pPr marL="0" indent="0" algn="ctr">
              <a:buNone/>
              <a:defRPr/>
            </a:pPr>
            <a:endParaRPr lang="hr-HR" sz="2000" dirty="0"/>
          </a:p>
          <a:p>
            <a:pPr marL="0" indent="0" algn="ctr">
              <a:buNone/>
              <a:defRPr/>
            </a:pPr>
            <a:endParaRPr lang="hr-HR" sz="2000" dirty="0"/>
          </a:p>
          <a:p>
            <a:pPr marL="0" indent="0" algn="ctr">
              <a:buNone/>
              <a:defRPr/>
            </a:pPr>
            <a:endParaRPr lang="hr-HR" sz="2000" dirty="0"/>
          </a:p>
          <a:p>
            <a:pPr marL="0" indent="0" algn="ctr">
              <a:buNone/>
              <a:defRPr/>
            </a:pPr>
            <a:endParaRPr lang="hr-HR" sz="2000" dirty="0"/>
          </a:p>
          <a:p>
            <a:pPr marL="0" indent="0" algn="ctr">
              <a:buNone/>
              <a:defRPr/>
            </a:pPr>
            <a:endParaRPr lang="hr-HR" sz="2000" dirty="0"/>
          </a:p>
          <a:p>
            <a:pPr marL="514350" indent="-514350" algn="ctr">
              <a:buNone/>
              <a:defRPr/>
            </a:pPr>
            <a:endParaRPr lang="hr-HR" sz="2000" dirty="0"/>
          </a:p>
          <a:p>
            <a:pPr marL="514350" indent="-514350" algn="ctr">
              <a:buNone/>
              <a:defRPr/>
            </a:pPr>
            <a:endParaRPr lang="hr-HR" sz="2000" dirty="0"/>
          </a:p>
          <a:p>
            <a:pPr marL="457200" indent="-457200" algn="ctr">
              <a:buNone/>
              <a:defRPr/>
            </a:pPr>
            <a:endParaRPr lang="hr-H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24" y="1391135"/>
            <a:ext cx="1044157" cy="434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496083" cy="496083"/>
          </a:xfrm>
          <a:prstGeom prst="rect">
            <a:avLst/>
          </a:prstGeom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250242" y="2196791"/>
            <a:ext cx="4969830" cy="209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dirty="0"/>
              <a:t>Gathered 24 experts from 16 countries, including </a:t>
            </a:r>
            <a:r>
              <a:rPr lang="hr-HR" sz="2000" dirty="0">
                <a:solidFill>
                  <a:srgbClr val="002060"/>
                </a:solidFill>
              </a:rPr>
              <a:t>protected area staff</a:t>
            </a:r>
            <a:r>
              <a:rPr lang="hr-HR" sz="2000" dirty="0"/>
              <a:t>, </a:t>
            </a:r>
            <a:r>
              <a:rPr lang="hr-HR" sz="2000" dirty="0">
                <a:solidFill>
                  <a:srgbClr val="002060"/>
                </a:solidFill>
              </a:rPr>
              <a:t>government officials</a:t>
            </a:r>
            <a:r>
              <a:rPr lang="hr-HR" sz="2000" dirty="0"/>
              <a:t>, </a:t>
            </a:r>
            <a:r>
              <a:rPr lang="hr-HR" sz="2000" dirty="0">
                <a:solidFill>
                  <a:srgbClr val="002060"/>
                </a:solidFill>
              </a:rPr>
              <a:t>NGO representatives</a:t>
            </a:r>
            <a:r>
              <a:rPr lang="hr-HR" sz="2000" dirty="0"/>
              <a:t>, </a:t>
            </a:r>
            <a:r>
              <a:rPr lang="hr-HR" sz="2000" dirty="0">
                <a:solidFill>
                  <a:srgbClr val="002060"/>
                </a:solidFill>
              </a:rPr>
              <a:t>academia </a:t>
            </a:r>
            <a:r>
              <a:rPr lang="hr-HR" sz="2000" dirty="0"/>
              <a:t>and </a:t>
            </a:r>
            <a:r>
              <a:rPr lang="hr-HR" sz="2000" dirty="0">
                <a:solidFill>
                  <a:srgbClr val="002060"/>
                </a:solidFill>
              </a:rPr>
              <a:t>donors</a:t>
            </a:r>
          </a:p>
          <a:p>
            <a:pPr marL="0" indent="0">
              <a:buNone/>
              <a:defRPr/>
            </a:pPr>
            <a:endParaRPr lang="hr-HR" sz="800" dirty="0"/>
          </a:p>
          <a:p>
            <a:pPr marL="0" indent="0">
              <a:buNone/>
              <a:defRPr/>
            </a:pPr>
            <a:endParaRPr lang="hr-HR" sz="18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1000" dirty="0"/>
          </a:p>
          <a:p>
            <a:pPr marL="457200" indent="-457200">
              <a:buNone/>
              <a:defRPr/>
            </a:pPr>
            <a:endParaRPr lang="hr-HR" sz="2000" dirty="0"/>
          </a:p>
        </p:txBody>
      </p:sp>
      <p:pic>
        <p:nvPicPr>
          <p:cNvPr id="12" name="Picture 2" descr="C:\Users\Maja\Documents\PROTECTED AREAS general\TB Conservation_SPECIALIST GROUP\PROJECTS\Best Practice Guideline\BPG Content\Logos for inside first page\ICIMOD_30_Logo_Colour_Aug13_min 15m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77" y="4749424"/>
            <a:ext cx="2093560" cy="11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ja\Documents\PROTECTED AREAS general\TB Conservation_SPECIALIST GROUP\PROJECTS\Best Practice Guideline\TB Workshop\Photos workshop\Thayatal NP credit\DSC_6102 (800x53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71" y="2189404"/>
            <a:ext cx="2589222" cy="1719405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0"/>
          <a:stretch/>
        </p:blipFill>
        <p:spPr bwMode="auto">
          <a:xfrm>
            <a:off x="6470171" y="4137622"/>
            <a:ext cx="2589222" cy="17263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250242" y="3757136"/>
            <a:ext cx="49698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Partnership with the </a:t>
            </a:r>
            <a:r>
              <a:rPr lang="hr-HR" sz="2000" b="1" dirty="0"/>
              <a:t>International Centre for Integrated Mountain Development  </a:t>
            </a:r>
            <a:endParaRPr lang="hr-HR" sz="2000" dirty="0"/>
          </a:p>
          <a:p>
            <a:endParaRPr lang="en-GB" dirty="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7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7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25658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hr-HR" sz="1400" dirty="0" smtClean="0"/>
              <a:t>Prinipal co-editors and co-authors: </a:t>
            </a:r>
          </a:p>
          <a:p>
            <a:pPr marL="0" indent="0">
              <a:buNone/>
              <a:defRPr/>
            </a:pPr>
            <a:r>
              <a:rPr lang="hr-HR" sz="1400" b="1" dirty="0"/>
              <a:t>Maja </a:t>
            </a:r>
            <a:r>
              <a:rPr lang="hr-HR" sz="1400" b="1" dirty="0" smtClean="0"/>
              <a:t>Vasilijević,  Kevan Zunckel, </a:t>
            </a:r>
            <a:r>
              <a:rPr lang="en-GB" sz="1400" b="1" dirty="0" smtClean="0"/>
              <a:t>Matthew </a:t>
            </a:r>
            <a:r>
              <a:rPr lang="en-GB" sz="1400" b="1" dirty="0" err="1"/>
              <a:t>McK</a:t>
            </a:r>
            <a:r>
              <a:rPr lang="hr-HR" sz="1400" b="1" dirty="0" smtClean="0"/>
              <a:t>inney, </a:t>
            </a:r>
            <a:r>
              <a:rPr lang="en-GB" sz="1400" b="1" dirty="0" smtClean="0"/>
              <a:t>Boris </a:t>
            </a:r>
            <a:r>
              <a:rPr lang="en-GB" sz="1400" b="1" dirty="0"/>
              <a:t>E</a:t>
            </a:r>
            <a:r>
              <a:rPr lang="hr-HR" sz="1400" b="1" dirty="0" smtClean="0"/>
              <a:t>rg, </a:t>
            </a:r>
            <a:r>
              <a:rPr lang="en-GB" sz="1400" b="1" dirty="0" smtClean="0"/>
              <a:t>Michael </a:t>
            </a:r>
            <a:r>
              <a:rPr lang="en-GB" sz="1400" b="1" dirty="0"/>
              <a:t>S</a:t>
            </a:r>
            <a:r>
              <a:rPr lang="hr-HR" sz="1400" b="1" dirty="0" smtClean="0"/>
              <a:t>choon, </a:t>
            </a:r>
            <a:r>
              <a:rPr lang="en-GB" sz="1400" b="1" dirty="0" err="1" smtClean="0"/>
              <a:t>Tatjana</a:t>
            </a:r>
            <a:r>
              <a:rPr lang="en-GB" sz="1400" b="1" dirty="0" smtClean="0"/>
              <a:t> </a:t>
            </a:r>
            <a:r>
              <a:rPr lang="en-GB" sz="1400" b="1" dirty="0"/>
              <a:t>R</a:t>
            </a:r>
            <a:r>
              <a:rPr lang="hr-HR" sz="1400" b="1" dirty="0"/>
              <a:t>osen </a:t>
            </a:r>
            <a:r>
              <a:rPr lang="en-GB" sz="1400" b="1" dirty="0"/>
              <a:t>M</a:t>
            </a:r>
            <a:r>
              <a:rPr lang="hr-HR" sz="1400" b="1" dirty="0"/>
              <a:t>ichel</a:t>
            </a:r>
            <a:endParaRPr lang="hr-HR" sz="1400" b="1" dirty="0" smtClean="0"/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r>
              <a:rPr lang="en-GB" sz="1400" dirty="0" err="1" smtClean="0"/>
              <a:t>Brahim</a:t>
            </a:r>
            <a:r>
              <a:rPr lang="en-GB" sz="1400" dirty="0" smtClean="0"/>
              <a:t> </a:t>
            </a:r>
            <a:r>
              <a:rPr lang="en-GB" sz="1400" dirty="0" err="1" smtClean="0"/>
              <a:t>Abou</a:t>
            </a:r>
            <a:r>
              <a:rPr lang="en-GB" sz="1400" dirty="0" smtClean="0"/>
              <a:t> el Abbes, </a:t>
            </a:r>
            <a:r>
              <a:rPr lang="en-GB" sz="1400" dirty="0" err="1" smtClean="0"/>
              <a:t>Rahimatsah</a:t>
            </a:r>
            <a:r>
              <a:rPr lang="hr-HR" sz="1400" dirty="0" smtClean="0"/>
              <a:t> </a:t>
            </a:r>
            <a:r>
              <a:rPr lang="en-GB" sz="1400" dirty="0" err="1" smtClean="0"/>
              <a:t>Amat</a:t>
            </a:r>
            <a:r>
              <a:rPr lang="en-GB" sz="1400" dirty="0" smtClean="0"/>
              <a:t>, Giorgio </a:t>
            </a:r>
            <a:r>
              <a:rPr lang="en-GB" sz="1400" dirty="0" err="1" smtClean="0"/>
              <a:t>Andrian</a:t>
            </a:r>
            <a:r>
              <a:rPr lang="en-GB" sz="1400" dirty="0" smtClean="0"/>
              <a:t>, Kenneth </a:t>
            </a:r>
            <a:r>
              <a:rPr lang="en-GB" sz="1400" dirty="0" err="1" smtClean="0"/>
              <a:t>Angu</a:t>
            </a:r>
            <a:r>
              <a:rPr lang="en-GB" sz="1400" dirty="0" smtClean="0"/>
              <a:t> </a:t>
            </a:r>
            <a:r>
              <a:rPr lang="en-GB" sz="1400" dirty="0" err="1" smtClean="0"/>
              <a:t>Angu</a:t>
            </a:r>
            <a:r>
              <a:rPr lang="en-GB" sz="1400" dirty="0" smtClean="0"/>
              <a:t>, </a:t>
            </a:r>
            <a:r>
              <a:rPr lang="en-GB" sz="1400" dirty="0" err="1" smtClean="0"/>
              <a:t>Taïbou</a:t>
            </a:r>
            <a:r>
              <a:rPr lang="en-GB" sz="1400" dirty="0" smtClean="0"/>
              <a:t> Ba,</a:t>
            </a:r>
            <a:r>
              <a:rPr lang="hr-HR" sz="1400" dirty="0" smtClean="0"/>
              <a:t> </a:t>
            </a:r>
            <a:r>
              <a:rPr lang="en-GB" sz="1400" dirty="0" smtClean="0"/>
              <a:t>Tim </a:t>
            </a:r>
            <a:r>
              <a:rPr lang="en-GB" sz="1400" dirty="0" err="1" smtClean="0"/>
              <a:t>Badman</a:t>
            </a:r>
            <a:r>
              <a:rPr lang="en-GB" sz="1400" dirty="0" smtClean="0"/>
              <a:t>, </a:t>
            </a:r>
            <a:r>
              <a:rPr lang="en-GB" sz="1400" dirty="0" err="1" smtClean="0"/>
              <a:t>Jitendra</a:t>
            </a:r>
            <a:r>
              <a:rPr lang="en-GB" sz="1400" dirty="0" smtClean="0"/>
              <a:t> </a:t>
            </a:r>
            <a:r>
              <a:rPr lang="en-GB" sz="1400" dirty="0" err="1" smtClean="0"/>
              <a:t>Bajracharya</a:t>
            </a:r>
            <a:r>
              <a:rPr lang="en-GB" sz="1400" dirty="0" smtClean="0"/>
              <a:t>, Martin </a:t>
            </a:r>
            <a:r>
              <a:rPr lang="en-GB" sz="1400" dirty="0" err="1" smtClean="0"/>
              <a:t>Barriteau</a:t>
            </a:r>
            <a:r>
              <a:rPr lang="en-GB" sz="1400" dirty="0" smtClean="0"/>
              <a:t>, Diana</a:t>
            </a:r>
            <a:r>
              <a:rPr lang="hr-HR" sz="1400" dirty="0" smtClean="0"/>
              <a:t> </a:t>
            </a:r>
            <a:r>
              <a:rPr lang="en-GB" sz="1400" dirty="0" smtClean="0"/>
              <a:t>Bedoya, Charles </a:t>
            </a:r>
            <a:r>
              <a:rPr lang="en-GB" sz="1400" dirty="0" err="1" smtClean="0"/>
              <a:t>Besançon</a:t>
            </a:r>
            <a:r>
              <a:rPr lang="en-GB" sz="1400" dirty="0" smtClean="0"/>
              <a:t>, Paul Bewsher,</a:t>
            </a:r>
            <a:r>
              <a:rPr lang="hr-HR" sz="1400" dirty="0" smtClean="0"/>
              <a:t> Florian Carius,</a:t>
            </a:r>
            <a:r>
              <a:rPr lang="en-GB" sz="1400" dirty="0" smtClean="0"/>
              <a:t> Juan E. </a:t>
            </a:r>
            <a:r>
              <a:rPr lang="en-GB" sz="1400" dirty="0" err="1" smtClean="0"/>
              <a:t>Bezaury</a:t>
            </a:r>
            <a:r>
              <a:rPr lang="hr-HR" sz="1400" dirty="0" smtClean="0"/>
              <a:t> C</a:t>
            </a:r>
            <a:r>
              <a:rPr lang="it-IT" sz="1400" dirty="0" smtClean="0"/>
              <a:t>reel, </a:t>
            </a:r>
            <a:r>
              <a:rPr lang="hr-HR" sz="1400" dirty="0" smtClean="0"/>
              <a:t>Duan Biggs, </a:t>
            </a:r>
            <a:r>
              <a:rPr lang="it-IT" sz="1400" dirty="0" smtClean="0"/>
              <a:t>Clara Bocchino, Grazia Borrini-Feyerabend, Alain</a:t>
            </a:r>
            <a:r>
              <a:rPr lang="hr-HR" sz="1400" dirty="0" smtClean="0"/>
              <a:t> </a:t>
            </a:r>
            <a:r>
              <a:rPr lang="en-GB" sz="1400" dirty="0" smtClean="0"/>
              <a:t>Brandeis,</a:t>
            </a:r>
            <a:r>
              <a:rPr lang="hr-HR" sz="1400" dirty="0" smtClean="0"/>
              <a:t> Robert Brunner,</a:t>
            </a:r>
            <a:r>
              <a:rPr lang="en-GB" sz="1400" dirty="0" smtClean="0"/>
              <a:t> Edgar </a:t>
            </a:r>
            <a:r>
              <a:rPr lang="en-GB" sz="1400" dirty="0" err="1" smtClean="0"/>
              <a:t>Buhanga</a:t>
            </a:r>
            <a:r>
              <a:rPr lang="en-GB" sz="1400" dirty="0" smtClean="0"/>
              <a:t>, Tony Bynum, Andy Bystrom, Zhao</a:t>
            </a:r>
            <a:r>
              <a:rPr lang="hr-HR" sz="1400" dirty="0" smtClean="0"/>
              <a:t> </a:t>
            </a:r>
            <a:r>
              <a:rPr lang="en-GB" sz="1400" dirty="0" smtClean="0"/>
              <a:t>Chao, Olivier Chassot, Sunita Chaudhary, Nakul Chettri,</a:t>
            </a:r>
            <a:r>
              <a:rPr lang="hr-HR" sz="1400" dirty="0" smtClean="0"/>
              <a:t> R</a:t>
            </a:r>
            <a:r>
              <a:rPr lang="en-GB" sz="1400" dirty="0" err="1" smtClean="0"/>
              <a:t>usudan</a:t>
            </a:r>
            <a:r>
              <a:rPr lang="en-GB" sz="1400" dirty="0" smtClean="0"/>
              <a:t> </a:t>
            </a:r>
            <a:r>
              <a:rPr lang="en-GB" sz="1400" dirty="0" err="1" smtClean="0"/>
              <a:t>Chochua</a:t>
            </a:r>
            <a:r>
              <a:rPr lang="en-GB" sz="1400" dirty="0" smtClean="0"/>
              <a:t>, Nguyen The </a:t>
            </a:r>
            <a:r>
              <a:rPr lang="en-GB" sz="1400" dirty="0" err="1" smtClean="0"/>
              <a:t>Cuong</a:t>
            </a:r>
            <a:r>
              <a:rPr lang="en-GB" sz="1400" dirty="0" smtClean="0"/>
              <a:t>, Jan</a:t>
            </a:r>
            <a:r>
              <a:rPr lang="hr-HR" sz="1400" dirty="0" smtClean="0"/>
              <a:t> </a:t>
            </a:r>
            <a:r>
              <a:rPr lang="en-GB" sz="1400" dirty="0" smtClean="0"/>
              <a:t>De Winter</a:t>
            </a:r>
            <a:r>
              <a:rPr lang="hr-HR" sz="1400" dirty="0" smtClean="0"/>
              <a:t>, </a:t>
            </a:r>
            <a:r>
              <a:rPr lang="en-GB" sz="1400" dirty="0" err="1" smtClean="0"/>
              <a:t>Askar</a:t>
            </a:r>
            <a:r>
              <a:rPr lang="en-GB" sz="1400" dirty="0" smtClean="0"/>
              <a:t> </a:t>
            </a:r>
            <a:r>
              <a:rPr lang="en-GB" sz="1400" dirty="0" err="1" smtClean="0"/>
              <a:t>Devletbakov</a:t>
            </a:r>
            <a:r>
              <a:rPr lang="en-GB" sz="1400" dirty="0" smtClean="0"/>
              <a:t>,</a:t>
            </a:r>
            <a:r>
              <a:rPr lang="hr-HR" sz="1400" dirty="0" smtClean="0"/>
              <a:t> </a:t>
            </a:r>
            <a:r>
              <a:rPr lang="en-GB" sz="1400" dirty="0" smtClean="0"/>
              <a:t>Emma Doyle, Nigel Dudley, Andrew Dunn, Dominique</a:t>
            </a:r>
            <a:r>
              <a:rPr lang="hr-HR" sz="1400" dirty="0" smtClean="0"/>
              <a:t> </a:t>
            </a:r>
            <a:r>
              <a:rPr lang="en-GB" sz="1400" dirty="0" err="1" smtClean="0"/>
              <a:t>Endamana</a:t>
            </a:r>
            <a:r>
              <a:rPr lang="en-GB" sz="1400" dirty="0" smtClean="0"/>
              <a:t>, Cristina </a:t>
            </a:r>
            <a:r>
              <a:rPr lang="en-GB" sz="1400" dirty="0" err="1" smtClean="0"/>
              <a:t>Eghenter</a:t>
            </a:r>
            <a:r>
              <a:rPr lang="en-GB" sz="1400" dirty="0" smtClean="0"/>
              <a:t>, Wayne </a:t>
            </a:r>
            <a:r>
              <a:rPr lang="en-GB" sz="1400" dirty="0" err="1" smtClean="0"/>
              <a:t>Freimund</a:t>
            </a:r>
            <a:r>
              <a:rPr lang="en-GB" sz="1400" dirty="0" smtClean="0"/>
              <a:t>, Wolfgang</a:t>
            </a:r>
            <a:r>
              <a:rPr lang="hr-HR" sz="1400" dirty="0" smtClean="0"/>
              <a:t> </a:t>
            </a:r>
            <a:r>
              <a:rPr lang="en-GB" sz="1400" dirty="0" smtClean="0"/>
              <a:t>Fremuth, Ewald Galle, Jean-Marc </a:t>
            </a:r>
            <a:r>
              <a:rPr lang="en-GB" sz="1400" dirty="0" err="1" smtClean="0"/>
              <a:t>Garreau</a:t>
            </a:r>
            <a:r>
              <a:rPr lang="en-GB" sz="1400" dirty="0" smtClean="0"/>
              <a:t>, </a:t>
            </a:r>
            <a:r>
              <a:rPr lang="en-GB" sz="1400" dirty="0" err="1" smtClean="0"/>
              <a:t>Sonali</a:t>
            </a:r>
            <a:r>
              <a:rPr lang="en-GB" sz="1400" dirty="0" smtClean="0"/>
              <a:t> Ghosh,</a:t>
            </a:r>
            <a:r>
              <a:rPr lang="hr-HR" sz="1400" dirty="0" smtClean="0"/>
              <a:t> </a:t>
            </a:r>
            <a:r>
              <a:rPr lang="en-GB" sz="1400" dirty="0" smtClean="0"/>
              <a:t>Nick de </a:t>
            </a:r>
            <a:r>
              <a:rPr lang="en-GB" sz="1400" dirty="0" err="1" smtClean="0"/>
              <a:t>Goede</a:t>
            </a:r>
            <a:r>
              <a:rPr lang="en-GB" sz="1400" dirty="0" smtClean="0"/>
              <a:t>, Catarina </a:t>
            </a:r>
            <a:r>
              <a:rPr lang="en-GB" sz="1400" dirty="0" err="1" smtClean="0"/>
              <a:t>Grilo</a:t>
            </a:r>
            <a:r>
              <a:rPr lang="en-GB" sz="1400" dirty="0" smtClean="0"/>
              <a:t>, David Grossmann,</a:t>
            </a:r>
            <a:r>
              <a:rPr lang="hr-HR" sz="1400" dirty="0" smtClean="0"/>
              <a:t> Craig Groves,</a:t>
            </a:r>
            <a:r>
              <a:rPr lang="en-GB" sz="1400" dirty="0" smtClean="0"/>
              <a:t> Christine</a:t>
            </a:r>
            <a:r>
              <a:rPr lang="hr-HR" sz="1400" dirty="0" smtClean="0"/>
              <a:t> </a:t>
            </a:r>
            <a:r>
              <a:rPr lang="en-GB" sz="1400" dirty="0" err="1" smtClean="0"/>
              <a:t>Guiness</a:t>
            </a:r>
            <a:r>
              <a:rPr lang="en-GB" sz="1400" dirty="0" smtClean="0"/>
              <a:t>, Ely </a:t>
            </a:r>
            <a:r>
              <a:rPr lang="en-GB" sz="1400" dirty="0" err="1" smtClean="0"/>
              <a:t>ould</a:t>
            </a:r>
            <a:r>
              <a:rPr lang="en-GB" sz="1400" dirty="0" smtClean="0"/>
              <a:t> Mohamed el </a:t>
            </a:r>
            <a:r>
              <a:rPr lang="en-GB" sz="1400" dirty="0" err="1" smtClean="0"/>
              <a:t>Hadj</a:t>
            </a:r>
            <a:r>
              <a:rPr lang="en-GB" sz="1400" dirty="0" smtClean="0"/>
              <a:t>, John Hanks, Anne </a:t>
            </a:r>
            <a:r>
              <a:rPr lang="en-GB" sz="1400" dirty="0" err="1" smtClean="0"/>
              <a:t>Katrin</a:t>
            </a:r>
            <a:r>
              <a:rPr lang="hr-HR" sz="1400" dirty="0" smtClean="0"/>
              <a:t> </a:t>
            </a:r>
            <a:r>
              <a:rPr lang="en-GB" sz="1400" dirty="0" err="1" smtClean="0"/>
              <a:t>Heinrichs</a:t>
            </a:r>
            <a:r>
              <a:rPr lang="en-GB" sz="1400" dirty="0" smtClean="0"/>
              <a:t>, Elaine Hsiao, Syed </a:t>
            </a:r>
            <a:r>
              <a:rPr lang="en-GB" sz="1400" dirty="0" err="1" smtClean="0"/>
              <a:t>Ainul</a:t>
            </a:r>
            <a:r>
              <a:rPr lang="en-GB" sz="1400" dirty="0" smtClean="0"/>
              <a:t> Hussain, Paul Insua-Cao,</a:t>
            </a:r>
            <a:r>
              <a:rPr lang="hr-HR" sz="1400" dirty="0" smtClean="0"/>
              <a:t> </a:t>
            </a:r>
            <a:r>
              <a:rPr lang="en-GB" sz="1400" dirty="0" err="1" smtClean="0"/>
              <a:t>Boedhihartono</a:t>
            </a:r>
            <a:r>
              <a:rPr lang="en-GB" sz="1400" dirty="0" smtClean="0"/>
              <a:t> </a:t>
            </a:r>
            <a:r>
              <a:rPr lang="en-GB" sz="1400" dirty="0" err="1" smtClean="0"/>
              <a:t>Intou</a:t>
            </a:r>
            <a:r>
              <a:rPr lang="en-GB" sz="1400" dirty="0" smtClean="0"/>
              <a:t>, </a:t>
            </a:r>
            <a:r>
              <a:rPr lang="en-GB" sz="1400" dirty="0" err="1" smtClean="0"/>
              <a:t>Tilman</a:t>
            </a:r>
            <a:r>
              <a:rPr lang="en-GB" sz="1400" dirty="0" smtClean="0"/>
              <a:t> Jaeger, Shawn Johnson, Harry</a:t>
            </a:r>
            <a:r>
              <a:rPr lang="hr-HR" sz="1400" dirty="0" smtClean="0"/>
              <a:t> J</a:t>
            </a:r>
            <a:r>
              <a:rPr lang="fi-FI" sz="1400" dirty="0" smtClean="0"/>
              <a:t>onas, Orisha Joseph, Sanna-Kaisa Juvonen, Benjammin</a:t>
            </a:r>
            <a:r>
              <a:rPr lang="hr-HR" sz="1400" dirty="0" smtClean="0"/>
              <a:t> </a:t>
            </a:r>
            <a:r>
              <a:rPr lang="en-GB" sz="1400" dirty="0" smtClean="0"/>
              <a:t>Kahn, Cheikh Tidiane Kane, Vadim </a:t>
            </a:r>
            <a:r>
              <a:rPr lang="en-GB" sz="1400" dirty="0" err="1" smtClean="0"/>
              <a:t>Kiriliuk</a:t>
            </a:r>
            <a:r>
              <a:rPr lang="en-GB" sz="1400" dirty="0" smtClean="0"/>
              <a:t>, Elizabeth Koch</a:t>
            </a:r>
            <a:r>
              <a:rPr lang="hr-HR" sz="1400" dirty="0" smtClean="0"/>
              <a:t> </a:t>
            </a:r>
            <a:r>
              <a:rPr lang="fi-FI" sz="1400" dirty="0" smtClean="0"/>
              <a:t>Ya’ari, Sabine Koenig, Rajan Kotru, Anna Kuhmonen, Kari</a:t>
            </a:r>
            <a:r>
              <a:rPr lang="hr-HR" sz="1400" dirty="0" smtClean="0"/>
              <a:t> </a:t>
            </a:r>
            <a:r>
              <a:rPr lang="en-GB" sz="1400" dirty="0" smtClean="0"/>
              <a:t>Lahti, Annette Lanjouw, Michelle Lim, John Lambing, </a:t>
            </a:r>
            <a:r>
              <a:rPr lang="en-GB" sz="1400" dirty="0" err="1" smtClean="0"/>
              <a:t>Alois</a:t>
            </a:r>
            <a:r>
              <a:rPr lang="hr-HR" sz="1400" dirty="0" smtClean="0"/>
              <a:t> </a:t>
            </a:r>
            <a:r>
              <a:rPr lang="en-GB" sz="1400" dirty="0" smtClean="0"/>
              <a:t>Lang, Yan Lu, Kathy MacKinnon, </a:t>
            </a:r>
            <a:r>
              <a:rPr lang="en-GB" sz="1400" dirty="0" err="1" smtClean="0"/>
              <a:t>Salifou</a:t>
            </a:r>
            <a:r>
              <a:rPr lang="en-GB" sz="1400" dirty="0" smtClean="0"/>
              <a:t> Mahamadou, </a:t>
            </a:r>
            <a:r>
              <a:rPr lang="en-GB" sz="1400" dirty="0" err="1" smtClean="0"/>
              <a:t>Neeraj</a:t>
            </a:r>
            <a:r>
              <a:rPr lang="hr-HR" sz="1400" dirty="0" smtClean="0"/>
              <a:t> </a:t>
            </a:r>
            <a:r>
              <a:rPr lang="en-GB" sz="1400" dirty="0" smtClean="0"/>
              <a:t>Mahar, Marek </a:t>
            </a:r>
            <a:r>
              <a:rPr lang="en-GB" sz="1400" dirty="0" err="1" smtClean="0"/>
              <a:t>Majerczak</a:t>
            </a:r>
            <a:r>
              <a:rPr lang="en-GB" sz="1400" dirty="0" smtClean="0"/>
              <a:t>, Paul Martin, Daniela </a:t>
            </a:r>
            <a:r>
              <a:rPr lang="en-GB" sz="1400" dirty="0" err="1" smtClean="0"/>
              <a:t>Marzo</a:t>
            </a:r>
            <a:r>
              <a:rPr lang="en-GB" sz="1400" dirty="0" smtClean="0"/>
              <a:t>, Vinod</a:t>
            </a:r>
            <a:r>
              <a:rPr lang="hr-HR" sz="1400" dirty="0" smtClean="0"/>
              <a:t> </a:t>
            </a:r>
            <a:r>
              <a:rPr lang="en-GB" sz="1400" dirty="0" smtClean="0"/>
              <a:t>Bihari Mathur, Volker </a:t>
            </a:r>
            <a:r>
              <a:rPr lang="en-GB" sz="1400" dirty="0" err="1" smtClean="0"/>
              <a:t>Mauerhofer</a:t>
            </a:r>
            <a:r>
              <a:rPr lang="en-GB" sz="1400" dirty="0" smtClean="0"/>
              <a:t>, Jamie McCallum, Edwin</a:t>
            </a:r>
            <a:r>
              <a:rPr lang="hr-HR" sz="1400" dirty="0" smtClean="0"/>
              <a:t> </a:t>
            </a:r>
            <a:r>
              <a:rPr lang="it-IT" sz="1400" dirty="0" smtClean="0"/>
              <a:t>Meru, Stefan Michel, Li Migura, Peter Myles, Servi Nabuurs,</a:t>
            </a:r>
            <a:r>
              <a:rPr lang="hr-HR" sz="1400" dirty="0" smtClean="0"/>
              <a:t> </a:t>
            </a:r>
            <a:r>
              <a:rPr lang="en-GB" sz="1400" dirty="0" smtClean="0"/>
              <a:t>Federico </a:t>
            </a:r>
            <a:r>
              <a:rPr lang="en-GB" sz="1400" dirty="0" err="1" smtClean="0"/>
              <a:t>Niccolini</a:t>
            </a:r>
            <a:r>
              <a:rPr lang="en-GB" sz="1400" dirty="0" smtClean="0"/>
              <a:t>, Aaron Nicholas, Krishna Prasad </a:t>
            </a:r>
            <a:r>
              <a:rPr lang="en-GB" sz="1400" dirty="0" err="1" smtClean="0"/>
              <a:t>Oli</a:t>
            </a:r>
            <a:r>
              <a:rPr lang="en-GB" sz="1400" dirty="0" smtClean="0"/>
              <a:t>,</a:t>
            </a:r>
            <a:r>
              <a:rPr lang="hr-HR" sz="1400" dirty="0" smtClean="0"/>
              <a:t> </a:t>
            </a:r>
            <a:r>
              <a:rPr lang="en-GB" sz="1400" dirty="0" smtClean="0"/>
              <a:t>Marco </a:t>
            </a:r>
            <a:r>
              <a:rPr lang="en-GB" sz="1400" dirty="0" err="1" smtClean="0"/>
              <a:t>Onida</a:t>
            </a:r>
            <a:r>
              <a:rPr lang="en-GB" sz="1400" dirty="0" smtClean="0"/>
              <a:t>, Gisela Paredes-</a:t>
            </a:r>
            <a:r>
              <a:rPr lang="en-GB" sz="1400" dirty="0" err="1" smtClean="0"/>
              <a:t>Leguizamón</a:t>
            </a:r>
            <a:r>
              <a:rPr lang="en-GB" sz="1400" dirty="0" smtClean="0"/>
              <a:t>, Midori Paxton,</a:t>
            </a:r>
            <a:r>
              <a:rPr lang="hr-HR" sz="1400" dirty="0" smtClean="0"/>
              <a:t> Marko Pečarević, </a:t>
            </a:r>
            <a:r>
              <a:rPr lang="en-GB" sz="1400" dirty="0" smtClean="0"/>
              <a:t>Fan </a:t>
            </a:r>
            <a:r>
              <a:rPr lang="en-GB" sz="1400" dirty="0" err="1" smtClean="0"/>
              <a:t>Pengfei</a:t>
            </a:r>
            <a:r>
              <a:rPr lang="en-GB" sz="1400" dirty="0" smtClean="0"/>
              <a:t>, Tomasz </a:t>
            </a:r>
            <a:r>
              <a:rPr lang="en-GB" sz="1400" dirty="0" err="1" smtClean="0"/>
              <a:t>Pezold</a:t>
            </a:r>
            <a:r>
              <a:rPr lang="hr-HR" sz="1400" dirty="0" smtClean="0"/>
              <a:t>,</a:t>
            </a:r>
            <a:r>
              <a:rPr lang="en-GB" sz="1400" dirty="0" smtClean="0"/>
              <a:t> Adrian Phillips, Irma </a:t>
            </a:r>
            <a:r>
              <a:rPr lang="en-GB" sz="1400" dirty="0" err="1" smtClean="0"/>
              <a:t>Popović</a:t>
            </a:r>
            <a:r>
              <a:rPr lang="en-GB" sz="1400" dirty="0" smtClean="0"/>
              <a:t> </a:t>
            </a:r>
            <a:r>
              <a:rPr lang="en-GB" sz="1400" dirty="0" err="1" smtClean="0"/>
              <a:t>Dujmović</a:t>
            </a:r>
            <a:r>
              <a:rPr lang="en-GB" sz="1400" dirty="0" smtClean="0"/>
              <a:t>, Nawraj</a:t>
            </a:r>
            <a:r>
              <a:rPr lang="hr-HR" sz="1400" dirty="0" smtClean="0"/>
              <a:t> </a:t>
            </a:r>
            <a:r>
              <a:rPr lang="en-GB" sz="1400" dirty="0" smtClean="0"/>
              <a:t>Pradhan, Michael S. Quinn, Gopal S. Rawat, Johannes</a:t>
            </a:r>
            <a:r>
              <a:rPr lang="hr-HR" sz="1400" dirty="0" smtClean="0"/>
              <a:t> </a:t>
            </a:r>
            <a:r>
              <a:rPr lang="pt-BR" sz="1400" dirty="0" smtClean="0"/>
              <a:t>Refisch, Lenka Reiterova, Cristian Remus-Papp, </a:t>
            </a:r>
            <a:r>
              <a:rPr lang="en-GB" sz="1400" dirty="0" smtClean="0"/>
              <a:t>Kent Redford</a:t>
            </a:r>
            <a:r>
              <a:rPr lang="hr-HR" sz="1400" dirty="0" smtClean="0"/>
              <a:t>, </a:t>
            </a:r>
            <a:r>
              <a:rPr lang="pt-BR" sz="1400" dirty="0" smtClean="0"/>
              <a:t>David</a:t>
            </a:r>
            <a:r>
              <a:rPr lang="hr-HR" sz="1400" dirty="0" smtClean="0"/>
              <a:t> </a:t>
            </a:r>
            <a:r>
              <a:rPr lang="pt-BR" sz="1400" dirty="0" smtClean="0"/>
              <a:t>Reynolds, Tamar Ron, Pedro Rosabal, Patrizia Rossi,</a:t>
            </a:r>
            <a:r>
              <a:rPr lang="hr-HR" sz="1400" dirty="0" smtClean="0"/>
              <a:t> Tómaš Rothröckl, </a:t>
            </a:r>
            <a:r>
              <a:rPr lang="en-GB" sz="1400" dirty="0" smtClean="0"/>
              <a:t>Tobias </a:t>
            </a:r>
            <a:r>
              <a:rPr lang="en-GB" sz="1400" dirty="0" err="1" smtClean="0"/>
              <a:t>Salathe</a:t>
            </a:r>
            <a:r>
              <a:rPr lang="en-GB" sz="1400" dirty="0" smtClean="0"/>
              <a:t>, Trevor Sandwith</a:t>
            </a:r>
            <a:r>
              <a:rPr lang="hr-HR" sz="1400" dirty="0" smtClean="0"/>
              <a:t>, </a:t>
            </a:r>
            <a:r>
              <a:rPr lang="en-GB" sz="1400" dirty="0" smtClean="0"/>
              <a:t>Petra </a:t>
            </a:r>
            <a:r>
              <a:rPr lang="en-GB" sz="1400" dirty="0" err="1" smtClean="0"/>
              <a:t>Schultheiss</a:t>
            </a:r>
            <a:r>
              <a:rPr lang="en-GB" sz="1400" dirty="0" smtClean="0"/>
              <a:t>, Harald </a:t>
            </a:r>
            <a:r>
              <a:rPr lang="en-GB" sz="1400" dirty="0" err="1" smtClean="0"/>
              <a:t>Schütz</a:t>
            </a:r>
            <a:r>
              <a:rPr lang="en-GB" sz="1400" dirty="0" smtClean="0"/>
              <a:t>, Gabriel</a:t>
            </a:r>
            <a:r>
              <a:rPr lang="hr-HR" sz="1400" dirty="0" smtClean="0"/>
              <a:t> </a:t>
            </a:r>
            <a:r>
              <a:rPr lang="en-GB" sz="1400" dirty="0" err="1" smtClean="0"/>
              <a:t>Schwaderer</a:t>
            </a:r>
            <a:r>
              <a:rPr lang="en-GB" sz="1400" dirty="0" smtClean="0"/>
              <a:t>, Peter Shadie, Eklabya Sharma, </a:t>
            </a:r>
            <a:r>
              <a:rPr lang="en-GB" sz="1400" dirty="0" err="1" smtClean="0"/>
              <a:t>Lhakpa</a:t>
            </a:r>
            <a:r>
              <a:rPr lang="en-GB" sz="1400" dirty="0" smtClean="0"/>
              <a:t> </a:t>
            </a:r>
            <a:r>
              <a:rPr lang="en-GB" sz="1400" dirty="0" err="1" smtClean="0"/>
              <a:t>Norbu</a:t>
            </a:r>
            <a:r>
              <a:rPr lang="hr-HR" sz="1400" dirty="0" smtClean="0"/>
              <a:t> </a:t>
            </a:r>
            <a:r>
              <a:rPr lang="en-GB" sz="1400" dirty="0" smtClean="0"/>
              <a:t>Sherpa, Andrej Sovinc, Anna </a:t>
            </a:r>
            <a:r>
              <a:rPr lang="en-GB" sz="1400" dirty="0" err="1" smtClean="0"/>
              <a:t>Spenceley</a:t>
            </a:r>
            <a:r>
              <a:rPr lang="en-GB" sz="1400" dirty="0" smtClean="0"/>
              <a:t>, Robert </a:t>
            </a:r>
            <a:r>
              <a:rPr lang="en-GB" sz="1400" dirty="0" err="1" smtClean="0"/>
              <a:t>Stejskal</a:t>
            </a:r>
            <a:r>
              <a:rPr lang="en-GB" sz="1400" dirty="0" smtClean="0"/>
              <a:t>,</a:t>
            </a:r>
            <a:r>
              <a:rPr lang="hr-HR" sz="1400" dirty="0" smtClean="0"/>
              <a:t> </a:t>
            </a:r>
            <a:r>
              <a:rPr lang="en-GB" sz="1400" dirty="0" smtClean="0"/>
              <a:t>David Tiku Okon, Amir </a:t>
            </a:r>
            <a:r>
              <a:rPr lang="en-GB" sz="1400" dirty="0" err="1" smtClean="0"/>
              <a:t>Tolouei</a:t>
            </a:r>
            <a:r>
              <a:rPr lang="en-GB" sz="1400" dirty="0" smtClean="0"/>
              <a:t>, </a:t>
            </a:r>
            <a:r>
              <a:rPr lang="en-GB" sz="1400" dirty="0" err="1" smtClean="0"/>
              <a:t>Hernán</a:t>
            </a:r>
            <a:r>
              <a:rPr lang="en-GB" sz="1400" dirty="0" smtClean="0"/>
              <a:t> Torres, </a:t>
            </a:r>
            <a:r>
              <a:rPr lang="en-GB" sz="1400" dirty="0" err="1" smtClean="0"/>
              <a:t>Yongyut</a:t>
            </a:r>
            <a:r>
              <a:rPr lang="hr-HR" sz="1400" dirty="0" smtClean="0"/>
              <a:t> </a:t>
            </a:r>
            <a:r>
              <a:rPr lang="fi-FI" sz="1400" dirty="0" smtClean="0"/>
              <a:t>Trisurat, Martin Valašek, Alan Valverde, Antonio Vasilijević,</a:t>
            </a:r>
            <a:r>
              <a:rPr lang="hr-HR" sz="1400" dirty="0" smtClean="0"/>
              <a:t> </a:t>
            </a:r>
            <a:r>
              <a:rPr lang="en-GB" sz="1400" dirty="0" smtClean="0"/>
              <a:t>Maxim </a:t>
            </a:r>
            <a:r>
              <a:rPr lang="en-GB" sz="1400" dirty="0" err="1" smtClean="0"/>
              <a:t>Vergeich</a:t>
            </a:r>
            <a:r>
              <a:rPr lang="hr-HR" sz="1400" dirty="0" smtClean="0"/>
              <a:t>ik, </a:t>
            </a:r>
            <a:r>
              <a:rPr lang="en-GB" sz="1400" dirty="0" smtClean="0"/>
              <a:t>Sally </a:t>
            </a:r>
            <a:r>
              <a:rPr lang="en-GB" sz="1400" dirty="0" err="1" smtClean="0"/>
              <a:t>Walkerman</a:t>
            </a:r>
            <a:r>
              <a:rPr lang="hr-HR" sz="1400" dirty="0" smtClean="0"/>
              <a:t>, </a:t>
            </a:r>
            <a:r>
              <a:rPr lang="en-GB" sz="1400" dirty="0" smtClean="0"/>
              <a:t>Arthur H. </a:t>
            </a:r>
            <a:r>
              <a:rPr lang="en-GB" sz="1400" dirty="0" err="1" smtClean="0"/>
              <a:t>Westing</a:t>
            </a:r>
            <a:r>
              <a:rPr lang="hr-HR" sz="1400" dirty="0" smtClean="0"/>
              <a:t>, </a:t>
            </a:r>
            <a:r>
              <a:rPr lang="en-GB" sz="1400" dirty="0" smtClean="0"/>
              <a:t>Graeme Worboys</a:t>
            </a:r>
            <a:r>
              <a:rPr lang="hr-HR" sz="1400" dirty="0" smtClean="0"/>
              <a:t>,</a:t>
            </a:r>
            <a:r>
              <a:rPr lang="en-GB" sz="1400" dirty="0" smtClean="0"/>
              <a:t> Dorothy Zbicz</a:t>
            </a:r>
            <a:endParaRPr lang="hr-HR" sz="1400" dirty="0" smtClean="0"/>
          </a:p>
          <a:p>
            <a:pPr marL="0" indent="0">
              <a:buNone/>
            </a:pPr>
            <a:endParaRPr lang="hr-HR" sz="1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-171400"/>
            <a:ext cx="7920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Wide participatory approach  </a:t>
            </a:r>
            <a:endParaRPr lang="hr-HR" sz="2800" dirty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6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2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73384"/>
            <a:ext cx="2195221" cy="164641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89424" y="402536"/>
            <a:ext cx="6730848" cy="72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defRPr/>
            </a:pPr>
            <a:r>
              <a:rPr lang="hr-HR" sz="2800" dirty="0"/>
              <a:t>Launch of the IUCN WCPA’s Guidelines</a:t>
            </a:r>
            <a:endParaRPr lang="en-GB" sz="2800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289424" y="980728"/>
            <a:ext cx="9286014" cy="24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  <a:defRPr/>
            </a:pPr>
            <a:endParaRPr lang="hr-HR" sz="1000" dirty="0"/>
          </a:p>
          <a:p>
            <a:pPr marL="514350" indent="-514350">
              <a:buNone/>
              <a:defRPr/>
            </a:pPr>
            <a:endParaRPr lang="hr-HR" sz="1000" dirty="0"/>
          </a:p>
          <a:p>
            <a:r>
              <a:rPr lang="en-ZA" sz="2000" dirty="0"/>
              <a:t>Pre-launch </a:t>
            </a:r>
            <a:r>
              <a:rPr lang="en-ZA" sz="2000" dirty="0" smtClean="0"/>
              <a:t>at </a:t>
            </a:r>
            <a:r>
              <a:rPr lang="hr-HR" sz="2000" dirty="0"/>
              <a:t>IUCN </a:t>
            </a:r>
            <a:r>
              <a:rPr lang="en-ZA" sz="2000" dirty="0"/>
              <a:t>W</a:t>
            </a:r>
            <a:r>
              <a:rPr lang="hr-HR" sz="2000" dirty="0"/>
              <a:t>orld Parks Congress, Sydney,</a:t>
            </a:r>
            <a:r>
              <a:rPr lang="en-ZA" sz="2000" dirty="0"/>
              <a:t> 2014 – concept endorsed</a:t>
            </a:r>
          </a:p>
          <a:p>
            <a:r>
              <a:rPr lang="en-ZA" sz="2000" dirty="0"/>
              <a:t>Published in May 2015</a:t>
            </a:r>
          </a:p>
          <a:p>
            <a:r>
              <a:rPr lang="en-ZA" sz="2000" dirty="0"/>
              <a:t>Launched at </a:t>
            </a:r>
            <a:r>
              <a:rPr lang="en-ZA" sz="2000" dirty="0">
                <a:solidFill>
                  <a:srgbClr val="002060"/>
                </a:solidFill>
              </a:rPr>
              <a:t>‘Little Sydney - Protecting Nature in Europe</a:t>
            </a:r>
            <a:r>
              <a:rPr lang="hr-HR" sz="2000" dirty="0" smtClean="0">
                <a:solidFill>
                  <a:srgbClr val="002060"/>
                </a:solidFill>
              </a:rPr>
              <a:t>’</a:t>
            </a:r>
            <a:r>
              <a:rPr lang="en-ZA" sz="2000" dirty="0" smtClean="0"/>
              <a:t>,</a:t>
            </a:r>
            <a:r>
              <a:rPr lang="hr-HR" sz="2000" dirty="0" smtClean="0"/>
              <a:t> </a:t>
            </a:r>
            <a:r>
              <a:rPr lang="hr-HR" sz="2000" dirty="0"/>
              <a:t>Hainburg, </a:t>
            </a:r>
            <a:r>
              <a:rPr lang="en-ZA" sz="2000" dirty="0"/>
              <a:t>2015</a:t>
            </a:r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1000" dirty="0"/>
          </a:p>
          <a:p>
            <a:pPr marL="457200" indent="-457200">
              <a:buNone/>
              <a:defRPr/>
            </a:pPr>
            <a:endParaRPr lang="hr-HR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3030"/>
          <a:stretch/>
        </p:blipFill>
        <p:spPr>
          <a:xfrm>
            <a:off x="2300188" y="4373384"/>
            <a:ext cx="2383427" cy="1646416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6"/>
          <a:stretch/>
        </p:blipFill>
        <p:spPr bwMode="auto">
          <a:xfrm>
            <a:off x="4784309" y="4373384"/>
            <a:ext cx="4540219" cy="164641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/>
          <a:srcRect l="146" t="16836" r="-146" b="17857"/>
          <a:stretch/>
        </p:blipFill>
        <p:spPr bwMode="auto">
          <a:xfrm>
            <a:off x="39451" y="3433070"/>
            <a:ext cx="3150732" cy="8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97055"/>
            <a:ext cx="5715000" cy="809625"/>
          </a:xfrm>
          <a:prstGeom prst="rect">
            <a:avLst/>
          </a:prstGeom>
        </p:spPr>
      </p:pic>
      <p:pic>
        <p:nvPicPr>
          <p:cNvPr id="10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468560" y="2636912"/>
            <a:ext cx="8458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u="sng" dirty="0">
                <a:hlinkClick r:id="rId9"/>
              </a:rPr>
              <a:t>https://portals.iucn.org/library/sites/library/files/documents/PAG-023.pdf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6984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23" y="2693285"/>
            <a:ext cx="3958075" cy="296855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21366" y="332656"/>
            <a:ext cx="9751234" cy="938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800" dirty="0"/>
              <a:t>Transboundary Conservation</a:t>
            </a:r>
            <a:r>
              <a:rPr lang="hr-HR" sz="2800" dirty="0"/>
              <a:t>:</a:t>
            </a:r>
            <a:r>
              <a:rPr lang="en-ZA" sz="2800" dirty="0"/>
              <a:t> </a:t>
            </a:r>
            <a:endParaRPr lang="hr-HR" sz="2800" dirty="0" smtClean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800" dirty="0" smtClean="0"/>
              <a:t>a </a:t>
            </a:r>
            <a:r>
              <a:rPr lang="en-ZA" sz="2800" dirty="0"/>
              <a:t>systematic </a:t>
            </a:r>
            <a:r>
              <a:rPr lang="en-ZA" sz="2800" dirty="0" smtClean="0"/>
              <a:t>and integrated</a:t>
            </a:r>
            <a:r>
              <a:rPr lang="hr-HR" sz="2800" dirty="0" smtClean="0"/>
              <a:t> </a:t>
            </a:r>
            <a:r>
              <a:rPr lang="en-ZA" sz="2800" dirty="0" smtClean="0"/>
              <a:t>approach</a:t>
            </a:r>
            <a:endParaRPr lang="hr-HR" sz="2800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194872" y="2636912"/>
            <a:ext cx="5838275" cy="2775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endParaRPr lang="hr-HR" sz="2000" dirty="0"/>
          </a:p>
          <a:p>
            <a:r>
              <a:rPr lang="en-ZA" sz="2000" dirty="0"/>
              <a:t>Global trends</a:t>
            </a:r>
          </a:p>
          <a:p>
            <a:r>
              <a:rPr lang="en-ZA" sz="2000" dirty="0"/>
              <a:t>Definitions</a:t>
            </a:r>
            <a:r>
              <a:rPr lang="hr-HR" sz="2000" dirty="0"/>
              <a:t> and typology</a:t>
            </a:r>
            <a:endParaRPr lang="en-ZA" sz="2000" dirty="0"/>
          </a:p>
          <a:p>
            <a:r>
              <a:rPr lang="en-ZA" sz="2000" dirty="0"/>
              <a:t>Benefits</a:t>
            </a:r>
            <a:r>
              <a:rPr lang="hr-HR" sz="2000" dirty="0"/>
              <a:t> of transboundary conservation</a:t>
            </a:r>
            <a:endParaRPr lang="en-ZA" sz="2000" dirty="0"/>
          </a:p>
          <a:p>
            <a:r>
              <a:rPr lang="hr-HR" sz="2000" dirty="0"/>
              <a:t>Transboundary conservation g</a:t>
            </a:r>
            <a:r>
              <a:rPr lang="en-ZA" sz="2000" dirty="0" err="1"/>
              <a:t>overnance</a:t>
            </a:r>
            <a:endParaRPr lang="en-ZA" sz="2000" dirty="0"/>
          </a:p>
          <a:p>
            <a:endParaRPr lang="en-ZA" sz="2000" dirty="0"/>
          </a:p>
          <a:p>
            <a:endParaRPr lang="en-ZA" sz="2000" dirty="0"/>
          </a:p>
          <a:p>
            <a:endParaRPr lang="en-ZA" sz="2000" dirty="0"/>
          </a:p>
          <a:p>
            <a:pPr marL="0" indent="0">
              <a:buNone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457200" indent="-457200">
              <a:buNone/>
              <a:defRPr/>
            </a:pPr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334" y="1556792"/>
            <a:ext cx="905380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PART </a:t>
            </a:r>
            <a:r>
              <a:rPr lang="en-ZA" sz="2400" b="1" dirty="0" smtClean="0">
                <a:solidFill>
                  <a:schemeClr val="bg1"/>
                </a:solidFill>
              </a:rPr>
              <a:t>1</a:t>
            </a:r>
            <a:r>
              <a:rPr lang="hr-HR" sz="2400" b="1" dirty="0" smtClean="0">
                <a:solidFill>
                  <a:schemeClr val="bg1"/>
                </a:solidFill>
              </a:rPr>
              <a:t>.</a:t>
            </a:r>
            <a:r>
              <a:rPr lang="en-ZA" sz="2400" b="1" dirty="0" smtClean="0">
                <a:solidFill>
                  <a:schemeClr val="bg1"/>
                </a:solidFill>
              </a:rPr>
              <a:t> </a:t>
            </a:r>
            <a:endParaRPr lang="hr-HR" sz="2400" b="1" dirty="0" smtClean="0">
              <a:solidFill>
                <a:schemeClr val="bg1"/>
              </a:solidFill>
            </a:endParaRPr>
          </a:p>
          <a:p>
            <a:r>
              <a:rPr lang="en-ZA" sz="2400" b="1" dirty="0" smtClean="0">
                <a:solidFill>
                  <a:schemeClr val="bg1"/>
                </a:solidFill>
              </a:rPr>
              <a:t>Understanding </a:t>
            </a:r>
            <a:r>
              <a:rPr lang="en-ZA" sz="2400" b="1" dirty="0">
                <a:solidFill>
                  <a:schemeClr val="bg1"/>
                </a:solidFill>
              </a:rPr>
              <a:t>transboundary conservation: history and key </a:t>
            </a:r>
            <a:r>
              <a:rPr lang="en-ZA" sz="2400" b="1" dirty="0" smtClean="0">
                <a:solidFill>
                  <a:schemeClr val="bg1"/>
                </a:solidFill>
              </a:rPr>
              <a:t>concepts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0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7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78108" y="408497"/>
            <a:ext cx="9406460" cy="114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hr-HR" sz="2800" dirty="0"/>
              <a:t>WCPA’s typology of Transboundary </a:t>
            </a:r>
            <a:endParaRPr lang="hr-HR" sz="2800" dirty="0" smtClean="0"/>
          </a:p>
          <a:p>
            <a:pPr algn="l">
              <a:spcBef>
                <a:spcPts val="0"/>
              </a:spcBef>
              <a:defRPr/>
            </a:pPr>
            <a:r>
              <a:rPr lang="hr-HR" sz="2800" dirty="0" smtClean="0"/>
              <a:t>Conservation </a:t>
            </a:r>
            <a:r>
              <a:rPr lang="hr-HR" sz="2800" dirty="0"/>
              <a:t>Areas</a:t>
            </a:r>
          </a:p>
        </p:txBody>
      </p:sp>
      <p:pic>
        <p:nvPicPr>
          <p:cNvPr id="8" name="Picture 6" descr="babysit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656" y="1556792"/>
            <a:ext cx="3131840" cy="4409397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9" name="Content Placeholder 8"/>
          <p:cNvSpPr txBox="1">
            <a:spLocks/>
          </p:cNvSpPr>
          <p:nvPr/>
        </p:nvSpPr>
        <p:spPr>
          <a:xfrm>
            <a:off x="323528" y="1249952"/>
            <a:ext cx="5157988" cy="513137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hr-HR" sz="1800" dirty="0"/>
          </a:p>
          <a:p>
            <a:pPr marL="0" indent="0">
              <a:buNone/>
              <a:defRPr/>
            </a:pPr>
            <a:r>
              <a:rPr lang="hr-HR" sz="1800" dirty="0">
                <a:latin typeface="Calibri" pitchFamily="34" charset="0"/>
              </a:rPr>
              <a:t>Type 1: </a:t>
            </a:r>
          </a:p>
          <a:p>
            <a:pPr marL="0" indent="0">
              <a:buNone/>
              <a:defRPr/>
            </a:pPr>
            <a:r>
              <a:rPr lang="hr-HR" sz="1800" b="1" dirty="0">
                <a:latin typeface="Calibri" pitchFamily="34" charset="0"/>
              </a:rPr>
              <a:t>Transboundary Protected Area</a:t>
            </a:r>
          </a:p>
          <a:p>
            <a:pPr marL="0" indent="0">
              <a:buNone/>
              <a:defRPr/>
            </a:pPr>
            <a:endParaRPr lang="hr-HR" sz="1800" dirty="0"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hr-HR" sz="1800" dirty="0">
                <a:latin typeface="Calibri" pitchFamily="34" charset="0"/>
              </a:rPr>
              <a:t>Type 2: </a:t>
            </a:r>
          </a:p>
          <a:p>
            <a:pPr marL="0" indent="0">
              <a:buNone/>
              <a:defRPr/>
            </a:pPr>
            <a:r>
              <a:rPr lang="hr-HR" sz="1800" b="1" dirty="0">
                <a:latin typeface="Calibri" pitchFamily="34" charset="0"/>
              </a:rPr>
              <a:t>Transboundary Conservation Landscape and/or Seascape</a:t>
            </a:r>
          </a:p>
          <a:p>
            <a:pPr marL="0" indent="0">
              <a:buNone/>
              <a:defRPr/>
            </a:pPr>
            <a:endParaRPr lang="hr-HR" sz="1800" dirty="0"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hr-HR" sz="1800" dirty="0">
                <a:latin typeface="Calibri" pitchFamily="34" charset="0"/>
              </a:rPr>
              <a:t>Type 3: </a:t>
            </a:r>
          </a:p>
          <a:p>
            <a:pPr marL="0" indent="0">
              <a:buNone/>
              <a:defRPr/>
            </a:pPr>
            <a:r>
              <a:rPr lang="hr-HR" sz="1800" b="1" dirty="0">
                <a:latin typeface="Calibri" pitchFamily="34" charset="0"/>
              </a:rPr>
              <a:t>Transboundary Migration Conservation Area</a:t>
            </a:r>
          </a:p>
          <a:p>
            <a:pPr marL="0" indent="0">
              <a:buNone/>
              <a:defRPr/>
            </a:pPr>
            <a:endParaRPr lang="hr-HR" sz="1800" dirty="0"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hr-HR" sz="1800" dirty="0">
                <a:latin typeface="Calibri" pitchFamily="34" charset="0"/>
              </a:rPr>
              <a:t>Special designation:</a:t>
            </a:r>
          </a:p>
          <a:p>
            <a:pPr marL="0" indent="0">
              <a:buNone/>
              <a:defRPr/>
            </a:pPr>
            <a:r>
              <a:rPr lang="hr-HR" sz="1800" b="1" dirty="0">
                <a:latin typeface="Calibri" pitchFamily="34" charset="0"/>
              </a:rPr>
              <a:t>Park for Peace        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endParaRPr lang="hr-HR" sz="1800" dirty="0"/>
          </a:p>
        </p:txBody>
      </p:sp>
      <p:pic>
        <p:nvPicPr>
          <p:cNvPr id="7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 txBox="1">
            <a:spLocks/>
          </p:cNvSpPr>
          <p:nvPr/>
        </p:nvSpPr>
        <p:spPr>
          <a:xfrm>
            <a:off x="59960" y="2443555"/>
            <a:ext cx="4843187" cy="3721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endParaRPr lang="hr-HR" sz="2000" dirty="0"/>
          </a:p>
          <a:p>
            <a:r>
              <a:rPr lang="en-ZA" sz="2000" dirty="0"/>
              <a:t>Context and planning the </a:t>
            </a:r>
            <a:r>
              <a:rPr lang="hr-HR" sz="2000" dirty="0"/>
              <a:t>TBC</a:t>
            </a:r>
            <a:r>
              <a:rPr lang="en-ZA" sz="2000" dirty="0"/>
              <a:t> process</a:t>
            </a:r>
            <a:endParaRPr lang="hr-HR" sz="2000" dirty="0"/>
          </a:p>
          <a:p>
            <a:r>
              <a:rPr lang="en-ZA" sz="2000" dirty="0"/>
              <a:t>The establishment and management of transboundary conservation initiatives </a:t>
            </a:r>
            <a:endParaRPr lang="hr-HR" sz="2000" dirty="0"/>
          </a:p>
          <a:p>
            <a:r>
              <a:rPr lang="en-ZA" sz="2000" dirty="0"/>
              <a:t>Measuring results: the monitoring and evaluation of transboundary management effectiveness</a:t>
            </a:r>
          </a:p>
          <a:p>
            <a:endParaRPr lang="en-ZA" sz="2000" dirty="0"/>
          </a:p>
          <a:p>
            <a:endParaRPr lang="en-ZA" sz="2000" dirty="0"/>
          </a:p>
          <a:p>
            <a:endParaRPr lang="en-ZA" sz="2000" dirty="0"/>
          </a:p>
          <a:p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514350" indent="-514350">
              <a:buNone/>
              <a:defRPr/>
            </a:pPr>
            <a:endParaRPr lang="hr-HR" sz="2000" dirty="0"/>
          </a:p>
          <a:p>
            <a:pPr marL="457200" indent="-457200">
              <a:buNone/>
              <a:defRPr/>
            </a:pP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57" y="2800810"/>
            <a:ext cx="4180893" cy="264441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960" y="1628800"/>
            <a:ext cx="9009090" cy="8316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PART </a:t>
            </a:r>
            <a:r>
              <a:rPr lang="hr-HR" sz="2400" b="1" dirty="0" smtClean="0">
                <a:solidFill>
                  <a:schemeClr val="bg1"/>
                </a:solidFill>
              </a:rPr>
              <a:t>2</a:t>
            </a:r>
            <a:r>
              <a:rPr lang="hr-HR" sz="2400" b="1" dirty="0">
                <a:solidFill>
                  <a:schemeClr val="bg1"/>
                </a:solidFill>
              </a:rPr>
              <a:t>.</a:t>
            </a:r>
            <a:r>
              <a:rPr lang="en-ZA" sz="2400" b="1" dirty="0" smtClean="0">
                <a:solidFill>
                  <a:schemeClr val="bg1"/>
                </a:solidFill>
              </a:rPr>
              <a:t> </a:t>
            </a:r>
            <a:endParaRPr lang="hr-HR" sz="2400" b="1" dirty="0" smtClean="0">
              <a:solidFill>
                <a:schemeClr val="bg1"/>
              </a:solidFill>
            </a:endParaRPr>
          </a:p>
          <a:p>
            <a:r>
              <a:rPr lang="en-ZA" sz="2400" b="1" dirty="0" smtClean="0">
                <a:solidFill>
                  <a:schemeClr val="bg1"/>
                </a:solidFill>
              </a:rPr>
              <a:t>From </a:t>
            </a:r>
            <a:r>
              <a:rPr lang="en-ZA" sz="2400" b="1" dirty="0">
                <a:solidFill>
                  <a:schemeClr val="bg1"/>
                </a:solidFill>
              </a:rPr>
              <a:t>principles to action</a:t>
            </a:r>
            <a:endParaRPr lang="hr-HR" sz="24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5382" y="404664"/>
            <a:ext cx="9751234" cy="834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800" dirty="0"/>
              <a:t>Transboundary Conservation</a:t>
            </a:r>
            <a:r>
              <a:rPr lang="hr-HR" sz="2800" dirty="0"/>
              <a:t>:</a:t>
            </a:r>
            <a:r>
              <a:rPr lang="en-ZA" sz="2800" dirty="0"/>
              <a:t> </a:t>
            </a:r>
            <a:endParaRPr lang="hr-HR" sz="2800" dirty="0" smtClean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800" dirty="0" smtClean="0"/>
              <a:t>a </a:t>
            </a:r>
            <a:r>
              <a:rPr lang="en-ZA" sz="2800" dirty="0"/>
              <a:t>systematic and </a:t>
            </a:r>
            <a:r>
              <a:rPr lang="en-ZA" sz="2800" dirty="0" smtClean="0"/>
              <a:t>integrated</a:t>
            </a:r>
            <a:r>
              <a:rPr lang="hr-HR" sz="2800" dirty="0" smtClean="0"/>
              <a:t> </a:t>
            </a:r>
            <a:r>
              <a:rPr lang="en-ZA" sz="2800" dirty="0" smtClean="0"/>
              <a:t>approach</a:t>
            </a:r>
            <a:endParaRPr lang="hr-HR" sz="280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7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866" y="1453729"/>
            <a:ext cx="9253662" cy="3837409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-2012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en-GB" sz="2800" dirty="0" smtClean="0"/>
              <a:t>IUCN Commissions</a:t>
            </a:r>
            <a:endParaRPr lang="hr-HR" sz="28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1650" y="1088200"/>
            <a:ext cx="706164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000" b="1" dirty="0" smtClean="0">
                <a:solidFill>
                  <a:srgbClr val="000000"/>
                </a:solidFill>
                <a:latin typeface="Calibri" pitchFamily="34" charset="0"/>
              </a:rPr>
              <a:t>WCPA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World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Commission on Protected Areas</a:t>
            </a:r>
          </a:p>
          <a:p>
            <a:pPr eaLnBrk="1" hangingPunct="1"/>
            <a:endParaRPr lang="hr-HR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hr-H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SSC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Species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Survival Commission</a:t>
            </a:r>
          </a:p>
          <a:p>
            <a:pPr eaLnBrk="1" hangingPunct="1"/>
            <a:endParaRPr lang="hr-HR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hr-H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CEC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Commission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on Education and Communication</a:t>
            </a:r>
          </a:p>
          <a:p>
            <a:pPr eaLnBrk="1" hangingPunct="1"/>
            <a:endParaRPr lang="hr-HR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hr-H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CEM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Commission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on Ecosystem Management</a:t>
            </a:r>
          </a:p>
          <a:p>
            <a:pPr eaLnBrk="1" hangingPunct="1"/>
            <a:endParaRPr lang="hr-HR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hr-H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CEL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Commission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on Environmental Law</a:t>
            </a:r>
          </a:p>
          <a:p>
            <a:pPr eaLnBrk="1" hangingPunct="1"/>
            <a:endParaRPr lang="hr-HR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hr-H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CEESP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Commission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on Environmental, Economic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and Social Policy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459" y="1113982"/>
            <a:ext cx="1419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logoce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323" y="5404099"/>
            <a:ext cx="1159045" cy="5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logoss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471" y="1976735"/>
            <a:ext cx="1200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61" y="2628510"/>
            <a:ext cx="1094123" cy="778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90" y="3482884"/>
            <a:ext cx="927923" cy="721717"/>
          </a:xfrm>
          <a:prstGeom prst="rect">
            <a:avLst/>
          </a:prstGeom>
        </p:spPr>
      </p:pic>
      <p:pic>
        <p:nvPicPr>
          <p:cNvPr id="16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90" y="4355204"/>
            <a:ext cx="737909" cy="682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26560" y="4962654"/>
            <a:ext cx="1421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b="1" dirty="0">
                <a:latin typeface="HelveticaNeueLTStd-Md"/>
                <a:ea typeface="Calibri" panose="020F0502020204030204" pitchFamily="34" charset="0"/>
                <a:cs typeface="HelveticaNeueLTStd-Md"/>
              </a:rPr>
              <a:t>World Commission on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b="1" dirty="0">
                <a:latin typeface="HelveticaNeueLTStd-Md"/>
                <a:ea typeface="Calibri" panose="020F0502020204030204" pitchFamily="34" charset="0"/>
                <a:cs typeface="HelveticaNeueLTStd-Md"/>
              </a:rPr>
              <a:t>Environmental 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3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39024" y="392749"/>
            <a:ext cx="9301528" cy="1020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2800" dirty="0"/>
              <a:t>Common stages of a transboundary </a:t>
            </a:r>
            <a:endParaRPr lang="hr-HR" sz="2800" dirty="0" smtClean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2800" dirty="0" smtClean="0"/>
              <a:t>conservation </a:t>
            </a:r>
            <a:r>
              <a:rPr lang="hr-HR" sz="2800" dirty="0"/>
              <a:t>process</a:t>
            </a:r>
            <a:endParaRPr lang="en-GB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82909"/>
              </p:ext>
            </p:extLst>
          </p:nvPr>
        </p:nvGraphicFramePr>
        <p:xfrm>
          <a:off x="112296" y="1628800"/>
          <a:ext cx="8926773" cy="5152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833"/>
                <a:gridCol w="1889048"/>
                <a:gridCol w="1930877"/>
                <a:gridCol w="2203241"/>
                <a:gridCol w="1791774"/>
              </a:tblGrid>
              <a:tr h="74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WCPA’s Framework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CONTEXT AND PLANNING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INPUTS AND PROCESSES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OUTPUTS AND OUTCOMES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45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Stages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DIAGNOSE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DESIGN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TAKE ACTION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EVALUATE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Goals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Determine the need for transboundary conservation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Match the process to the situation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Secure resources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and implement actions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Learn and adapt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Step 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Identify if there is a  compelling reason to act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Determine who should lead the effort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Assess the capacity to implement plans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Assess progress and outcomes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Step 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Determine if there is a constituency for change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Mobilize and engage the right people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Develop an action plan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Determine if there is a need to continue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Step 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Estimate the scope of the issue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Define the geographic extent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Secure financial sustainability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Adapt the management and action plans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0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Step 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Estimate the capacity to work across boundaries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Negotiate a joint vision and develop management objectives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Implement the plans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Communicate progress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8032" y="-171400"/>
            <a:ext cx="89644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Best practice examples</a:t>
            </a:r>
            <a:r>
              <a:rPr lang="hr-HR" sz="2800" i="1" dirty="0" smtClean="0"/>
              <a:t> 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288032" y="1568914"/>
            <a:ext cx="4752528" cy="1644062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r>
              <a:rPr lang="hr-H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33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 examples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drawn from different geographical regions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ecosystems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the world,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611560" y="2755729"/>
            <a:ext cx="4752528" cy="182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  <a:defRPr/>
            </a:pPr>
            <a:endParaRPr lang="hr-HR" sz="2000" dirty="0" smtClean="0"/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involving different protected area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categories, models of cooperation and transboundary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arrangements</a:t>
            </a:r>
            <a:endParaRPr lang="hr-HR" sz="2000" dirty="0" smtClean="0"/>
          </a:p>
          <a:p>
            <a:pPr marL="514350" indent="-514350"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80" y="3427116"/>
            <a:ext cx="3657308" cy="24401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7180" y="1022922"/>
            <a:ext cx="3657308" cy="217945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1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39907" y="402536"/>
            <a:ext cx="7832493" cy="72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defRPr/>
            </a:pPr>
            <a:r>
              <a:rPr lang="hr-HR" sz="3200" dirty="0"/>
              <a:t>Training courses for capacity building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2294" y="1460578"/>
            <a:ext cx="5718880" cy="4055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hr-HR" sz="2000" dirty="0"/>
          </a:p>
          <a:p>
            <a:r>
              <a:rPr lang="en-ZA" sz="2000" dirty="0"/>
              <a:t>Use the </a:t>
            </a:r>
            <a:r>
              <a:rPr lang="hr-HR" sz="2000" dirty="0"/>
              <a:t>WCPA’s</a:t>
            </a:r>
            <a:r>
              <a:rPr lang="en-ZA" sz="2000" dirty="0"/>
              <a:t> Guidelines as a basis from which to develop training modules and facilitate capacity building</a:t>
            </a:r>
            <a:endParaRPr lang="hr-HR" sz="2000" dirty="0"/>
          </a:p>
          <a:p>
            <a:pPr marL="0" indent="0">
              <a:buNone/>
            </a:pPr>
            <a:endParaRPr lang="en-ZA" sz="2000" dirty="0"/>
          </a:p>
          <a:p>
            <a:r>
              <a:rPr lang="en-ZA" sz="2000" dirty="0"/>
              <a:t>Encourage tertiary institutions to take up this challenge</a:t>
            </a:r>
            <a:endParaRPr lang="hr-HR" sz="2000" dirty="0"/>
          </a:p>
          <a:p>
            <a:pPr marL="0" indent="0">
              <a:buNone/>
            </a:pPr>
            <a:endParaRPr lang="en-ZA" sz="2000" dirty="0"/>
          </a:p>
          <a:p>
            <a:r>
              <a:rPr lang="en-ZA" sz="2000" dirty="0"/>
              <a:t>Encourage </a:t>
            </a:r>
            <a:r>
              <a:rPr lang="hr-HR" sz="2000" dirty="0"/>
              <a:t>transboundary conservation </a:t>
            </a:r>
            <a:r>
              <a:rPr lang="en-ZA" sz="2000" dirty="0"/>
              <a:t>practitioners and decision-makers to support, attend and participate in training</a:t>
            </a:r>
            <a:endParaRPr lang="hr-HR" sz="2000" dirty="0"/>
          </a:p>
        </p:txBody>
      </p:sp>
      <p:pic>
        <p:nvPicPr>
          <p:cNvPr id="8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0" name="Picture 2" descr="E:\FOTKE\South Africa\SA21_l.jpg"/>
          <p:cNvPicPr>
            <a:picLocks noChangeAspect="1" noChangeArrowheads="1"/>
          </p:cNvPicPr>
          <p:nvPr/>
        </p:nvPicPr>
        <p:blipFill>
          <a:blip r:embed="rId4" cstate="print"/>
          <a:srcRect t="3876"/>
          <a:stretch>
            <a:fillRect/>
          </a:stretch>
        </p:blipFill>
        <p:spPr bwMode="auto">
          <a:xfrm>
            <a:off x="6012160" y="1388942"/>
            <a:ext cx="2973526" cy="427230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6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95734" y="404664"/>
            <a:ext cx="4276266" cy="72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defRPr/>
            </a:pPr>
            <a:r>
              <a:rPr lang="hr-HR" sz="3200" dirty="0"/>
              <a:t>A call to action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2647634" y="2465137"/>
            <a:ext cx="3542745" cy="1897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BEST PRACTICE GUIDELINE</a:t>
            </a:r>
            <a:r>
              <a:rPr lang="hr-HR" b="1" dirty="0">
                <a:solidFill>
                  <a:schemeClr val="tx1"/>
                </a:solidFill>
              </a:rPr>
              <a:t>S ON </a:t>
            </a:r>
            <a:r>
              <a:rPr lang="hr-HR" b="1" dirty="0" smtClean="0">
                <a:solidFill>
                  <a:schemeClr val="tx1"/>
                </a:solidFill>
              </a:rPr>
              <a:t>TBC 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GLOBAL POLICY RECOMMENDATIONS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172" y="1399534"/>
            <a:ext cx="357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comprehensive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database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BCAs, based on new WCPA’s definitions</a:t>
            </a:r>
          </a:p>
        </p:txBody>
      </p:sp>
      <p:pic>
        <p:nvPicPr>
          <p:cNvPr id="1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6261373" y="1399534"/>
            <a:ext cx="2847131" cy="34696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HR" sz="1600" dirty="0" smtClean="0">
                <a:solidFill>
                  <a:srgbClr val="002060"/>
                </a:solidFill>
              </a:rPr>
              <a:t>G</a:t>
            </a:r>
            <a:r>
              <a:rPr lang="en-GB" sz="1600" dirty="0" err="1" smtClean="0">
                <a:solidFill>
                  <a:srgbClr val="002060"/>
                </a:solidFill>
              </a:rPr>
              <a:t>eographical</a:t>
            </a:r>
            <a:r>
              <a:rPr lang="en-GB" sz="1600" dirty="0" smtClean="0">
                <a:solidFill>
                  <a:srgbClr val="002060"/>
                </a:solidFill>
              </a:rPr>
              <a:t> distribution</a:t>
            </a:r>
            <a:endParaRPr lang="hr-HR" sz="160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hr-HR" sz="1600" dirty="0" smtClean="0">
                <a:solidFill>
                  <a:schemeClr val="bg1"/>
                </a:solidFill>
              </a:rPr>
              <a:t>H</a:t>
            </a:r>
            <a:r>
              <a:rPr lang="en-GB" sz="1600" dirty="0" err="1" smtClean="0">
                <a:solidFill>
                  <a:schemeClr val="bg1"/>
                </a:solidFill>
              </a:rPr>
              <a:t>istorical</a:t>
            </a:r>
            <a:r>
              <a:rPr lang="en-GB" sz="1600" dirty="0" smtClean="0">
                <a:solidFill>
                  <a:schemeClr val="bg1"/>
                </a:solidFill>
              </a:rPr>
              <a:t> background</a:t>
            </a:r>
            <a:endParaRPr lang="hr-HR" sz="16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hr-HR" sz="1600" dirty="0">
                <a:solidFill>
                  <a:srgbClr val="002060"/>
                </a:solidFill>
              </a:rPr>
              <a:t>P</a:t>
            </a:r>
            <a:r>
              <a:rPr lang="en-GB" sz="1600" dirty="0" err="1" smtClean="0">
                <a:solidFill>
                  <a:srgbClr val="002060"/>
                </a:solidFill>
              </a:rPr>
              <a:t>artners</a:t>
            </a:r>
            <a:r>
              <a:rPr lang="en-GB" sz="1600" dirty="0" smtClean="0">
                <a:solidFill>
                  <a:srgbClr val="002060"/>
                </a:solidFill>
              </a:rPr>
              <a:t> involved</a:t>
            </a:r>
            <a:endParaRPr lang="hr-HR" sz="160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hr-HR" sz="1600" dirty="0">
                <a:solidFill>
                  <a:schemeClr val="bg1"/>
                </a:solidFill>
              </a:rPr>
              <a:t>M</a:t>
            </a:r>
            <a:r>
              <a:rPr lang="en-GB" sz="1600" dirty="0" err="1" smtClean="0">
                <a:solidFill>
                  <a:schemeClr val="bg1"/>
                </a:solidFill>
              </a:rPr>
              <a:t>odels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of </a:t>
            </a:r>
            <a:r>
              <a:rPr lang="en-GB" sz="1600" dirty="0" smtClean="0">
                <a:solidFill>
                  <a:schemeClr val="bg1"/>
                </a:solidFill>
              </a:rPr>
              <a:t>cooperation</a:t>
            </a:r>
            <a:r>
              <a:rPr lang="hr-HR" sz="1600" dirty="0" smtClean="0">
                <a:solidFill>
                  <a:schemeClr val="bg1"/>
                </a:solidFill>
              </a:rPr>
              <a:t> and their effectiveness</a:t>
            </a:r>
          </a:p>
          <a:p>
            <a:pPr marL="0" indent="0">
              <a:buNone/>
              <a:defRPr/>
            </a:pPr>
            <a:r>
              <a:rPr lang="hr-HR" sz="1600" dirty="0">
                <a:solidFill>
                  <a:srgbClr val="002060"/>
                </a:solidFill>
              </a:rPr>
              <a:t>E</a:t>
            </a:r>
            <a:r>
              <a:rPr lang="en-GB" sz="1600" dirty="0" err="1" smtClean="0">
                <a:solidFill>
                  <a:srgbClr val="002060"/>
                </a:solidFill>
              </a:rPr>
              <a:t>xistence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of </a:t>
            </a:r>
            <a:r>
              <a:rPr lang="en-GB" sz="1600" dirty="0" smtClean="0">
                <a:solidFill>
                  <a:srgbClr val="002060"/>
                </a:solidFill>
              </a:rPr>
              <a:t>agreements</a:t>
            </a:r>
            <a:endParaRPr lang="hr-HR" sz="160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hr-HR" sz="1600" dirty="0" smtClean="0">
                <a:solidFill>
                  <a:schemeClr val="bg1"/>
                </a:solidFill>
              </a:rPr>
              <a:t>TBC </a:t>
            </a:r>
            <a:r>
              <a:rPr lang="en-GB" sz="1600" dirty="0" smtClean="0">
                <a:solidFill>
                  <a:schemeClr val="bg1"/>
                </a:solidFill>
              </a:rPr>
              <a:t>governance</a:t>
            </a:r>
            <a:r>
              <a:rPr lang="hr-HR" sz="1600" dirty="0" smtClean="0">
                <a:solidFill>
                  <a:schemeClr val="bg1"/>
                </a:solidFill>
              </a:rPr>
              <a:t> (formal and/or informal arrangements)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O</a:t>
            </a:r>
            <a:r>
              <a:rPr lang="en-GB" sz="1600" dirty="0" err="1" smtClean="0">
                <a:solidFill>
                  <a:srgbClr val="002060"/>
                </a:solidFill>
              </a:rPr>
              <a:t>verlays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with other conservation </a:t>
            </a:r>
            <a:r>
              <a:rPr lang="en-GB" sz="1600" dirty="0" err="1" smtClean="0">
                <a:solidFill>
                  <a:srgbClr val="002060"/>
                </a:solidFill>
              </a:rPr>
              <a:t>strategie</a:t>
            </a:r>
            <a:r>
              <a:rPr lang="hr-HR" sz="1600" dirty="0" smtClean="0">
                <a:solidFill>
                  <a:srgbClr val="002060"/>
                </a:solidFill>
              </a:rPr>
              <a:t>s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bg1"/>
                </a:solidFill>
              </a:rPr>
              <a:t>Overlays with regions of past and current conflict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006" y="1845144"/>
            <a:ext cx="137713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/>
          <p:cNvSpPr txBox="1">
            <a:spLocks/>
          </p:cNvSpPr>
          <p:nvPr/>
        </p:nvSpPr>
        <p:spPr>
          <a:xfrm>
            <a:off x="295734" y="4908194"/>
            <a:ext cx="6360715" cy="1585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rgbClr val="002060"/>
                </a:solidFill>
              </a:rPr>
              <a:t>To </a:t>
            </a:r>
            <a:r>
              <a:rPr lang="hr-HR" sz="1400" dirty="0">
                <a:solidFill>
                  <a:srgbClr val="002060"/>
                </a:solidFill>
              </a:rPr>
              <a:t>enhance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endParaRPr lang="hr-HR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rgbClr val="002060"/>
                </a:solidFill>
              </a:rPr>
              <a:t>	</a:t>
            </a:r>
            <a:r>
              <a:rPr lang="en-GB" sz="1400" dirty="0" smtClean="0">
                <a:solidFill>
                  <a:srgbClr val="002060"/>
                </a:solidFill>
              </a:rPr>
              <a:t>knowledge </a:t>
            </a:r>
            <a:r>
              <a:rPr lang="en-GB" sz="1400" dirty="0">
                <a:solidFill>
                  <a:srgbClr val="002060"/>
                </a:solidFill>
              </a:rPr>
              <a:t>about transboundary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en-GB" sz="1400" dirty="0" smtClean="0">
                <a:solidFill>
                  <a:srgbClr val="002060"/>
                </a:solidFill>
              </a:rPr>
              <a:t>conservation</a:t>
            </a:r>
            <a:endParaRPr lang="hr-HR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rgbClr val="002060"/>
                </a:solidFill>
              </a:rPr>
              <a:t>	n</a:t>
            </a:r>
            <a:r>
              <a:rPr lang="en-GB" sz="1400" dirty="0" err="1" smtClean="0">
                <a:solidFill>
                  <a:srgbClr val="002060"/>
                </a:solidFill>
              </a:rPr>
              <a:t>etworking</a:t>
            </a:r>
            <a:r>
              <a:rPr lang="hr-HR" sz="1400" dirty="0" smtClean="0">
                <a:solidFill>
                  <a:srgbClr val="002060"/>
                </a:solidFill>
              </a:rPr>
              <a:t> &amp; experience sharing between interested parties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endParaRPr lang="hr-HR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rgbClr val="002060"/>
                </a:solidFill>
              </a:rPr>
              <a:t>To </a:t>
            </a:r>
            <a:r>
              <a:rPr lang="hr-HR" sz="1400" dirty="0">
                <a:solidFill>
                  <a:srgbClr val="002060"/>
                </a:solidFill>
              </a:rPr>
              <a:t>h</a:t>
            </a:r>
            <a:r>
              <a:rPr lang="en-GB" sz="1400" dirty="0" err="1">
                <a:solidFill>
                  <a:srgbClr val="002060"/>
                </a:solidFill>
              </a:rPr>
              <a:t>elp</a:t>
            </a:r>
            <a:r>
              <a:rPr lang="en-GB" sz="1400" dirty="0">
                <a:solidFill>
                  <a:srgbClr val="002060"/>
                </a:solidFill>
              </a:rPr>
              <a:t> connect TBCAs with other forms of large scale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conservation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hr-HR" sz="1400" dirty="0" smtClean="0">
                <a:solidFill>
                  <a:srgbClr val="002060"/>
                </a:solidFill>
              </a:rPr>
              <a:t>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rgbClr val="002060"/>
                </a:solidFill>
              </a:rPr>
              <a:t>To </a:t>
            </a:r>
            <a:r>
              <a:rPr lang="hr-HR" sz="1400" dirty="0">
                <a:solidFill>
                  <a:srgbClr val="002060"/>
                </a:solidFill>
              </a:rPr>
              <a:t>f</a:t>
            </a:r>
            <a:r>
              <a:rPr lang="en-GB" sz="1400" dirty="0" err="1">
                <a:solidFill>
                  <a:srgbClr val="002060"/>
                </a:solidFill>
              </a:rPr>
              <a:t>acilitate</a:t>
            </a:r>
            <a:r>
              <a:rPr lang="en-GB" sz="1400" dirty="0">
                <a:solidFill>
                  <a:srgbClr val="002060"/>
                </a:solidFill>
              </a:rPr>
              <a:t> scientific research and comparative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en-GB" sz="1400" dirty="0" smtClean="0">
                <a:solidFill>
                  <a:srgbClr val="002060"/>
                </a:solidFill>
              </a:rPr>
              <a:t>analyses</a:t>
            </a:r>
            <a:endParaRPr lang="hr-HR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rgbClr val="002060"/>
                </a:solidFill>
              </a:rPr>
              <a:t>T</a:t>
            </a:r>
            <a:r>
              <a:rPr lang="hr-HR" sz="1400" dirty="0" smtClean="0">
                <a:solidFill>
                  <a:srgbClr val="002060"/>
                </a:solidFill>
              </a:rPr>
              <a:t>o </a:t>
            </a:r>
            <a:r>
              <a:rPr lang="hr-HR" sz="1400" dirty="0">
                <a:solidFill>
                  <a:srgbClr val="002060"/>
                </a:solidFill>
              </a:rPr>
              <a:t>a</a:t>
            </a:r>
            <a:r>
              <a:rPr lang="en-GB" sz="1400" dirty="0" err="1">
                <a:solidFill>
                  <a:srgbClr val="002060"/>
                </a:solidFill>
              </a:rPr>
              <a:t>ssist</a:t>
            </a:r>
            <a:r>
              <a:rPr lang="en-GB" sz="1400" dirty="0">
                <a:solidFill>
                  <a:srgbClr val="002060"/>
                </a:solidFill>
              </a:rPr>
              <a:t> in tracking global trends in transboundary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cooperation for conservation</a:t>
            </a:r>
            <a:endParaRPr lang="hr-H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95734" y="404664"/>
            <a:ext cx="4276266" cy="72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defRPr/>
            </a:pPr>
            <a:r>
              <a:rPr lang="hr-HR" sz="3200" dirty="0"/>
              <a:t>A call to action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2647634" y="2465137"/>
            <a:ext cx="3542745" cy="1897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BEST PRACTICE GUIDELINE</a:t>
            </a:r>
            <a:r>
              <a:rPr lang="hr-HR" b="1" dirty="0">
                <a:solidFill>
                  <a:schemeClr val="tx1"/>
                </a:solidFill>
              </a:rPr>
              <a:t>S ON </a:t>
            </a:r>
            <a:r>
              <a:rPr lang="hr-HR" b="1" dirty="0" smtClean="0">
                <a:solidFill>
                  <a:schemeClr val="tx1"/>
                </a:solidFill>
              </a:rPr>
              <a:t>TBC 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GLOBAL POLICY RECOMMENDATIONS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172" y="1399534"/>
            <a:ext cx="357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comprehensive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database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BCAs, based on new WCPA’s definitions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734" y="2945115"/>
            <a:ext cx="264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Develop </a:t>
            </a:r>
            <a:r>
              <a:rPr lang="hr-HR" dirty="0"/>
              <a:t>guidance </a:t>
            </a:r>
            <a:r>
              <a:rPr lang="en-GB" dirty="0"/>
              <a:t>on </a:t>
            </a:r>
            <a:r>
              <a:rPr lang="en-GB" b="1" dirty="0"/>
              <a:t>monitoring and evaluation</a:t>
            </a:r>
            <a:r>
              <a:rPr lang="en-GB" dirty="0"/>
              <a:t> of the effectiveness of </a:t>
            </a:r>
            <a:r>
              <a:rPr lang="hr-HR" dirty="0"/>
              <a:t>TBC </a:t>
            </a:r>
            <a:r>
              <a:rPr lang="en-GB" dirty="0"/>
              <a:t>programmes</a:t>
            </a:r>
            <a:endParaRPr lang="hr-HR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45172" y="4759456"/>
            <a:ext cx="3278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/>
              <a:t>Test and improve the TBC SG’s </a:t>
            </a:r>
            <a:r>
              <a:rPr lang="hr-HR" b="1" dirty="0"/>
              <a:t>diagnostic tool</a:t>
            </a:r>
            <a:r>
              <a:rPr lang="hr-HR" dirty="0"/>
              <a:t> to assess the feasibility for TBC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6334944" y="2945115"/>
            <a:ext cx="2917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/>
              <a:t>Support</a:t>
            </a:r>
            <a:r>
              <a:rPr lang="en-GB" dirty="0"/>
              <a:t> </a:t>
            </a:r>
            <a:r>
              <a:rPr lang="hr-HR" dirty="0"/>
              <a:t>TBC </a:t>
            </a:r>
            <a:r>
              <a:rPr lang="en-GB" dirty="0"/>
              <a:t>as a practical way to encourage </a:t>
            </a:r>
            <a:r>
              <a:rPr lang="en-GB" b="1" dirty="0"/>
              <a:t>cooperation</a:t>
            </a:r>
            <a:r>
              <a:rPr lang="en-GB" dirty="0"/>
              <a:t> across international boundaries 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387902" y="1378036"/>
            <a:ext cx="373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/>
              <a:t>Support implementation of a variety of formal and informal models of</a:t>
            </a:r>
            <a:r>
              <a:rPr lang="hr-HR" b="1" dirty="0"/>
              <a:t> TBC governance</a:t>
            </a:r>
          </a:p>
        </p:txBody>
      </p:sp>
      <p:pic>
        <p:nvPicPr>
          <p:cNvPr id="1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87902" y="5281137"/>
            <a:ext cx="312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Translate to other languages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2309" y="2370288"/>
            <a:ext cx="2606383" cy="10591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21" idx="5"/>
          </p:cNvCxnSpPr>
          <p:nvPr/>
        </p:nvCxnSpPr>
        <p:spPr>
          <a:xfrm>
            <a:off x="5346996" y="3274298"/>
            <a:ext cx="893058" cy="18601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9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476" y="0"/>
            <a:ext cx="13755300" cy="6857999"/>
          </a:xfrm>
          <a:prstGeom prst="rect">
            <a:avLst/>
          </a:prstGeom>
        </p:spPr>
      </p:pic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1520" y="-99392"/>
            <a:ext cx="20882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b="1" dirty="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51520" y="908720"/>
            <a:ext cx="31683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hr-HR" sz="10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hr-HR" sz="2000" b="1" dirty="0" smtClean="0">
                <a:solidFill>
                  <a:schemeClr val="bg1"/>
                </a:solidFill>
              </a:rPr>
              <a:t>www.tbpa.net</a:t>
            </a:r>
          </a:p>
          <a:p>
            <a:pPr marL="0" indent="0">
              <a:buNone/>
              <a:defRPr/>
            </a:pPr>
            <a:r>
              <a:rPr lang="hr-HR" sz="2000" b="1" dirty="0" smtClean="0">
                <a:solidFill>
                  <a:schemeClr val="bg1"/>
                </a:solidFill>
              </a:rPr>
              <a:t>maja@ekohorizont.hr</a:t>
            </a:r>
            <a:endParaRPr lang="hr-H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424707"/>
            <a:ext cx="3660477" cy="4608512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Established in 1997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rgbClr val="002060"/>
                </a:solidFill>
              </a:rPr>
              <a:t>The only and the largest global network of transboundary conservation specialists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r>
              <a:rPr lang="hr-HR" sz="2000" dirty="0"/>
              <a:t>260+ </a:t>
            </a:r>
            <a:r>
              <a:rPr lang="hr-HR" sz="2000" dirty="0" smtClean="0"/>
              <a:t>members </a:t>
            </a:r>
          </a:p>
          <a:p>
            <a:r>
              <a:rPr lang="hr-HR" sz="2000" dirty="0" smtClean="0"/>
              <a:t>Voluntary network of experts</a:t>
            </a:r>
          </a:p>
          <a:p>
            <a:r>
              <a:rPr lang="hr-HR" sz="2000" dirty="0" smtClean="0"/>
              <a:t>Representing protected </a:t>
            </a:r>
            <a:r>
              <a:rPr lang="hr-HR" sz="2000" dirty="0"/>
              <a:t>area administrations, government agencies, NGOs, international organisations, </a:t>
            </a:r>
            <a:r>
              <a:rPr lang="hr-HR" sz="2000" dirty="0" smtClean="0"/>
              <a:t>universities, private </a:t>
            </a:r>
            <a:r>
              <a:rPr lang="hr-HR" sz="2000" dirty="0"/>
              <a:t>foundations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1200" dirty="0" smtClean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7768" y="-45318"/>
            <a:ext cx="42462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buNone/>
              <a:defRPr/>
            </a:pPr>
            <a:r>
              <a:rPr lang="hr-HR" sz="2800" dirty="0" smtClean="0"/>
              <a:t>Transboundary Conservation </a:t>
            </a:r>
          </a:p>
          <a:p>
            <a:pPr marL="457200" indent="-457200">
              <a:buNone/>
              <a:defRPr/>
            </a:pPr>
            <a:r>
              <a:rPr lang="hr-HR" sz="2800" dirty="0" smtClean="0"/>
              <a:t>Specialist Group: members </a:t>
            </a:r>
            <a:endParaRPr lang="hr-HR" sz="28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019107077"/>
              </p:ext>
            </p:extLst>
          </p:nvPr>
        </p:nvGraphicFramePr>
        <p:xfrm>
          <a:off x="4128021" y="90549"/>
          <a:ext cx="525085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10255943"/>
              </p:ext>
            </p:extLst>
          </p:nvPr>
        </p:nvGraphicFramePr>
        <p:xfrm>
          <a:off x="3953644" y="3426816"/>
          <a:ext cx="534238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6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97768" y="-45318"/>
            <a:ext cx="82066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buNone/>
              <a:defRPr/>
            </a:pPr>
            <a:r>
              <a:rPr lang="hr-HR" sz="2800" dirty="0" smtClean="0"/>
              <a:t>Benefits of membership</a:t>
            </a:r>
            <a:endParaRPr lang="hr-HR" sz="2800" dirty="0"/>
          </a:p>
        </p:txBody>
      </p:sp>
      <p:pic>
        <p:nvPicPr>
          <p:cNvPr id="6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768" y="1196752"/>
            <a:ext cx="8638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Networking - access to the peers from diverse affiliations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Enabled exchange of knowledge, information, experience and advice seeking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Provide opinion on relevant policy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Easy communication via e-listserv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Presentation of your work at </a:t>
            </a:r>
            <a:r>
              <a:rPr lang="hr-HR" sz="2000" dirty="0" smtClean="0">
                <a:hlinkClick r:id="rId4"/>
              </a:rPr>
              <a:t>www.tbpa.net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Contribution to the TB eNEWS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Represent the TBC SG at various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Provide support for TBC SG’s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Cooperate on potential joint projects and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endParaRPr lang="hr-HR" sz="2000" dirty="0"/>
          </a:p>
        </p:txBody>
      </p:sp>
      <p:pic>
        <p:nvPicPr>
          <p:cNvPr id="8" name="Picture 2" descr="C:\Users\Maja\Documents\PROTECTED AREAS general\TB Conservation_SPECIALIST GROUP\PHOTOS\CHARLES Besancon\_VEN0499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5" b="42567"/>
          <a:stretch/>
        </p:blipFill>
        <p:spPr bwMode="auto">
          <a:xfrm>
            <a:off x="-36512" y="4077072"/>
            <a:ext cx="919069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332656"/>
            <a:ext cx="8858250" cy="60225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/>
              <a:t>TBC SG Executive Committee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75939"/>
              </p:ext>
            </p:extLst>
          </p:nvPr>
        </p:nvGraphicFramePr>
        <p:xfrm>
          <a:off x="179512" y="1150933"/>
          <a:ext cx="8858250" cy="5368422"/>
        </p:xfrm>
        <a:graphic>
          <a:graphicData uri="http://schemas.openxmlformats.org/drawingml/2006/table">
            <a:tbl>
              <a:tblPr firstRow="1" firstCol="1" bandRow="1"/>
              <a:tblGrid>
                <a:gridCol w="8858250"/>
              </a:tblGrid>
              <a:tr h="256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Co-Chairs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8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Maja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VASILIJEVIĆ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Kevan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ZUNCKEL</a:t>
                      </a:r>
                      <a:endParaRPr lang="hr-HR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maja.vasilijevic1@gmail.com</a:t>
                      </a:r>
                      <a:r>
                        <a:rPr lang="hr-HR" sz="1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</a:t>
                      </a:r>
                      <a:r>
                        <a:rPr lang="hr-HR" sz="1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kevanzunckel@gmail.com</a:t>
                      </a:r>
                      <a:r>
                        <a:rPr lang="hr-HR" sz="1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hr-HR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Vice Chairs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87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Jamie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McCALLUM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Tatjana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ROSEN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Michael SCHOON</a:t>
                      </a:r>
                      <a:endParaRPr lang="hr-HR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</a:t>
                      </a:r>
                      <a:r>
                        <a:rPr lang="en-US" sz="10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5"/>
                        </a:rPr>
                        <a:t>jmccallum@transfrontier.org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GB" sz="10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trosen@panthera.org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GB" sz="10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7"/>
                        </a:rPr>
                        <a:t>michael.schoon@asu.edu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Senior Advisors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1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Trevor SANDWITH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Peter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SHADIE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8"/>
                        </a:rPr>
                        <a:t>trevor.sandwith@iucn.org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9"/>
                        </a:rPr>
                        <a:t>peter.shadie@iucn.org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10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Regional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Coordinators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East &amp; South Africa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Piet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THERON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0"/>
                        </a:rPr>
                        <a:t>piettheron01@gmail.com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West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&amp; Central Africa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Andrew DUNN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1"/>
                        </a:rPr>
                        <a:t>adunn@wcs.org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North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Africa &amp; West Asia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Saleh DADJOUY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2"/>
                        </a:rPr>
                        <a:t>dadjouy@gmail.com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Asia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Rahimatsah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AMAT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3"/>
                        </a:rPr>
                        <a:t>rahimatsah@gmail.com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Central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America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Olivier CHASSOT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4"/>
                        </a:rPr>
                        <a:t>ochassot@cct.or.cr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North America &amp; the Caribbean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Dorothy ZBICZ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5"/>
                        </a:rPr>
                        <a:t>dorothy.zbicz@zbicz.net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South America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 ANDRADE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giandradep@yahoo.com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Europe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Boris ERG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7"/>
                        </a:rPr>
                        <a:t>boris.erg@iucn.org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998" marR="5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5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2592287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hr-HR" sz="2000" dirty="0" smtClean="0"/>
              <a:t>Support</a:t>
            </a:r>
            <a:r>
              <a:rPr lang="en-GB" sz="2000" dirty="0" smtClean="0"/>
              <a:t> CBD </a:t>
            </a:r>
            <a:r>
              <a:rPr lang="hr-HR" sz="2000" dirty="0" smtClean="0"/>
              <a:t>P</a:t>
            </a:r>
            <a:r>
              <a:rPr lang="en-GB" sz="2000" dirty="0" smtClean="0"/>
              <a:t>arties</a:t>
            </a:r>
            <a:r>
              <a:rPr lang="hr-HR" sz="2000" dirty="0" smtClean="0"/>
              <a:t> in delivering </a:t>
            </a:r>
            <a:r>
              <a:rPr lang="en-GB" sz="2000" dirty="0" smtClean="0"/>
              <a:t>the goals and targets of the </a:t>
            </a:r>
            <a:r>
              <a:rPr lang="hr-HR" sz="2000" dirty="0" smtClean="0"/>
              <a:t>CBD Programme of Work on Protected Areas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hr-HR" sz="2000" dirty="0" smtClean="0"/>
              <a:t>Support transboundary conservation initiatives through improved knowledge</a:t>
            </a:r>
            <a:r>
              <a:rPr lang="en-GB" sz="2000" dirty="0" smtClean="0"/>
              <a:t> management</a:t>
            </a:r>
            <a:r>
              <a:rPr lang="hr-HR" sz="2000" dirty="0" smtClean="0"/>
              <a:t>, networking and capacity building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7768" y="-45318"/>
            <a:ext cx="83484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buNone/>
              <a:defRPr/>
            </a:pPr>
            <a:r>
              <a:rPr lang="hr-HR" sz="2800" dirty="0" smtClean="0"/>
              <a:t>Objectives </a:t>
            </a:r>
            <a:endParaRPr lang="hr-HR" sz="2800" dirty="0"/>
          </a:p>
        </p:txBody>
      </p:sp>
      <p:pic>
        <p:nvPicPr>
          <p:cNvPr id="1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IUCN\UNDP Kosovo WS March 2009\Maja PPs\Pictur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25082"/>
            <a:ext cx="13913755" cy="2012181"/>
          </a:xfrm>
          <a:prstGeom prst="rect">
            <a:avLst/>
          </a:prstGeom>
          <a:noFill/>
          <a:ln w="9525">
            <a:solidFill>
              <a:schemeClr val="tx1">
                <a:alpha val="63921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866" y="765175"/>
            <a:ext cx="9253662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4016" y="446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en-US" sz="2900" dirty="0" smtClean="0"/>
              <a:t>Global Transboundary Conservation </a:t>
            </a:r>
            <a:endParaRPr lang="hr-HR" sz="2900" dirty="0" smtClean="0"/>
          </a:p>
          <a:p>
            <a:pPr marL="457200" indent="-457200">
              <a:defRPr/>
            </a:pPr>
            <a:r>
              <a:rPr lang="en-US" sz="2900" dirty="0" smtClean="0"/>
              <a:t>Learning Network</a:t>
            </a:r>
            <a:r>
              <a:rPr lang="hr-HR" sz="2900" dirty="0" smtClean="0"/>
              <a:t> </a:t>
            </a:r>
            <a:r>
              <a:rPr lang="hr-HR" sz="2900" dirty="0" smtClean="0">
                <a:hlinkClick r:id="rId3"/>
              </a:rPr>
              <a:t>www.tbpa.net</a:t>
            </a:r>
            <a:r>
              <a:rPr lang="hr-HR" sz="2900" dirty="0" smtClean="0"/>
              <a:t> </a:t>
            </a:r>
          </a:p>
        </p:txBody>
      </p:sp>
      <p:pic>
        <p:nvPicPr>
          <p:cNvPr id="7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59461"/>
            <a:ext cx="8820472" cy="45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866" y="765175"/>
            <a:ext cx="9253662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-17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900" dirty="0" smtClean="0"/>
              <a:t>TB eNEWS newsletter</a:t>
            </a:r>
            <a:endParaRPr lang="en-GB" sz="29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166887"/>
            <a:ext cx="7772400" cy="190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endParaRPr lang="hr-HR" sz="2800" dirty="0" smtClean="0"/>
          </a:p>
        </p:txBody>
      </p:sp>
      <p:pic>
        <p:nvPicPr>
          <p:cNvPr id="1028" name="Picture 4" descr="E:\PROTECTED AREAS general\TB Conservation_SPECIALIST GROUP\TB publications\book pictures\TBeNEWS-no2-Sept201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21166"/>
            <a:ext cx="2088232" cy="2952891"/>
          </a:xfrm>
          <a:prstGeom prst="rect">
            <a:avLst/>
          </a:prstGeom>
          <a:noFill/>
          <a:ln>
            <a:solidFill>
              <a:schemeClr val="tx1">
                <a:alpha val="49000"/>
              </a:schemeClr>
            </a:solidFill>
          </a:ln>
        </p:spPr>
      </p:pic>
      <p:pic>
        <p:nvPicPr>
          <p:cNvPr id="1030" name="Picture 6" descr="E:\PROTECTED AREAS general\TB Conservation_SPECIALIST GROUP\TB publications\book pictures\TBeNEWS-no5-2012-FINAL.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590" y="1719869"/>
            <a:ext cx="2507300" cy="3547654"/>
          </a:xfrm>
          <a:prstGeom prst="rect">
            <a:avLst/>
          </a:prstGeom>
          <a:noFill/>
          <a:ln>
            <a:solidFill>
              <a:schemeClr val="tx1">
                <a:alpha val="46000"/>
              </a:schemeClr>
            </a:solidFill>
          </a:ln>
        </p:spPr>
      </p:pic>
      <p:pic>
        <p:nvPicPr>
          <p:cNvPr id="10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291" y="34829"/>
            <a:ext cx="1980000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33" y="2183684"/>
            <a:ext cx="2687378" cy="38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2227</Words>
  <Application>Microsoft Office PowerPoint</Application>
  <PresentationFormat>On-screen Show (4:3)</PresentationFormat>
  <Paragraphs>553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Calibri</vt:lpstr>
      <vt:lpstr>Candara</vt:lpstr>
      <vt:lpstr>Helvetica 45 Light</vt:lpstr>
      <vt:lpstr>HelveticaNeueLTStd-Md</vt:lpstr>
      <vt:lpstr>Times New Roman</vt:lpstr>
      <vt:lpstr>Trebuchet MS</vt:lpstr>
      <vt:lpstr>Wingdings</vt:lpstr>
      <vt:lpstr>Office Theme</vt:lpstr>
      <vt:lpstr>2_Office Theme</vt:lpstr>
      <vt:lpstr> IUCN WCPA Transboundary Conservation Specialist Group: activities and plans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TRANSBOUNDARY CONSERVATION AND WCPA BEST PRACTICE GUIDELINES SERIES</dc:title>
  <dc:creator>Maja Vasilijevic</dc:creator>
  <cp:lastModifiedBy>Maja Vasilijevic</cp:lastModifiedBy>
  <cp:revision>347</cp:revision>
  <dcterms:created xsi:type="dcterms:W3CDTF">2014-11-03T07:48:02Z</dcterms:created>
  <dcterms:modified xsi:type="dcterms:W3CDTF">2016-06-08T20:54:40Z</dcterms:modified>
</cp:coreProperties>
</file>