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35"/>
  </p:notesMasterIdLst>
  <p:sldIdLst>
    <p:sldId id="297" r:id="rId2"/>
    <p:sldId id="267" r:id="rId3"/>
    <p:sldId id="315" r:id="rId4"/>
    <p:sldId id="316" r:id="rId5"/>
    <p:sldId id="317" r:id="rId6"/>
    <p:sldId id="318" r:id="rId7"/>
    <p:sldId id="319" r:id="rId8"/>
    <p:sldId id="320" r:id="rId9"/>
    <p:sldId id="321" r:id="rId10"/>
    <p:sldId id="322" r:id="rId11"/>
    <p:sldId id="323" r:id="rId12"/>
    <p:sldId id="324" r:id="rId13"/>
    <p:sldId id="269" r:id="rId14"/>
    <p:sldId id="287" r:id="rId15"/>
    <p:sldId id="293" r:id="rId16"/>
    <p:sldId id="294" r:id="rId17"/>
    <p:sldId id="295" r:id="rId18"/>
    <p:sldId id="296" r:id="rId19"/>
    <p:sldId id="325" r:id="rId20"/>
    <p:sldId id="326" r:id="rId21"/>
    <p:sldId id="327" r:id="rId22"/>
    <p:sldId id="328" r:id="rId23"/>
    <p:sldId id="311" r:id="rId24"/>
    <p:sldId id="329" r:id="rId25"/>
    <p:sldId id="330" r:id="rId26"/>
    <p:sldId id="281" r:id="rId27"/>
    <p:sldId id="332" r:id="rId28"/>
    <p:sldId id="331" r:id="rId29"/>
    <p:sldId id="333" r:id="rId30"/>
    <p:sldId id="298" r:id="rId31"/>
    <p:sldId id="299" r:id="rId32"/>
    <p:sldId id="334" r:id="rId33"/>
    <p:sldId id="335"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87" autoAdjust="0"/>
    <p:restoredTop sz="91119" autoAdjust="0"/>
  </p:normalViewPr>
  <p:slideViewPr>
    <p:cSldViewPr>
      <p:cViewPr>
        <p:scale>
          <a:sx n="60" d="100"/>
          <a:sy n="60" d="100"/>
        </p:scale>
        <p:origin x="-1014" y="-15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Z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330620671777207E-2"/>
          <c:y val="3.7204416970248434E-2"/>
          <c:w val="0.66970544939451171"/>
          <c:h val="0.87806141744291943"/>
        </c:manualLayout>
      </c:layout>
      <c:lineChart>
        <c:grouping val="standard"/>
        <c:varyColors val="0"/>
        <c:ser>
          <c:idx val="0"/>
          <c:order val="0"/>
          <c:tx>
            <c:strRef>
              <c:f>Sheet1!$B$1</c:f>
              <c:strCache>
                <c:ptCount val="1"/>
                <c:pt idx="0">
                  <c:v>Transboundary Conservation Areas and internationally adjoining protected areas </c:v>
                </c:pt>
              </c:strCache>
            </c:strRef>
          </c:tx>
          <c:spPr>
            <a:ln w="38100">
              <a:solidFill>
                <a:schemeClr val="tx2">
                  <a:lumMod val="50000"/>
                </a:schemeClr>
              </a:solidFill>
            </a:ln>
          </c:spPr>
          <c:marker>
            <c:symbol val="none"/>
          </c:marker>
          <c:cat>
            <c:numRef>
              <c:f>Sheet1!$A$2:$A$6</c:f>
              <c:numCache>
                <c:formatCode>General</c:formatCode>
                <c:ptCount val="5"/>
                <c:pt idx="0">
                  <c:v>1988</c:v>
                </c:pt>
                <c:pt idx="1">
                  <c:v>1997</c:v>
                </c:pt>
                <c:pt idx="2">
                  <c:v>2001</c:v>
                </c:pt>
                <c:pt idx="3">
                  <c:v>2005</c:v>
                </c:pt>
                <c:pt idx="4">
                  <c:v>2007</c:v>
                </c:pt>
              </c:numCache>
            </c:numRef>
          </c:cat>
          <c:val>
            <c:numRef>
              <c:f>Sheet1!$B$2:$B$6</c:f>
              <c:numCache>
                <c:formatCode>General</c:formatCode>
                <c:ptCount val="5"/>
                <c:pt idx="0">
                  <c:v>70</c:v>
                </c:pt>
                <c:pt idx="1">
                  <c:v>136</c:v>
                </c:pt>
                <c:pt idx="2">
                  <c:v>169</c:v>
                </c:pt>
                <c:pt idx="3">
                  <c:v>188</c:v>
                </c:pt>
                <c:pt idx="4">
                  <c:v>227</c:v>
                </c:pt>
              </c:numCache>
            </c:numRef>
          </c:val>
          <c:smooth val="0"/>
        </c:ser>
        <c:dLbls>
          <c:showLegendKey val="0"/>
          <c:showVal val="0"/>
          <c:showCatName val="0"/>
          <c:showSerName val="0"/>
          <c:showPercent val="0"/>
          <c:showBubbleSize val="0"/>
        </c:dLbls>
        <c:marker val="1"/>
        <c:smooth val="0"/>
        <c:axId val="76359936"/>
        <c:axId val="82466304"/>
      </c:lineChart>
      <c:catAx>
        <c:axId val="76359936"/>
        <c:scaling>
          <c:orientation val="minMax"/>
        </c:scaling>
        <c:delete val="0"/>
        <c:axPos val="b"/>
        <c:numFmt formatCode="General" sourceLinked="1"/>
        <c:majorTickMark val="out"/>
        <c:minorTickMark val="none"/>
        <c:tickLblPos val="nextTo"/>
        <c:crossAx val="82466304"/>
        <c:crosses val="autoZero"/>
        <c:auto val="1"/>
        <c:lblAlgn val="ctr"/>
        <c:lblOffset val="100"/>
        <c:noMultiLvlLbl val="0"/>
      </c:catAx>
      <c:valAx>
        <c:axId val="82466304"/>
        <c:scaling>
          <c:orientation val="minMax"/>
        </c:scaling>
        <c:delete val="0"/>
        <c:axPos val="l"/>
        <c:majorGridlines/>
        <c:numFmt formatCode="General" sourceLinked="1"/>
        <c:majorTickMark val="out"/>
        <c:minorTickMark val="none"/>
        <c:tickLblPos val="nextTo"/>
        <c:crossAx val="76359936"/>
        <c:crosses val="autoZero"/>
        <c:crossBetween val="between"/>
      </c:valAx>
    </c:plotArea>
    <c:legend>
      <c:legendPos val="r"/>
      <c:layout>
        <c:manualLayout>
          <c:xMode val="edge"/>
          <c:yMode val="edge"/>
          <c:x val="0.72047098933451836"/>
          <c:y val="0.61317850813130137"/>
          <c:w val="0.27511977835796025"/>
          <c:h val="0.28961105557888317"/>
        </c:manualLayout>
      </c:layout>
      <c:overlay val="0"/>
    </c:legend>
    <c:plotVisOnly val="1"/>
    <c:dispBlanksAs val="gap"/>
    <c:showDLblsOverMax val="0"/>
  </c:chart>
  <c:txPr>
    <a:bodyPr/>
    <a:lstStyle/>
    <a:p>
      <a:pPr>
        <a:defRPr sz="12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D78181D-DCAD-4C95-B56A-385F97782AF1}" type="datetimeFigureOut">
              <a:rPr lang="en-GB" smtClean="0"/>
              <a:t>06/07/2015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ED4249-389F-40B4-88FD-278308C643AD}" type="slidenum">
              <a:rPr lang="en-GB" smtClean="0"/>
              <a:t>‹#›</a:t>
            </a:fld>
            <a:endParaRPr lang="en-GB"/>
          </a:p>
        </p:txBody>
      </p:sp>
    </p:spTree>
    <p:extLst>
      <p:ext uri="{BB962C8B-B14F-4D97-AF65-F5344CB8AC3E}">
        <p14:creationId xmlns:p14="http://schemas.microsoft.com/office/powerpoint/2010/main" val="40162168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66668F65-2F11-4BE5-A202-A4BD1C9CDC67}" type="slidenum">
              <a:rPr lang="en-GB" smtClean="0">
                <a:solidFill>
                  <a:prstClr val="black"/>
                </a:solidFill>
              </a:rPr>
              <a:pPr/>
              <a:t>1</a:t>
            </a:fld>
            <a:endParaRPr lang="en-GB">
              <a:solidFill>
                <a:prstClr val="black"/>
              </a:solidFill>
            </a:endParaRPr>
          </a:p>
        </p:txBody>
      </p:sp>
    </p:spTree>
    <p:extLst>
      <p:ext uri="{BB962C8B-B14F-4D97-AF65-F5344CB8AC3E}">
        <p14:creationId xmlns:p14="http://schemas.microsoft.com/office/powerpoint/2010/main" val="10548655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z="1000" b="0" baseline="0" dirty="0" smtClean="0">
              <a:latin typeface="Candara" pitchFamily="34" charset="0"/>
            </a:endParaRPr>
          </a:p>
        </p:txBody>
      </p:sp>
      <p:sp>
        <p:nvSpPr>
          <p:cNvPr id="501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8A2E8D4-F5AA-47D2-9A5B-240CECA60009}" type="slidenum">
              <a:rPr lang="hr-HR" smtClean="0"/>
              <a:pPr fontAlgn="base">
                <a:spcBef>
                  <a:spcPct val="0"/>
                </a:spcBef>
                <a:spcAft>
                  <a:spcPct val="0"/>
                </a:spcAft>
                <a:defRPr/>
              </a:pPr>
              <a:t>10</a:t>
            </a:fld>
            <a:endParaRPr lang="hr-HR" smtClean="0"/>
          </a:p>
        </p:txBody>
      </p:sp>
    </p:spTree>
    <p:extLst>
      <p:ext uri="{BB962C8B-B14F-4D97-AF65-F5344CB8AC3E}">
        <p14:creationId xmlns:p14="http://schemas.microsoft.com/office/powerpoint/2010/main" val="29882214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z="1000" b="0" baseline="0" dirty="0" smtClean="0">
              <a:latin typeface="Candara" pitchFamily="34" charset="0"/>
            </a:endParaRPr>
          </a:p>
        </p:txBody>
      </p:sp>
      <p:sp>
        <p:nvSpPr>
          <p:cNvPr id="501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8A2E8D4-F5AA-47D2-9A5B-240CECA60009}" type="slidenum">
              <a:rPr lang="hr-HR" smtClean="0"/>
              <a:pPr fontAlgn="base">
                <a:spcBef>
                  <a:spcPct val="0"/>
                </a:spcBef>
                <a:spcAft>
                  <a:spcPct val="0"/>
                </a:spcAft>
                <a:defRPr/>
              </a:pPr>
              <a:t>11</a:t>
            </a:fld>
            <a:endParaRPr lang="hr-HR" smtClean="0"/>
          </a:p>
        </p:txBody>
      </p:sp>
    </p:spTree>
    <p:extLst>
      <p:ext uri="{BB962C8B-B14F-4D97-AF65-F5344CB8AC3E}">
        <p14:creationId xmlns:p14="http://schemas.microsoft.com/office/powerpoint/2010/main" val="11990203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z="1000" b="0" baseline="0" dirty="0" smtClean="0">
              <a:latin typeface="Candara" pitchFamily="34" charset="0"/>
            </a:endParaRPr>
          </a:p>
        </p:txBody>
      </p:sp>
      <p:sp>
        <p:nvSpPr>
          <p:cNvPr id="501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8A2E8D4-F5AA-47D2-9A5B-240CECA60009}" type="slidenum">
              <a:rPr lang="hr-HR" smtClean="0"/>
              <a:pPr fontAlgn="base">
                <a:spcBef>
                  <a:spcPct val="0"/>
                </a:spcBef>
                <a:spcAft>
                  <a:spcPct val="0"/>
                </a:spcAft>
                <a:defRPr/>
              </a:pPr>
              <a:t>12</a:t>
            </a:fld>
            <a:endParaRPr lang="hr-HR" smtClean="0"/>
          </a:p>
        </p:txBody>
      </p:sp>
    </p:spTree>
    <p:extLst>
      <p:ext uri="{BB962C8B-B14F-4D97-AF65-F5344CB8AC3E}">
        <p14:creationId xmlns:p14="http://schemas.microsoft.com/office/powerpoint/2010/main" val="26214143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z="1000" b="0" baseline="0" dirty="0" smtClean="0">
              <a:latin typeface="Candara" pitchFamily="34" charset="0"/>
            </a:endParaRPr>
          </a:p>
        </p:txBody>
      </p:sp>
      <p:sp>
        <p:nvSpPr>
          <p:cNvPr id="501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8A2E8D4-F5AA-47D2-9A5B-240CECA60009}" type="slidenum">
              <a:rPr lang="hr-HR" smtClean="0"/>
              <a:pPr fontAlgn="base">
                <a:spcBef>
                  <a:spcPct val="0"/>
                </a:spcBef>
                <a:spcAft>
                  <a:spcPct val="0"/>
                </a:spcAft>
                <a:defRPr/>
              </a:pPr>
              <a:t>13</a:t>
            </a:fld>
            <a:endParaRPr lang="hr-HR" smtClean="0"/>
          </a:p>
        </p:txBody>
      </p:sp>
    </p:spTree>
    <p:extLst>
      <p:ext uri="{BB962C8B-B14F-4D97-AF65-F5344CB8AC3E}">
        <p14:creationId xmlns:p14="http://schemas.microsoft.com/office/powerpoint/2010/main" val="5780497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hr-HR" sz="1000" i="0" baseline="0"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9BB6D51-E7BB-4284-8DEE-242C281572D1}" type="slidenum">
              <a:rPr lang="hr-HR" smtClean="0"/>
              <a:pPr fontAlgn="base">
                <a:spcBef>
                  <a:spcPct val="0"/>
                </a:spcBef>
                <a:spcAft>
                  <a:spcPct val="0"/>
                </a:spcAft>
                <a:defRPr/>
              </a:pPr>
              <a:t>14</a:t>
            </a:fld>
            <a:endParaRPr lang="hr-HR" smtClean="0"/>
          </a:p>
        </p:txBody>
      </p:sp>
    </p:spTree>
    <p:extLst>
      <p:ext uri="{BB962C8B-B14F-4D97-AF65-F5344CB8AC3E}">
        <p14:creationId xmlns:p14="http://schemas.microsoft.com/office/powerpoint/2010/main" val="3442852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z="1000" b="0" baseline="0" dirty="0" smtClean="0">
              <a:latin typeface="Candara" pitchFamily="34" charset="0"/>
            </a:endParaRPr>
          </a:p>
        </p:txBody>
      </p:sp>
      <p:sp>
        <p:nvSpPr>
          <p:cNvPr id="501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8A2E8D4-F5AA-47D2-9A5B-240CECA60009}" type="slidenum">
              <a:rPr lang="hr-HR" smtClean="0"/>
              <a:pPr fontAlgn="base">
                <a:spcBef>
                  <a:spcPct val="0"/>
                </a:spcBef>
                <a:spcAft>
                  <a:spcPct val="0"/>
                </a:spcAft>
                <a:defRPr/>
              </a:pPr>
              <a:t>15</a:t>
            </a:fld>
            <a:endParaRPr lang="hr-HR" smtClean="0"/>
          </a:p>
        </p:txBody>
      </p:sp>
    </p:spTree>
    <p:extLst>
      <p:ext uri="{BB962C8B-B14F-4D97-AF65-F5344CB8AC3E}">
        <p14:creationId xmlns:p14="http://schemas.microsoft.com/office/powerpoint/2010/main" val="39699615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z="1000" b="0" baseline="0" dirty="0" smtClean="0">
              <a:latin typeface="Candara" pitchFamily="34" charset="0"/>
            </a:endParaRPr>
          </a:p>
        </p:txBody>
      </p:sp>
      <p:sp>
        <p:nvSpPr>
          <p:cNvPr id="501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8A2E8D4-F5AA-47D2-9A5B-240CECA60009}" type="slidenum">
              <a:rPr lang="hr-HR" smtClean="0"/>
              <a:pPr fontAlgn="base">
                <a:spcBef>
                  <a:spcPct val="0"/>
                </a:spcBef>
                <a:spcAft>
                  <a:spcPct val="0"/>
                </a:spcAft>
                <a:defRPr/>
              </a:pPr>
              <a:t>16</a:t>
            </a:fld>
            <a:endParaRPr lang="hr-HR" smtClean="0"/>
          </a:p>
        </p:txBody>
      </p:sp>
    </p:spTree>
    <p:extLst>
      <p:ext uri="{BB962C8B-B14F-4D97-AF65-F5344CB8AC3E}">
        <p14:creationId xmlns:p14="http://schemas.microsoft.com/office/powerpoint/2010/main" val="17438713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z="1000" b="0" baseline="0" dirty="0" smtClean="0">
              <a:latin typeface="Candara" pitchFamily="34" charset="0"/>
            </a:endParaRPr>
          </a:p>
        </p:txBody>
      </p:sp>
      <p:sp>
        <p:nvSpPr>
          <p:cNvPr id="501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8A2E8D4-F5AA-47D2-9A5B-240CECA60009}" type="slidenum">
              <a:rPr lang="hr-HR" smtClean="0"/>
              <a:pPr fontAlgn="base">
                <a:spcBef>
                  <a:spcPct val="0"/>
                </a:spcBef>
                <a:spcAft>
                  <a:spcPct val="0"/>
                </a:spcAft>
                <a:defRPr/>
              </a:pPr>
              <a:t>17</a:t>
            </a:fld>
            <a:endParaRPr lang="hr-HR" smtClean="0"/>
          </a:p>
        </p:txBody>
      </p:sp>
    </p:spTree>
    <p:extLst>
      <p:ext uri="{BB962C8B-B14F-4D97-AF65-F5344CB8AC3E}">
        <p14:creationId xmlns:p14="http://schemas.microsoft.com/office/powerpoint/2010/main" val="22218346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z="1000" b="0" baseline="0" dirty="0" smtClean="0">
              <a:latin typeface="Candara" pitchFamily="34" charset="0"/>
            </a:endParaRPr>
          </a:p>
        </p:txBody>
      </p:sp>
      <p:sp>
        <p:nvSpPr>
          <p:cNvPr id="501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8A2E8D4-F5AA-47D2-9A5B-240CECA60009}" type="slidenum">
              <a:rPr lang="hr-HR" smtClean="0"/>
              <a:pPr fontAlgn="base">
                <a:spcBef>
                  <a:spcPct val="0"/>
                </a:spcBef>
                <a:spcAft>
                  <a:spcPct val="0"/>
                </a:spcAft>
                <a:defRPr/>
              </a:pPr>
              <a:t>18</a:t>
            </a:fld>
            <a:endParaRPr lang="hr-HR" smtClean="0"/>
          </a:p>
        </p:txBody>
      </p:sp>
    </p:spTree>
    <p:extLst>
      <p:ext uri="{BB962C8B-B14F-4D97-AF65-F5344CB8AC3E}">
        <p14:creationId xmlns:p14="http://schemas.microsoft.com/office/powerpoint/2010/main" val="27277260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z="1000" b="0" baseline="0" dirty="0" smtClean="0">
              <a:latin typeface="Candara" pitchFamily="34" charset="0"/>
            </a:endParaRPr>
          </a:p>
        </p:txBody>
      </p:sp>
      <p:sp>
        <p:nvSpPr>
          <p:cNvPr id="501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8A2E8D4-F5AA-47D2-9A5B-240CECA60009}" type="slidenum">
              <a:rPr lang="hr-HR" smtClean="0"/>
              <a:pPr fontAlgn="base">
                <a:spcBef>
                  <a:spcPct val="0"/>
                </a:spcBef>
                <a:spcAft>
                  <a:spcPct val="0"/>
                </a:spcAft>
                <a:defRPr/>
              </a:pPr>
              <a:t>19</a:t>
            </a:fld>
            <a:endParaRPr lang="hr-HR" smtClean="0"/>
          </a:p>
        </p:txBody>
      </p:sp>
    </p:spTree>
    <p:extLst>
      <p:ext uri="{BB962C8B-B14F-4D97-AF65-F5344CB8AC3E}">
        <p14:creationId xmlns:p14="http://schemas.microsoft.com/office/powerpoint/2010/main" val="11990203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z="1000" b="0" baseline="0" dirty="0" smtClean="0">
              <a:latin typeface="Candara" pitchFamily="34" charset="0"/>
            </a:endParaRPr>
          </a:p>
        </p:txBody>
      </p:sp>
      <p:sp>
        <p:nvSpPr>
          <p:cNvPr id="501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8A2E8D4-F5AA-47D2-9A5B-240CECA60009}" type="slidenum">
              <a:rPr lang="hr-HR" smtClean="0"/>
              <a:pPr fontAlgn="base">
                <a:spcBef>
                  <a:spcPct val="0"/>
                </a:spcBef>
                <a:spcAft>
                  <a:spcPct val="0"/>
                </a:spcAft>
                <a:defRPr/>
              </a:pPr>
              <a:t>2</a:t>
            </a:fld>
            <a:endParaRPr lang="hr-HR" smtClean="0"/>
          </a:p>
        </p:txBody>
      </p:sp>
    </p:spTree>
    <p:extLst>
      <p:ext uri="{BB962C8B-B14F-4D97-AF65-F5344CB8AC3E}">
        <p14:creationId xmlns:p14="http://schemas.microsoft.com/office/powerpoint/2010/main" val="11990203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z="1000" b="0" baseline="0" dirty="0" smtClean="0">
                <a:latin typeface="Candara" pitchFamily="34" charset="0"/>
              </a:rPr>
              <a:t>It is not so much the mess we have made with political boundaries, but rather the incompatible way in which we manage the ecosystems that are crossed by these boundaries.</a:t>
            </a:r>
            <a:endParaRPr lang="en-GB" sz="1000" b="0" baseline="0" dirty="0" smtClean="0">
              <a:latin typeface="Candara" pitchFamily="34" charset="0"/>
            </a:endParaRPr>
          </a:p>
        </p:txBody>
      </p:sp>
      <p:sp>
        <p:nvSpPr>
          <p:cNvPr id="501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8A2E8D4-F5AA-47D2-9A5B-240CECA60009}" type="slidenum">
              <a:rPr lang="hr-HR" smtClean="0"/>
              <a:pPr fontAlgn="base">
                <a:spcBef>
                  <a:spcPct val="0"/>
                </a:spcBef>
                <a:spcAft>
                  <a:spcPct val="0"/>
                </a:spcAft>
                <a:defRPr/>
              </a:pPr>
              <a:t>20</a:t>
            </a:fld>
            <a:endParaRPr lang="hr-HR" smtClean="0"/>
          </a:p>
        </p:txBody>
      </p:sp>
    </p:spTree>
    <p:extLst>
      <p:ext uri="{BB962C8B-B14F-4D97-AF65-F5344CB8AC3E}">
        <p14:creationId xmlns:p14="http://schemas.microsoft.com/office/powerpoint/2010/main" val="11990203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z="1000" b="0" baseline="0" dirty="0" smtClean="0">
              <a:latin typeface="Candara" pitchFamily="34" charset="0"/>
            </a:endParaRPr>
          </a:p>
        </p:txBody>
      </p:sp>
      <p:sp>
        <p:nvSpPr>
          <p:cNvPr id="501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8A2E8D4-F5AA-47D2-9A5B-240CECA60009}" type="slidenum">
              <a:rPr lang="hr-HR" smtClean="0"/>
              <a:pPr fontAlgn="base">
                <a:spcBef>
                  <a:spcPct val="0"/>
                </a:spcBef>
                <a:spcAft>
                  <a:spcPct val="0"/>
                </a:spcAft>
                <a:defRPr/>
              </a:pPr>
              <a:t>21</a:t>
            </a:fld>
            <a:endParaRPr lang="hr-HR" smtClean="0"/>
          </a:p>
        </p:txBody>
      </p:sp>
    </p:spTree>
    <p:extLst>
      <p:ext uri="{BB962C8B-B14F-4D97-AF65-F5344CB8AC3E}">
        <p14:creationId xmlns:p14="http://schemas.microsoft.com/office/powerpoint/2010/main" val="11990203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z="1000" b="0" baseline="0" dirty="0" smtClean="0">
              <a:latin typeface="Candara" pitchFamily="34" charset="0"/>
            </a:endParaRPr>
          </a:p>
        </p:txBody>
      </p:sp>
      <p:sp>
        <p:nvSpPr>
          <p:cNvPr id="501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8A2E8D4-F5AA-47D2-9A5B-240CECA60009}" type="slidenum">
              <a:rPr lang="hr-HR" smtClean="0"/>
              <a:pPr fontAlgn="base">
                <a:spcBef>
                  <a:spcPct val="0"/>
                </a:spcBef>
                <a:spcAft>
                  <a:spcPct val="0"/>
                </a:spcAft>
                <a:defRPr/>
              </a:pPr>
              <a:t>22</a:t>
            </a:fld>
            <a:endParaRPr lang="hr-HR" smtClean="0"/>
          </a:p>
        </p:txBody>
      </p:sp>
    </p:spTree>
    <p:extLst>
      <p:ext uri="{BB962C8B-B14F-4D97-AF65-F5344CB8AC3E}">
        <p14:creationId xmlns:p14="http://schemas.microsoft.com/office/powerpoint/2010/main" val="11990203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eaLnBrk="1" hangingPunct="1">
              <a:spcBef>
                <a:spcPct val="0"/>
              </a:spcBef>
              <a:buNone/>
            </a:pPr>
            <a:endParaRPr lang="hr-HR" sz="1200" kern="1200" dirty="0" smtClean="0">
              <a:solidFill>
                <a:schemeClr val="tx1"/>
              </a:solidFill>
              <a:effectLst/>
              <a:latin typeface="+mn-lt"/>
              <a:ea typeface="+mn-ea"/>
              <a:cs typeface="+mn-cs"/>
            </a:endParaRPr>
          </a:p>
        </p:txBody>
      </p:sp>
      <p:sp>
        <p:nvSpPr>
          <p:cNvPr id="532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770508B-D273-4BCD-8E28-93A3E2CB89F1}" type="slidenum">
              <a:rPr lang="hr-HR" smtClean="0"/>
              <a:pPr fontAlgn="base">
                <a:spcBef>
                  <a:spcPct val="0"/>
                </a:spcBef>
                <a:spcAft>
                  <a:spcPct val="0"/>
                </a:spcAft>
                <a:defRPr/>
              </a:pPr>
              <a:t>23</a:t>
            </a:fld>
            <a:endParaRPr lang="hr-HR" smtClean="0"/>
          </a:p>
        </p:txBody>
      </p:sp>
    </p:spTree>
    <p:extLst>
      <p:ext uri="{BB962C8B-B14F-4D97-AF65-F5344CB8AC3E}">
        <p14:creationId xmlns:p14="http://schemas.microsoft.com/office/powerpoint/2010/main" val="27980655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eaLnBrk="1" hangingPunct="1">
              <a:spcBef>
                <a:spcPct val="0"/>
              </a:spcBef>
              <a:buNone/>
            </a:pPr>
            <a:endParaRPr lang="hr-HR" sz="1200" kern="1200" dirty="0" smtClean="0">
              <a:solidFill>
                <a:schemeClr val="tx1"/>
              </a:solidFill>
              <a:effectLst/>
              <a:latin typeface="+mn-lt"/>
              <a:ea typeface="+mn-ea"/>
              <a:cs typeface="+mn-cs"/>
            </a:endParaRPr>
          </a:p>
        </p:txBody>
      </p:sp>
      <p:sp>
        <p:nvSpPr>
          <p:cNvPr id="532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770508B-D273-4BCD-8E28-93A3E2CB89F1}" type="slidenum">
              <a:rPr lang="hr-HR" smtClean="0"/>
              <a:pPr fontAlgn="base">
                <a:spcBef>
                  <a:spcPct val="0"/>
                </a:spcBef>
                <a:spcAft>
                  <a:spcPct val="0"/>
                </a:spcAft>
                <a:defRPr/>
              </a:pPr>
              <a:t>24</a:t>
            </a:fld>
            <a:endParaRPr lang="hr-HR" smtClean="0"/>
          </a:p>
        </p:txBody>
      </p:sp>
    </p:spTree>
    <p:extLst>
      <p:ext uri="{BB962C8B-B14F-4D97-AF65-F5344CB8AC3E}">
        <p14:creationId xmlns:p14="http://schemas.microsoft.com/office/powerpoint/2010/main" val="27980655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eaLnBrk="1" hangingPunct="1">
              <a:spcBef>
                <a:spcPct val="0"/>
              </a:spcBef>
              <a:buNone/>
            </a:pPr>
            <a:endParaRPr lang="hr-HR" sz="1200" kern="1200" dirty="0" smtClean="0">
              <a:solidFill>
                <a:schemeClr val="tx1"/>
              </a:solidFill>
              <a:effectLst/>
              <a:latin typeface="+mn-lt"/>
              <a:ea typeface="+mn-ea"/>
              <a:cs typeface="+mn-cs"/>
            </a:endParaRPr>
          </a:p>
        </p:txBody>
      </p:sp>
      <p:sp>
        <p:nvSpPr>
          <p:cNvPr id="532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770508B-D273-4BCD-8E28-93A3E2CB89F1}" type="slidenum">
              <a:rPr lang="hr-HR" smtClean="0"/>
              <a:pPr fontAlgn="base">
                <a:spcBef>
                  <a:spcPct val="0"/>
                </a:spcBef>
                <a:spcAft>
                  <a:spcPct val="0"/>
                </a:spcAft>
                <a:defRPr/>
              </a:pPr>
              <a:t>25</a:t>
            </a:fld>
            <a:endParaRPr lang="hr-HR" smtClean="0"/>
          </a:p>
        </p:txBody>
      </p:sp>
    </p:spTree>
    <p:extLst>
      <p:ext uri="{BB962C8B-B14F-4D97-AF65-F5344CB8AC3E}">
        <p14:creationId xmlns:p14="http://schemas.microsoft.com/office/powerpoint/2010/main" val="27980655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z="1000" b="0" baseline="0" dirty="0" smtClean="0">
              <a:latin typeface="Candara" pitchFamily="34" charset="0"/>
            </a:endParaRPr>
          </a:p>
        </p:txBody>
      </p:sp>
      <p:sp>
        <p:nvSpPr>
          <p:cNvPr id="501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8A2E8D4-F5AA-47D2-9A5B-240CECA60009}" type="slidenum">
              <a:rPr lang="hr-HR" smtClean="0"/>
              <a:pPr fontAlgn="base">
                <a:spcBef>
                  <a:spcPct val="0"/>
                </a:spcBef>
                <a:spcAft>
                  <a:spcPct val="0"/>
                </a:spcAft>
                <a:defRPr/>
              </a:pPr>
              <a:t>26</a:t>
            </a:fld>
            <a:endParaRPr lang="hr-HR" smtClean="0"/>
          </a:p>
        </p:txBody>
      </p:sp>
    </p:spTree>
    <p:extLst>
      <p:ext uri="{BB962C8B-B14F-4D97-AF65-F5344CB8AC3E}">
        <p14:creationId xmlns:p14="http://schemas.microsoft.com/office/powerpoint/2010/main" val="9212935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z="1000" b="0" baseline="0" dirty="0" smtClean="0">
              <a:latin typeface="Candara" pitchFamily="34" charset="0"/>
            </a:endParaRPr>
          </a:p>
        </p:txBody>
      </p:sp>
      <p:sp>
        <p:nvSpPr>
          <p:cNvPr id="501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8A2E8D4-F5AA-47D2-9A5B-240CECA60009}" type="slidenum">
              <a:rPr lang="hr-HR" smtClean="0"/>
              <a:pPr fontAlgn="base">
                <a:spcBef>
                  <a:spcPct val="0"/>
                </a:spcBef>
                <a:spcAft>
                  <a:spcPct val="0"/>
                </a:spcAft>
                <a:defRPr/>
              </a:pPr>
              <a:t>27</a:t>
            </a:fld>
            <a:endParaRPr lang="hr-HR" smtClean="0"/>
          </a:p>
        </p:txBody>
      </p:sp>
    </p:spTree>
    <p:extLst>
      <p:ext uri="{BB962C8B-B14F-4D97-AF65-F5344CB8AC3E}">
        <p14:creationId xmlns:p14="http://schemas.microsoft.com/office/powerpoint/2010/main" val="9212935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z="1000" b="0" baseline="0" dirty="0" smtClean="0">
              <a:latin typeface="Candara" pitchFamily="34" charset="0"/>
            </a:endParaRPr>
          </a:p>
        </p:txBody>
      </p:sp>
      <p:sp>
        <p:nvSpPr>
          <p:cNvPr id="501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8A2E8D4-F5AA-47D2-9A5B-240CECA60009}" type="slidenum">
              <a:rPr lang="hr-HR" smtClean="0"/>
              <a:pPr fontAlgn="base">
                <a:spcBef>
                  <a:spcPct val="0"/>
                </a:spcBef>
                <a:spcAft>
                  <a:spcPct val="0"/>
                </a:spcAft>
                <a:defRPr/>
              </a:pPr>
              <a:t>28</a:t>
            </a:fld>
            <a:endParaRPr lang="hr-HR" smtClean="0"/>
          </a:p>
        </p:txBody>
      </p:sp>
    </p:spTree>
    <p:extLst>
      <p:ext uri="{BB962C8B-B14F-4D97-AF65-F5344CB8AC3E}">
        <p14:creationId xmlns:p14="http://schemas.microsoft.com/office/powerpoint/2010/main" val="9212935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z="1000" b="0" baseline="0" dirty="0" smtClean="0">
              <a:latin typeface="Candara" pitchFamily="34" charset="0"/>
            </a:endParaRPr>
          </a:p>
        </p:txBody>
      </p:sp>
      <p:sp>
        <p:nvSpPr>
          <p:cNvPr id="501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8A2E8D4-F5AA-47D2-9A5B-240CECA60009}" type="slidenum">
              <a:rPr lang="hr-HR" smtClean="0"/>
              <a:pPr fontAlgn="base">
                <a:spcBef>
                  <a:spcPct val="0"/>
                </a:spcBef>
                <a:spcAft>
                  <a:spcPct val="0"/>
                </a:spcAft>
                <a:defRPr/>
              </a:pPr>
              <a:t>29</a:t>
            </a:fld>
            <a:endParaRPr lang="hr-HR" smtClean="0"/>
          </a:p>
        </p:txBody>
      </p:sp>
    </p:spTree>
    <p:extLst>
      <p:ext uri="{BB962C8B-B14F-4D97-AF65-F5344CB8AC3E}">
        <p14:creationId xmlns:p14="http://schemas.microsoft.com/office/powerpoint/2010/main" val="9212935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z="1000" b="0" baseline="0" dirty="0" smtClean="0">
              <a:latin typeface="Candara" pitchFamily="34" charset="0"/>
            </a:endParaRPr>
          </a:p>
        </p:txBody>
      </p:sp>
      <p:sp>
        <p:nvSpPr>
          <p:cNvPr id="501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8A2E8D4-F5AA-47D2-9A5B-240CECA60009}" type="slidenum">
              <a:rPr lang="hr-HR" smtClean="0"/>
              <a:pPr fontAlgn="base">
                <a:spcBef>
                  <a:spcPct val="0"/>
                </a:spcBef>
                <a:spcAft>
                  <a:spcPct val="0"/>
                </a:spcAft>
                <a:defRPr/>
              </a:pPr>
              <a:t>3</a:t>
            </a:fld>
            <a:endParaRPr lang="hr-HR" smtClean="0"/>
          </a:p>
        </p:txBody>
      </p:sp>
    </p:spTree>
    <p:extLst>
      <p:ext uri="{BB962C8B-B14F-4D97-AF65-F5344CB8AC3E}">
        <p14:creationId xmlns:p14="http://schemas.microsoft.com/office/powerpoint/2010/main" val="15971722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hr-HR" sz="1000" b="0" baseline="0" dirty="0" smtClean="0">
                <a:latin typeface="Candara" pitchFamily="34" charset="0"/>
              </a:rPr>
              <a:t>Last database of Transboundary Conservation Areas wa done in 2007 and there is urgent need to revise that databse and develop a comprehensive and sound new data sets. </a:t>
            </a:r>
            <a:endParaRPr lang="en-GB" sz="1000" b="0" baseline="0" dirty="0" smtClean="0">
              <a:latin typeface="Candara" pitchFamily="34" charset="0"/>
            </a:endParaRPr>
          </a:p>
        </p:txBody>
      </p:sp>
      <p:sp>
        <p:nvSpPr>
          <p:cNvPr id="501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8A2E8D4-F5AA-47D2-9A5B-240CECA60009}" type="slidenum">
              <a:rPr lang="hr-HR" smtClean="0"/>
              <a:pPr fontAlgn="base">
                <a:spcBef>
                  <a:spcPct val="0"/>
                </a:spcBef>
                <a:spcAft>
                  <a:spcPct val="0"/>
                </a:spcAft>
                <a:defRPr/>
              </a:pPr>
              <a:t>30</a:t>
            </a:fld>
            <a:endParaRPr lang="hr-HR" smtClean="0"/>
          </a:p>
        </p:txBody>
      </p:sp>
    </p:spTree>
    <p:extLst>
      <p:ext uri="{BB962C8B-B14F-4D97-AF65-F5344CB8AC3E}">
        <p14:creationId xmlns:p14="http://schemas.microsoft.com/office/powerpoint/2010/main" val="19541987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z="1000" b="0" baseline="0" dirty="0" smtClean="0">
              <a:latin typeface="Candara" pitchFamily="34" charset="0"/>
            </a:endParaRPr>
          </a:p>
        </p:txBody>
      </p:sp>
      <p:sp>
        <p:nvSpPr>
          <p:cNvPr id="501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8A2E8D4-F5AA-47D2-9A5B-240CECA60009}" type="slidenum">
              <a:rPr lang="hr-HR" smtClean="0"/>
              <a:pPr fontAlgn="base">
                <a:spcBef>
                  <a:spcPct val="0"/>
                </a:spcBef>
                <a:spcAft>
                  <a:spcPct val="0"/>
                </a:spcAft>
                <a:defRPr/>
              </a:pPr>
              <a:t>31</a:t>
            </a:fld>
            <a:endParaRPr lang="hr-HR" smtClean="0"/>
          </a:p>
        </p:txBody>
      </p:sp>
    </p:spTree>
    <p:extLst>
      <p:ext uri="{BB962C8B-B14F-4D97-AF65-F5344CB8AC3E}">
        <p14:creationId xmlns:p14="http://schemas.microsoft.com/office/powerpoint/2010/main" val="22001641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z="1000" b="0" baseline="0" dirty="0" smtClean="0">
              <a:latin typeface="Candara" pitchFamily="34" charset="0"/>
            </a:endParaRPr>
          </a:p>
        </p:txBody>
      </p:sp>
      <p:sp>
        <p:nvSpPr>
          <p:cNvPr id="501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8A2E8D4-F5AA-47D2-9A5B-240CECA60009}" type="slidenum">
              <a:rPr lang="hr-HR" smtClean="0"/>
              <a:pPr fontAlgn="base">
                <a:spcBef>
                  <a:spcPct val="0"/>
                </a:spcBef>
                <a:spcAft>
                  <a:spcPct val="0"/>
                </a:spcAft>
                <a:defRPr/>
              </a:pPr>
              <a:t>32</a:t>
            </a:fld>
            <a:endParaRPr lang="hr-HR" smtClean="0"/>
          </a:p>
        </p:txBody>
      </p:sp>
    </p:spTree>
    <p:extLst>
      <p:ext uri="{BB962C8B-B14F-4D97-AF65-F5344CB8AC3E}">
        <p14:creationId xmlns:p14="http://schemas.microsoft.com/office/powerpoint/2010/main" val="22001641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z="1000" b="0" baseline="0" dirty="0" smtClean="0">
              <a:latin typeface="Candara" pitchFamily="34" charset="0"/>
            </a:endParaRPr>
          </a:p>
        </p:txBody>
      </p:sp>
      <p:sp>
        <p:nvSpPr>
          <p:cNvPr id="501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8A2E8D4-F5AA-47D2-9A5B-240CECA60009}" type="slidenum">
              <a:rPr lang="hr-HR" smtClean="0"/>
              <a:pPr fontAlgn="base">
                <a:spcBef>
                  <a:spcPct val="0"/>
                </a:spcBef>
                <a:spcAft>
                  <a:spcPct val="0"/>
                </a:spcAft>
                <a:defRPr/>
              </a:pPr>
              <a:t>33</a:t>
            </a:fld>
            <a:endParaRPr lang="hr-HR" smtClean="0"/>
          </a:p>
        </p:txBody>
      </p:sp>
    </p:spTree>
    <p:extLst>
      <p:ext uri="{BB962C8B-B14F-4D97-AF65-F5344CB8AC3E}">
        <p14:creationId xmlns:p14="http://schemas.microsoft.com/office/powerpoint/2010/main" val="9212935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z="1000" baseline="0" dirty="0" smtClean="0"/>
          </a:p>
        </p:txBody>
      </p:sp>
      <p:sp>
        <p:nvSpPr>
          <p:cNvPr id="532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770508B-D273-4BCD-8E28-93A3E2CB89F1}" type="slidenum">
              <a:rPr lang="hr-HR" smtClean="0"/>
              <a:pPr fontAlgn="base">
                <a:spcBef>
                  <a:spcPct val="0"/>
                </a:spcBef>
                <a:spcAft>
                  <a:spcPct val="0"/>
                </a:spcAft>
                <a:defRPr/>
              </a:pPr>
              <a:t>4</a:t>
            </a:fld>
            <a:endParaRPr lang="hr-HR" smtClean="0"/>
          </a:p>
        </p:txBody>
      </p:sp>
    </p:spTree>
    <p:extLst>
      <p:ext uri="{BB962C8B-B14F-4D97-AF65-F5344CB8AC3E}">
        <p14:creationId xmlns:p14="http://schemas.microsoft.com/office/powerpoint/2010/main" val="39182342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z="1000" b="0" baseline="0" dirty="0" smtClean="0">
              <a:latin typeface="Candara" pitchFamily="34" charset="0"/>
            </a:endParaRPr>
          </a:p>
        </p:txBody>
      </p:sp>
      <p:sp>
        <p:nvSpPr>
          <p:cNvPr id="501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8A2E8D4-F5AA-47D2-9A5B-240CECA60009}" type="slidenum">
              <a:rPr lang="hr-HR" smtClean="0"/>
              <a:pPr fontAlgn="base">
                <a:spcBef>
                  <a:spcPct val="0"/>
                </a:spcBef>
                <a:spcAft>
                  <a:spcPct val="0"/>
                </a:spcAft>
                <a:defRPr/>
              </a:pPr>
              <a:t>5</a:t>
            </a:fld>
            <a:endParaRPr lang="hr-HR" smtClean="0"/>
          </a:p>
        </p:txBody>
      </p:sp>
    </p:spTree>
    <p:extLst>
      <p:ext uri="{BB962C8B-B14F-4D97-AF65-F5344CB8AC3E}">
        <p14:creationId xmlns:p14="http://schemas.microsoft.com/office/powerpoint/2010/main" val="15105791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z="1000" b="0" baseline="0" dirty="0" smtClean="0">
              <a:latin typeface="Candara" pitchFamily="34" charset="0"/>
            </a:endParaRPr>
          </a:p>
        </p:txBody>
      </p:sp>
      <p:sp>
        <p:nvSpPr>
          <p:cNvPr id="501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8A2E8D4-F5AA-47D2-9A5B-240CECA60009}" type="slidenum">
              <a:rPr lang="hr-HR" smtClean="0"/>
              <a:pPr fontAlgn="base">
                <a:spcBef>
                  <a:spcPct val="0"/>
                </a:spcBef>
                <a:spcAft>
                  <a:spcPct val="0"/>
                </a:spcAft>
                <a:defRPr/>
              </a:pPr>
              <a:t>6</a:t>
            </a:fld>
            <a:endParaRPr lang="hr-HR" smtClean="0"/>
          </a:p>
        </p:txBody>
      </p:sp>
    </p:spTree>
    <p:extLst>
      <p:ext uri="{BB962C8B-B14F-4D97-AF65-F5344CB8AC3E}">
        <p14:creationId xmlns:p14="http://schemas.microsoft.com/office/powerpoint/2010/main" val="41328151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endParaRPr lang="en-GB" sz="1000" baseline="0" dirty="0" smtClean="0"/>
          </a:p>
        </p:txBody>
      </p:sp>
      <p:sp>
        <p:nvSpPr>
          <p:cNvPr id="532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770508B-D273-4BCD-8E28-93A3E2CB89F1}" type="slidenum">
              <a:rPr lang="hr-HR" smtClean="0"/>
              <a:pPr fontAlgn="base">
                <a:spcBef>
                  <a:spcPct val="0"/>
                </a:spcBef>
                <a:spcAft>
                  <a:spcPct val="0"/>
                </a:spcAft>
                <a:defRPr/>
              </a:pPr>
              <a:t>7</a:t>
            </a:fld>
            <a:endParaRPr lang="hr-HR" smtClean="0"/>
          </a:p>
        </p:txBody>
      </p:sp>
    </p:spTree>
    <p:extLst>
      <p:ext uri="{BB962C8B-B14F-4D97-AF65-F5344CB8AC3E}">
        <p14:creationId xmlns:p14="http://schemas.microsoft.com/office/powerpoint/2010/main" val="34336680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eaLnBrk="1" hangingPunct="1">
              <a:spcBef>
                <a:spcPct val="0"/>
              </a:spcBef>
              <a:buNone/>
            </a:pPr>
            <a:endParaRPr lang="hr-HR" sz="1200" kern="1200" dirty="0" smtClean="0">
              <a:solidFill>
                <a:schemeClr val="tx1"/>
              </a:solidFill>
              <a:effectLst/>
              <a:latin typeface="+mn-lt"/>
              <a:ea typeface="+mn-ea"/>
              <a:cs typeface="+mn-cs"/>
            </a:endParaRPr>
          </a:p>
        </p:txBody>
      </p:sp>
      <p:sp>
        <p:nvSpPr>
          <p:cNvPr id="532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770508B-D273-4BCD-8E28-93A3E2CB89F1}" type="slidenum">
              <a:rPr lang="hr-HR" smtClean="0"/>
              <a:pPr fontAlgn="base">
                <a:spcBef>
                  <a:spcPct val="0"/>
                </a:spcBef>
                <a:spcAft>
                  <a:spcPct val="0"/>
                </a:spcAft>
                <a:defRPr/>
              </a:pPr>
              <a:t>8</a:t>
            </a:fld>
            <a:endParaRPr lang="hr-HR" smtClean="0"/>
          </a:p>
        </p:txBody>
      </p:sp>
    </p:spTree>
    <p:extLst>
      <p:ext uri="{BB962C8B-B14F-4D97-AF65-F5344CB8AC3E}">
        <p14:creationId xmlns:p14="http://schemas.microsoft.com/office/powerpoint/2010/main" val="27980655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eaLnBrk="1" hangingPunct="1">
              <a:spcBef>
                <a:spcPct val="0"/>
              </a:spcBef>
              <a:buNone/>
            </a:pPr>
            <a:endParaRPr lang="hr-HR" sz="1200" kern="1200" dirty="0" smtClean="0">
              <a:solidFill>
                <a:schemeClr val="tx1"/>
              </a:solidFill>
              <a:effectLst/>
              <a:latin typeface="+mn-lt"/>
              <a:ea typeface="+mn-ea"/>
              <a:cs typeface="+mn-cs"/>
            </a:endParaRPr>
          </a:p>
        </p:txBody>
      </p:sp>
      <p:sp>
        <p:nvSpPr>
          <p:cNvPr id="532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770508B-D273-4BCD-8E28-93A3E2CB89F1}" type="slidenum">
              <a:rPr lang="hr-HR" smtClean="0"/>
              <a:pPr fontAlgn="base">
                <a:spcBef>
                  <a:spcPct val="0"/>
                </a:spcBef>
                <a:spcAft>
                  <a:spcPct val="0"/>
                </a:spcAft>
                <a:defRPr/>
              </a:pPr>
              <a:t>9</a:t>
            </a:fld>
            <a:endParaRPr lang="hr-HR" smtClean="0"/>
          </a:p>
        </p:txBody>
      </p:sp>
    </p:spTree>
    <p:extLst>
      <p:ext uri="{BB962C8B-B14F-4D97-AF65-F5344CB8AC3E}">
        <p14:creationId xmlns:p14="http://schemas.microsoft.com/office/powerpoint/2010/main" val="27980655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A36E2E6-CA77-4A10-A30E-7B877B5A3B68}" type="datetimeFigureOut">
              <a:rPr lang="en-GB" smtClean="0"/>
              <a:t>06/07/2015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55D1E7-C8D5-4B41-B04F-F31865D7B17B}" type="slidenum">
              <a:rPr lang="en-GB" smtClean="0"/>
              <a:t>‹#›</a:t>
            </a:fld>
            <a:endParaRPr lang="en-GB"/>
          </a:p>
        </p:txBody>
      </p:sp>
    </p:spTree>
    <p:extLst>
      <p:ext uri="{BB962C8B-B14F-4D97-AF65-F5344CB8AC3E}">
        <p14:creationId xmlns:p14="http://schemas.microsoft.com/office/powerpoint/2010/main" val="5369095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A36E2E6-CA77-4A10-A30E-7B877B5A3B68}" type="datetimeFigureOut">
              <a:rPr lang="en-GB" smtClean="0"/>
              <a:t>06/07/2015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55D1E7-C8D5-4B41-B04F-F31865D7B17B}" type="slidenum">
              <a:rPr lang="en-GB" smtClean="0"/>
              <a:t>‹#›</a:t>
            </a:fld>
            <a:endParaRPr lang="en-GB"/>
          </a:p>
        </p:txBody>
      </p:sp>
    </p:spTree>
    <p:extLst>
      <p:ext uri="{BB962C8B-B14F-4D97-AF65-F5344CB8AC3E}">
        <p14:creationId xmlns:p14="http://schemas.microsoft.com/office/powerpoint/2010/main" val="33256450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A36E2E6-CA77-4A10-A30E-7B877B5A3B68}" type="datetimeFigureOut">
              <a:rPr lang="en-GB" smtClean="0"/>
              <a:t>06/07/2015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55D1E7-C8D5-4B41-B04F-F31865D7B17B}" type="slidenum">
              <a:rPr lang="en-GB" smtClean="0"/>
              <a:t>‹#›</a:t>
            </a:fld>
            <a:endParaRPr lang="en-GB"/>
          </a:p>
        </p:txBody>
      </p:sp>
    </p:spTree>
    <p:extLst>
      <p:ext uri="{BB962C8B-B14F-4D97-AF65-F5344CB8AC3E}">
        <p14:creationId xmlns:p14="http://schemas.microsoft.com/office/powerpoint/2010/main" val="281307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A36E2E6-CA77-4A10-A30E-7B877B5A3B68}" type="datetimeFigureOut">
              <a:rPr lang="en-GB" smtClean="0"/>
              <a:t>06/07/2015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55D1E7-C8D5-4B41-B04F-F31865D7B17B}" type="slidenum">
              <a:rPr lang="en-GB" smtClean="0"/>
              <a:t>‹#›</a:t>
            </a:fld>
            <a:endParaRPr lang="en-GB"/>
          </a:p>
        </p:txBody>
      </p:sp>
    </p:spTree>
    <p:extLst>
      <p:ext uri="{BB962C8B-B14F-4D97-AF65-F5344CB8AC3E}">
        <p14:creationId xmlns:p14="http://schemas.microsoft.com/office/powerpoint/2010/main" val="1937131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A36E2E6-CA77-4A10-A30E-7B877B5A3B68}" type="datetimeFigureOut">
              <a:rPr lang="en-GB" smtClean="0"/>
              <a:t>06/07/2015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55D1E7-C8D5-4B41-B04F-F31865D7B17B}" type="slidenum">
              <a:rPr lang="en-GB" smtClean="0"/>
              <a:t>‹#›</a:t>
            </a:fld>
            <a:endParaRPr lang="en-GB"/>
          </a:p>
        </p:txBody>
      </p:sp>
    </p:spTree>
    <p:extLst>
      <p:ext uri="{BB962C8B-B14F-4D97-AF65-F5344CB8AC3E}">
        <p14:creationId xmlns:p14="http://schemas.microsoft.com/office/powerpoint/2010/main" val="3209244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A36E2E6-CA77-4A10-A30E-7B877B5A3B68}" type="datetimeFigureOut">
              <a:rPr lang="en-GB" smtClean="0"/>
              <a:t>06/07/2015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055D1E7-C8D5-4B41-B04F-F31865D7B17B}" type="slidenum">
              <a:rPr lang="en-GB" smtClean="0"/>
              <a:t>‹#›</a:t>
            </a:fld>
            <a:endParaRPr lang="en-GB"/>
          </a:p>
        </p:txBody>
      </p:sp>
    </p:spTree>
    <p:extLst>
      <p:ext uri="{BB962C8B-B14F-4D97-AF65-F5344CB8AC3E}">
        <p14:creationId xmlns:p14="http://schemas.microsoft.com/office/powerpoint/2010/main" val="1962297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A36E2E6-CA77-4A10-A30E-7B877B5A3B68}" type="datetimeFigureOut">
              <a:rPr lang="en-GB" smtClean="0"/>
              <a:t>06/07/2015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055D1E7-C8D5-4B41-B04F-F31865D7B17B}" type="slidenum">
              <a:rPr lang="en-GB" smtClean="0"/>
              <a:t>‹#›</a:t>
            </a:fld>
            <a:endParaRPr lang="en-GB"/>
          </a:p>
        </p:txBody>
      </p:sp>
    </p:spTree>
    <p:extLst>
      <p:ext uri="{BB962C8B-B14F-4D97-AF65-F5344CB8AC3E}">
        <p14:creationId xmlns:p14="http://schemas.microsoft.com/office/powerpoint/2010/main" val="1727312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A36E2E6-CA77-4A10-A30E-7B877B5A3B68}" type="datetimeFigureOut">
              <a:rPr lang="en-GB" smtClean="0"/>
              <a:t>06/07/2015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055D1E7-C8D5-4B41-B04F-F31865D7B17B}" type="slidenum">
              <a:rPr lang="en-GB" smtClean="0"/>
              <a:t>‹#›</a:t>
            </a:fld>
            <a:endParaRPr lang="en-GB"/>
          </a:p>
        </p:txBody>
      </p:sp>
    </p:spTree>
    <p:extLst>
      <p:ext uri="{BB962C8B-B14F-4D97-AF65-F5344CB8AC3E}">
        <p14:creationId xmlns:p14="http://schemas.microsoft.com/office/powerpoint/2010/main" val="141063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36E2E6-CA77-4A10-A30E-7B877B5A3B68}" type="datetimeFigureOut">
              <a:rPr lang="en-GB" smtClean="0"/>
              <a:t>06/07/2015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055D1E7-C8D5-4B41-B04F-F31865D7B17B}" type="slidenum">
              <a:rPr lang="en-GB" smtClean="0"/>
              <a:t>‹#›</a:t>
            </a:fld>
            <a:endParaRPr lang="en-GB"/>
          </a:p>
        </p:txBody>
      </p:sp>
    </p:spTree>
    <p:extLst>
      <p:ext uri="{BB962C8B-B14F-4D97-AF65-F5344CB8AC3E}">
        <p14:creationId xmlns:p14="http://schemas.microsoft.com/office/powerpoint/2010/main" val="26126514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36E2E6-CA77-4A10-A30E-7B877B5A3B68}" type="datetimeFigureOut">
              <a:rPr lang="en-GB" smtClean="0"/>
              <a:t>06/07/2015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055D1E7-C8D5-4B41-B04F-F31865D7B17B}" type="slidenum">
              <a:rPr lang="en-GB" smtClean="0"/>
              <a:t>‹#›</a:t>
            </a:fld>
            <a:endParaRPr lang="en-GB"/>
          </a:p>
        </p:txBody>
      </p:sp>
    </p:spTree>
    <p:extLst>
      <p:ext uri="{BB962C8B-B14F-4D97-AF65-F5344CB8AC3E}">
        <p14:creationId xmlns:p14="http://schemas.microsoft.com/office/powerpoint/2010/main" val="23766589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36E2E6-CA77-4A10-A30E-7B877B5A3B68}" type="datetimeFigureOut">
              <a:rPr lang="en-GB" smtClean="0"/>
              <a:t>06/07/2015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055D1E7-C8D5-4B41-B04F-F31865D7B17B}" type="slidenum">
              <a:rPr lang="en-GB" smtClean="0"/>
              <a:t>‹#›</a:t>
            </a:fld>
            <a:endParaRPr lang="en-GB"/>
          </a:p>
        </p:txBody>
      </p:sp>
    </p:spTree>
    <p:extLst>
      <p:ext uri="{BB962C8B-B14F-4D97-AF65-F5344CB8AC3E}">
        <p14:creationId xmlns:p14="http://schemas.microsoft.com/office/powerpoint/2010/main" val="826345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36E2E6-CA77-4A10-A30E-7B877B5A3B68}" type="datetimeFigureOut">
              <a:rPr lang="en-GB" smtClean="0"/>
              <a:t>06/07/2015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55D1E7-C8D5-4B41-B04F-F31865D7B17B}" type="slidenum">
              <a:rPr lang="en-GB" smtClean="0"/>
              <a:t>‹#›</a:t>
            </a:fld>
            <a:endParaRPr lang="en-GB"/>
          </a:p>
        </p:txBody>
      </p:sp>
    </p:spTree>
    <p:extLst>
      <p:ext uri="{BB962C8B-B14F-4D97-AF65-F5344CB8AC3E}">
        <p14:creationId xmlns:p14="http://schemas.microsoft.com/office/powerpoint/2010/main" val="33890134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31.jpeg"/></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2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14.jpeg"/></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6.jpg"/></Relationships>
</file>

<file path=ppt/slides/_rels/slide33.xml.rels><?xml version="1.0" encoding="UTF-8" standalone="yes"?>
<Relationships xmlns="http://schemas.openxmlformats.org/package/2006/relationships"><Relationship Id="rId3" Type="http://schemas.openxmlformats.org/officeDocument/2006/relationships/hyperlink" Target="https://portals.iucn.org/library/sites/library/files/documents/PAG-023.pdf"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9.gi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70943"/>
            <a:ext cx="7772400" cy="1470025"/>
          </a:xfrm>
        </p:spPr>
        <p:txBody>
          <a:bodyPr>
            <a:normAutofit fontScale="90000"/>
          </a:bodyPr>
          <a:lstStyle/>
          <a:p>
            <a:r>
              <a:rPr lang="en-AU" b="1" dirty="0"/>
              <a:t>Global trends in transboundary conservation and peace building</a:t>
            </a:r>
            <a:r>
              <a:rPr lang="hr-HR" dirty="0" smtClean="0"/>
              <a:t/>
            </a:r>
            <a:br>
              <a:rPr lang="hr-HR" dirty="0" smtClean="0"/>
            </a:br>
            <a:endParaRPr lang="hr-HR" dirty="0"/>
          </a:p>
        </p:txBody>
      </p:sp>
      <p:sp>
        <p:nvSpPr>
          <p:cNvPr id="3" name="Subtitle 2"/>
          <p:cNvSpPr>
            <a:spLocks noGrp="1"/>
          </p:cNvSpPr>
          <p:nvPr>
            <p:ph type="subTitle" idx="1"/>
          </p:nvPr>
        </p:nvSpPr>
        <p:spPr/>
        <p:txBody>
          <a:bodyPr>
            <a:normAutofit/>
          </a:bodyPr>
          <a:lstStyle/>
          <a:p>
            <a:r>
              <a:rPr lang="hr-HR" sz="1800" b="1" dirty="0" smtClean="0"/>
              <a:t>...</a:t>
            </a:r>
            <a:endParaRPr lang="hr-HR" sz="1800" dirty="0"/>
          </a:p>
        </p:txBody>
      </p:sp>
      <p:pic>
        <p:nvPicPr>
          <p:cNvPr id="6" name="Picture 2" descr="E:\PROTECTED AREAS general\TB Conservation_SPECIALIST GROUP\ADMIN\LOGO\iucn wcpa try 1.jpg"/>
          <p:cNvPicPr>
            <a:picLocks noChangeAspect="1" noChangeArrowheads="1"/>
          </p:cNvPicPr>
          <p:nvPr/>
        </p:nvPicPr>
        <p:blipFill>
          <a:blip r:embed="rId3" cstate="print"/>
          <a:srcRect/>
          <a:stretch>
            <a:fillRect/>
          </a:stretch>
        </p:blipFill>
        <p:spPr bwMode="auto">
          <a:xfrm>
            <a:off x="6229392" y="-24"/>
            <a:ext cx="2914640" cy="1150516"/>
          </a:xfrm>
          <a:prstGeom prst="rect">
            <a:avLst/>
          </a:prstGeom>
          <a:noFill/>
        </p:spPr>
      </p:pic>
      <p:sp>
        <p:nvSpPr>
          <p:cNvPr id="7" name="Rectangle 15"/>
          <p:cNvSpPr>
            <a:spLocks noChangeArrowheads="1"/>
          </p:cNvSpPr>
          <p:nvPr/>
        </p:nvSpPr>
        <p:spPr bwMode="auto">
          <a:xfrm>
            <a:off x="0" y="6019800"/>
            <a:ext cx="9144000" cy="381000"/>
          </a:xfrm>
          <a:prstGeom prst="rect">
            <a:avLst/>
          </a:prstGeom>
          <a:solidFill>
            <a:srgbClr val="000064"/>
          </a:solidFill>
          <a:ln w="9525">
            <a:noFill/>
            <a:miter lim="800000"/>
            <a:headEnd/>
            <a:tailEnd/>
          </a:ln>
        </p:spPr>
        <p:txBody>
          <a:bodyPr wrap="none" anchor="t"/>
          <a:lstStyle/>
          <a:p>
            <a:r>
              <a:rPr lang="hr-HR" dirty="0" smtClean="0">
                <a:solidFill>
                  <a:srgbClr val="EAEAEA"/>
                </a:solidFill>
                <a:latin typeface="Helvetica 45 Light" pitchFamily="34" charset="0"/>
                <a:cs typeface="Arial" pitchFamily="34" charset="0"/>
              </a:rPr>
              <a:t> 				                       </a:t>
            </a:r>
            <a:r>
              <a:rPr lang="hr-HR" sz="1400" dirty="0" smtClean="0">
                <a:solidFill>
                  <a:srgbClr val="EAEAEA"/>
                </a:solidFill>
                <a:latin typeface="Helvetica 45 Light" pitchFamily="34" charset="0"/>
                <a:cs typeface="Arial" pitchFamily="34" charset="0"/>
              </a:rPr>
              <a:t>Transboundary Conservation Specialist Group</a:t>
            </a:r>
            <a:endParaRPr lang="en-GB" sz="1400" dirty="0">
              <a:solidFill>
                <a:prstClr val="black"/>
              </a:solidFill>
            </a:endParaRPr>
          </a:p>
        </p:txBody>
      </p:sp>
      <p:pic>
        <p:nvPicPr>
          <p:cNvPr id="1026" name="Picture 2" descr="C:\Users\Kevan\Desktop\World Leaders Conservation Forum - Korea July 7-9 2015\Presentation\Road to Mnwen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3387055"/>
            <a:ext cx="9753600" cy="2562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46911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467544" y="1628800"/>
            <a:ext cx="8686800" cy="4524375"/>
          </a:xfrm>
        </p:spPr>
        <p:txBody>
          <a:bodyPr rtlCol="0">
            <a:noAutofit/>
          </a:bodyPr>
          <a:lstStyle/>
          <a:p>
            <a:pPr marL="514350" indent="-514350" eaLnBrk="1" fontAlgn="auto" hangingPunct="1">
              <a:spcAft>
                <a:spcPts val="0"/>
              </a:spcAft>
              <a:buFont typeface="Arial" pitchFamily="34" charset="0"/>
              <a:buNone/>
              <a:defRPr/>
            </a:pPr>
            <a:endParaRPr lang="hr-HR" sz="1000" dirty="0" smtClean="0"/>
          </a:p>
          <a:p>
            <a:pPr marL="514350" indent="-514350" eaLnBrk="1" fontAlgn="auto" hangingPunct="1">
              <a:spcAft>
                <a:spcPts val="0"/>
              </a:spcAft>
              <a:buFont typeface="Arial" pitchFamily="34" charset="0"/>
              <a:buNone/>
              <a:defRPr/>
            </a:pPr>
            <a:endParaRPr lang="hr-HR" sz="1000" dirty="0" smtClean="0"/>
          </a:p>
          <a:p>
            <a:pPr>
              <a:defRPr/>
            </a:pPr>
            <a:endParaRPr lang="en-GB" sz="2000" dirty="0" smtClean="0"/>
          </a:p>
          <a:p>
            <a:pPr marL="0" indent="0">
              <a:buNone/>
              <a:defRPr/>
            </a:pPr>
            <a:endParaRPr lang="hr-HR" sz="2000" dirty="0" smtClean="0"/>
          </a:p>
          <a:p>
            <a:pPr marL="514350" indent="-514350" eaLnBrk="1" fontAlgn="auto" hangingPunct="1">
              <a:spcAft>
                <a:spcPts val="0"/>
              </a:spcAft>
              <a:buFont typeface="Arial" pitchFamily="34" charset="0"/>
              <a:buNone/>
              <a:defRPr/>
            </a:pPr>
            <a:endParaRPr lang="hr-HR" sz="2000" dirty="0" smtClean="0"/>
          </a:p>
          <a:p>
            <a:pPr marL="514350" indent="-514350" eaLnBrk="1" fontAlgn="auto" hangingPunct="1">
              <a:spcAft>
                <a:spcPts val="0"/>
              </a:spcAft>
              <a:buFont typeface="Arial" pitchFamily="34" charset="0"/>
              <a:buNone/>
              <a:defRPr/>
            </a:pPr>
            <a:endParaRPr lang="hr-HR" sz="2000" dirty="0" smtClean="0"/>
          </a:p>
          <a:p>
            <a:pPr marL="514350" indent="-514350" eaLnBrk="1" fontAlgn="auto" hangingPunct="1">
              <a:spcAft>
                <a:spcPts val="0"/>
              </a:spcAft>
              <a:buFont typeface="Arial" pitchFamily="34" charset="0"/>
              <a:buNone/>
              <a:defRPr/>
            </a:pPr>
            <a:endParaRPr lang="hr-HR" sz="2000" dirty="0" smtClean="0"/>
          </a:p>
          <a:p>
            <a:pPr marL="514350" indent="-514350" eaLnBrk="1" fontAlgn="auto" hangingPunct="1">
              <a:spcAft>
                <a:spcPts val="0"/>
              </a:spcAft>
              <a:buFont typeface="Arial" pitchFamily="34" charset="0"/>
              <a:buNone/>
              <a:defRPr/>
            </a:pPr>
            <a:endParaRPr lang="hr-HR" sz="1000" dirty="0" smtClean="0"/>
          </a:p>
          <a:p>
            <a:pPr marL="457200" indent="-457200" eaLnBrk="1" fontAlgn="auto" hangingPunct="1">
              <a:spcAft>
                <a:spcPts val="0"/>
              </a:spcAft>
              <a:buFont typeface="Arial" pitchFamily="34" charset="0"/>
              <a:buNone/>
              <a:defRPr/>
            </a:pPr>
            <a:endParaRPr lang="hr-HR" sz="2000" dirty="0" smtClean="0"/>
          </a:p>
        </p:txBody>
      </p:sp>
      <p:sp>
        <p:nvSpPr>
          <p:cNvPr id="4105" name="Rectangle 15"/>
          <p:cNvSpPr>
            <a:spLocks noChangeArrowheads="1"/>
          </p:cNvSpPr>
          <p:nvPr/>
        </p:nvSpPr>
        <p:spPr bwMode="auto">
          <a:xfrm>
            <a:off x="0" y="6019800"/>
            <a:ext cx="9144000" cy="381000"/>
          </a:xfrm>
          <a:prstGeom prst="rect">
            <a:avLst/>
          </a:prstGeom>
          <a:solidFill>
            <a:srgbClr val="000064"/>
          </a:solidFill>
          <a:ln w="9525">
            <a:noFill/>
            <a:miter lim="800000"/>
            <a:headEnd/>
            <a:tailEnd/>
          </a:ln>
        </p:spPr>
        <p:txBody>
          <a:bodyPr wrap="none"/>
          <a:lstStyle/>
          <a:p>
            <a:r>
              <a:rPr lang="hr-HR" dirty="0">
                <a:solidFill>
                  <a:srgbClr val="EAEAEA"/>
                </a:solidFill>
                <a:latin typeface="Helvetica 45 Light" charset="0"/>
                <a:cs typeface="Arial" pitchFamily="34" charset="0"/>
              </a:rPr>
              <a:t>         </a:t>
            </a:r>
            <a:r>
              <a:rPr lang="hr-HR" dirty="0" smtClean="0">
                <a:solidFill>
                  <a:srgbClr val="EAEAEA"/>
                </a:solidFill>
                <a:latin typeface="Helvetica 45 Light" charset="0"/>
                <a:cs typeface="Arial" pitchFamily="34" charset="0"/>
              </a:rPr>
              <a:t>                                                                        </a:t>
            </a:r>
            <a:r>
              <a:rPr lang="hr-HR" sz="1400" dirty="0" smtClean="0">
                <a:solidFill>
                  <a:srgbClr val="EAEAEA"/>
                </a:solidFill>
                <a:latin typeface="Helvetica 45 Light" charset="0"/>
                <a:cs typeface="Arial" pitchFamily="34" charset="0"/>
              </a:rPr>
              <a:t>Transboundary </a:t>
            </a:r>
            <a:r>
              <a:rPr lang="hr-HR" sz="1400" dirty="0">
                <a:solidFill>
                  <a:srgbClr val="EAEAEA"/>
                </a:solidFill>
                <a:latin typeface="Helvetica 45 Light" charset="0"/>
                <a:cs typeface="Arial" pitchFamily="34" charset="0"/>
              </a:rPr>
              <a:t>Conservation Specialist Group</a:t>
            </a:r>
            <a:endParaRPr lang="en-GB" sz="1400" dirty="0">
              <a:latin typeface="Calibri" pitchFamily="34" charset="0"/>
            </a:endParaRPr>
          </a:p>
        </p:txBody>
      </p:sp>
      <p:pic>
        <p:nvPicPr>
          <p:cNvPr id="10" name="Picture 2" descr="E:\PROTECTED AREAS general\TB Conservation_SPECIALIST GROUP\ADMIN\LOGO\iucn wcpa try 1.jpg"/>
          <p:cNvPicPr>
            <a:picLocks noChangeAspect="1" noChangeArrowheads="1"/>
          </p:cNvPicPr>
          <p:nvPr/>
        </p:nvPicPr>
        <p:blipFill>
          <a:blip r:embed="rId3" cstate="print"/>
          <a:srcRect/>
          <a:stretch>
            <a:fillRect/>
          </a:stretch>
        </p:blipFill>
        <p:spPr bwMode="auto">
          <a:xfrm>
            <a:off x="6229350" y="0"/>
            <a:ext cx="2914650" cy="1150938"/>
          </a:xfrm>
          <a:prstGeom prst="rect">
            <a:avLst/>
          </a:prstGeom>
          <a:noFill/>
          <a:ln w="9525">
            <a:noFill/>
            <a:miter lim="800000"/>
            <a:headEnd/>
            <a:tailEnd/>
          </a:ln>
        </p:spPr>
      </p:pic>
      <p:graphicFrame>
        <p:nvGraphicFramePr>
          <p:cNvPr id="3" name="Table 2"/>
          <p:cNvGraphicFramePr>
            <a:graphicFrameLocks noGrp="1"/>
          </p:cNvGraphicFramePr>
          <p:nvPr>
            <p:extLst>
              <p:ext uri="{D42A27DB-BD31-4B8C-83A1-F6EECF244321}">
                <p14:modId xmlns:p14="http://schemas.microsoft.com/office/powerpoint/2010/main" val="4059260290"/>
              </p:ext>
            </p:extLst>
          </p:nvPr>
        </p:nvGraphicFramePr>
        <p:xfrm>
          <a:off x="179512" y="1715847"/>
          <a:ext cx="8856984" cy="4017409"/>
        </p:xfrm>
        <a:graphic>
          <a:graphicData uri="http://schemas.openxmlformats.org/drawingml/2006/table">
            <a:tbl>
              <a:tblPr firstRow="1" bandRow="1">
                <a:tableStyleId>{5C22544A-7EE6-4342-B048-85BDC9FD1C3A}</a:tableStyleId>
              </a:tblPr>
              <a:tblGrid>
                <a:gridCol w="2232249"/>
                <a:gridCol w="4320480"/>
                <a:gridCol w="2304255"/>
              </a:tblGrid>
              <a:tr h="542689">
                <a:tc>
                  <a:txBody>
                    <a:bodyPr/>
                    <a:lstStyle/>
                    <a:p>
                      <a:r>
                        <a:rPr lang="hr-HR" dirty="0" smtClean="0"/>
                        <a:t>Author</a:t>
                      </a:r>
                      <a:endParaRPr lang="en-GB" dirty="0"/>
                    </a:p>
                  </a:txBody>
                  <a:tcPr/>
                </a:tc>
                <a:tc>
                  <a:txBody>
                    <a:bodyPr/>
                    <a:lstStyle/>
                    <a:p>
                      <a:r>
                        <a:rPr lang="hr-HR" dirty="0" smtClean="0"/>
                        <a:t>Scope</a:t>
                      </a:r>
                      <a:endParaRPr lang="en-GB" dirty="0"/>
                    </a:p>
                  </a:txBody>
                  <a:tcPr/>
                </a:tc>
                <a:tc>
                  <a:txBody>
                    <a:bodyPr/>
                    <a:lstStyle/>
                    <a:p>
                      <a:r>
                        <a:rPr lang="hr-HR" dirty="0" smtClean="0"/>
                        <a:t>Results</a:t>
                      </a:r>
                      <a:endParaRPr lang="en-GB" dirty="0"/>
                    </a:p>
                  </a:txBody>
                  <a:tcPr/>
                </a:tc>
              </a:tr>
              <a:tr h="542689">
                <a:tc>
                  <a:txBody>
                    <a:bodyPr/>
                    <a:lstStyle/>
                    <a:p>
                      <a:r>
                        <a:rPr lang="en-GB" sz="1800" b="0" i="0" u="none" strike="noStrike" kern="1200" baseline="0" dirty="0" err="1" smtClean="0">
                          <a:solidFill>
                            <a:schemeClr val="dk1"/>
                          </a:solidFill>
                          <a:latin typeface="+mn-lt"/>
                          <a:ea typeface="+mn-ea"/>
                          <a:cs typeface="+mn-cs"/>
                        </a:rPr>
                        <a:t>Thorsell</a:t>
                      </a:r>
                      <a:r>
                        <a:rPr lang="en-GB" sz="1800" b="0" i="0" u="none" strike="noStrike" kern="1200" baseline="0" dirty="0" smtClean="0">
                          <a:solidFill>
                            <a:schemeClr val="dk1"/>
                          </a:solidFill>
                          <a:latin typeface="+mn-lt"/>
                          <a:ea typeface="+mn-ea"/>
                          <a:cs typeface="+mn-cs"/>
                        </a:rPr>
                        <a:t> and Harrison (1990)</a:t>
                      </a:r>
                      <a:endParaRPr lang="en-GB" dirty="0"/>
                    </a:p>
                  </a:txBody>
                  <a:tcPr/>
                </a:tc>
                <a:tc>
                  <a:txBody>
                    <a:bodyPr/>
                    <a:lstStyle/>
                    <a:p>
                      <a:r>
                        <a:rPr lang="en-GB" sz="1800" b="0" i="0" u="none" strike="noStrike" kern="1200" baseline="0" dirty="0" smtClean="0">
                          <a:solidFill>
                            <a:schemeClr val="dk1"/>
                          </a:solidFill>
                          <a:latin typeface="+mn-lt"/>
                          <a:ea typeface="+mn-ea"/>
                          <a:cs typeface="+mn-cs"/>
                        </a:rPr>
                        <a:t>Border parks</a:t>
                      </a:r>
                      <a:endParaRPr lang="en-GB" dirty="0"/>
                    </a:p>
                  </a:txBody>
                  <a:tcPr/>
                </a:tc>
                <a:tc>
                  <a:txBody>
                    <a:bodyPr/>
                    <a:lstStyle/>
                    <a:p>
                      <a:r>
                        <a:rPr lang="en-GB" sz="1800" b="1" i="0" u="none" strike="noStrike" kern="1200" baseline="0" dirty="0" smtClean="0">
                          <a:solidFill>
                            <a:schemeClr val="dk1"/>
                          </a:solidFill>
                          <a:latin typeface="+mn-lt"/>
                          <a:ea typeface="+mn-ea"/>
                          <a:cs typeface="+mn-cs"/>
                        </a:rPr>
                        <a:t>70</a:t>
                      </a:r>
                      <a:endParaRPr lang="en-GB" b="1" dirty="0"/>
                    </a:p>
                  </a:txBody>
                  <a:tcPr/>
                </a:tc>
              </a:tr>
              <a:tr h="542689">
                <a:tc>
                  <a:txBody>
                    <a:bodyPr/>
                    <a:lstStyle/>
                    <a:p>
                      <a:r>
                        <a:rPr lang="en-GB" sz="1800" b="0" i="0" u="none" strike="noStrike" kern="1200" baseline="0" dirty="0" smtClean="0">
                          <a:solidFill>
                            <a:schemeClr val="dk1"/>
                          </a:solidFill>
                          <a:latin typeface="+mn-lt"/>
                          <a:ea typeface="+mn-ea"/>
                          <a:cs typeface="+mn-cs"/>
                        </a:rPr>
                        <a:t>Zbicz and Green (1997)</a:t>
                      </a:r>
                      <a:endParaRPr lang="en-GB" dirty="0"/>
                    </a:p>
                  </a:txBody>
                  <a:tcPr/>
                </a:tc>
                <a:tc>
                  <a:txBody>
                    <a:bodyPr/>
                    <a:lstStyle/>
                    <a:p>
                      <a:r>
                        <a:rPr lang="en-GB" sz="1800" b="0" i="0" u="none" strike="noStrike" kern="1200" baseline="0" dirty="0" smtClean="0">
                          <a:solidFill>
                            <a:schemeClr val="dk1"/>
                          </a:solidFill>
                          <a:latin typeface="+mn-lt"/>
                          <a:ea typeface="+mn-ea"/>
                          <a:cs typeface="+mn-cs"/>
                        </a:rPr>
                        <a:t>Transfrontier protected area complexes</a:t>
                      </a:r>
                      <a:endParaRPr lang="en-GB" dirty="0"/>
                    </a:p>
                  </a:txBody>
                  <a:tcPr/>
                </a:tc>
                <a:tc>
                  <a:txBody>
                    <a:bodyPr/>
                    <a:lstStyle/>
                    <a:p>
                      <a:r>
                        <a:rPr lang="en-GB" sz="1800" b="1" i="0" u="none" strike="noStrike" kern="1200" baseline="0" dirty="0" smtClean="0">
                          <a:solidFill>
                            <a:schemeClr val="dk1"/>
                          </a:solidFill>
                          <a:latin typeface="+mn-lt"/>
                          <a:ea typeface="+mn-ea"/>
                          <a:cs typeface="+mn-cs"/>
                        </a:rPr>
                        <a:t>136</a:t>
                      </a:r>
                      <a:r>
                        <a:rPr lang="hr-HR" sz="1800" b="0" i="0" u="none" strike="noStrike" kern="1200" baseline="0" dirty="0" smtClean="0">
                          <a:solidFill>
                            <a:schemeClr val="dk1"/>
                          </a:solidFill>
                          <a:latin typeface="+mn-lt"/>
                          <a:ea typeface="+mn-ea"/>
                          <a:cs typeface="+mn-cs"/>
                        </a:rPr>
                        <a:t> </a:t>
                      </a:r>
                      <a:r>
                        <a:rPr lang="en-GB" sz="1800" b="0" i="0" u="none" strike="noStrike" kern="1200" baseline="0" dirty="0" smtClean="0">
                          <a:solidFill>
                            <a:schemeClr val="dk1"/>
                          </a:solidFill>
                          <a:latin typeface="+mn-lt"/>
                          <a:ea typeface="+mn-ea"/>
                          <a:cs typeface="+mn-cs"/>
                        </a:rPr>
                        <a:t>(comprising 488 protected areas)</a:t>
                      </a:r>
                      <a:endParaRPr lang="en-GB" dirty="0"/>
                    </a:p>
                  </a:txBody>
                  <a:tcPr/>
                </a:tc>
              </a:tr>
              <a:tr h="542689">
                <a:tc>
                  <a:txBody>
                    <a:bodyPr/>
                    <a:lstStyle/>
                    <a:p>
                      <a:r>
                        <a:rPr lang="en-GB" sz="1800" b="0" i="0" u="none" strike="noStrike" kern="1200" baseline="0" dirty="0" smtClean="0">
                          <a:solidFill>
                            <a:schemeClr val="dk1"/>
                          </a:solidFill>
                          <a:latin typeface="+mn-lt"/>
                          <a:ea typeface="+mn-ea"/>
                          <a:cs typeface="+mn-cs"/>
                        </a:rPr>
                        <a:t>Zbicz </a:t>
                      </a:r>
                      <a:endParaRPr lang="hr-HR" sz="1800" b="0" i="0" u="none" strike="noStrike" kern="1200" baseline="0" dirty="0" smtClean="0">
                        <a:solidFill>
                          <a:schemeClr val="dk1"/>
                        </a:solidFill>
                        <a:latin typeface="+mn-lt"/>
                        <a:ea typeface="+mn-ea"/>
                        <a:cs typeface="+mn-cs"/>
                      </a:endParaRPr>
                    </a:p>
                    <a:p>
                      <a:r>
                        <a:rPr lang="en-GB" sz="1800" b="0" i="0" u="none" strike="noStrike" kern="1200" baseline="0" dirty="0" smtClean="0">
                          <a:solidFill>
                            <a:schemeClr val="dk1"/>
                          </a:solidFill>
                          <a:latin typeface="+mn-lt"/>
                          <a:ea typeface="+mn-ea"/>
                          <a:cs typeface="+mn-cs"/>
                        </a:rPr>
                        <a:t>(2001)</a:t>
                      </a:r>
                      <a:endParaRPr lang="en-GB" dirty="0"/>
                    </a:p>
                  </a:txBody>
                  <a:tcPr/>
                </a:tc>
                <a:tc>
                  <a:txBody>
                    <a:bodyPr/>
                    <a:lstStyle/>
                    <a:p>
                      <a:r>
                        <a:rPr lang="en-GB" sz="1800" b="0" i="0" u="none" strike="noStrike" kern="1200" baseline="0" dirty="0" smtClean="0">
                          <a:solidFill>
                            <a:schemeClr val="dk1"/>
                          </a:solidFill>
                          <a:latin typeface="+mn-lt"/>
                          <a:ea typeface="+mn-ea"/>
                          <a:cs typeface="+mn-cs"/>
                        </a:rPr>
                        <a:t>Internationally adjoining protected areas</a:t>
                      </a:r>
                      <a:endParaRPr lang="en-GB" dirty="0"/>
                    </a:p>
                  </a:txBody>
                  <a:tcPr/>
                </a:tc>
                <a:tc>
                  <a:txBody>
                    <a:bodyPr/>
                    <a:lstStyle/>
                    <a:p>
                      <a:r>
                        <a:rPr lang="en-GB" sz="1800" b="1" i="0" u="none" strike="noStrike" kern="1200" baseline="0" dirty="0" smtClean="0">
                          <a:solidFill>
                            <a:schemeClr val="dk1"/>
                          </a:solidFill>
                          <a:latin typeface="+mn-lt"/>
                          <a:ea typeface="+mn-ea"/>
                          <a:cs typeface="+mn-cs"/>
                        </a:rPr>
                        <a:t>169</a:t>
                      </a:r>
                      <a:r>
                        <a:rPr lang="hr-HR" sz="1800" b="0" i="0" u="none" strike="noStrike" kern="1200" baseline="0" dirty="0" smtClean="0">
                          <a:solidFill>
                            <a:schemeClr val="dk1"/>
                          </a:solidFill>
                          <a:latin typeface="+mn-lt"/>
                          <a:ea typeface="+mn-ea"/>
                          <a:cs typeface="+mn-cs"/>
                        </a:rPr>
                        <a:t> </a:t>
                      </a:r>
                      <a:r>
                        <a:rPr lang="en-GB" sz="1800" b="0" i="0" u="none" strike="noStrike" kern="1200" baseline="0" dirty="0" smtClean="0">
                          <a:solidFill>
                            <a:schemeClr val="dk1"/>
                          </a:solidFill>
                          <a:latin typeface="+mn-lt"/>
                          <a:ea typeface="+mn-ea"/>
                          <a:cs typeface="+mn-cs"/>
                        </a:rPr>
                        <a:t>(comprising 666 protected areas)</a:t>
                      </a:r>
                      <a:endParaRPr lang="en-GB" dirty="0"/>
                    </a:p>
                  </a:txBody>
                  <a:tcPr/>
                </a:tc>
              </a:tr>
              <a:tr h="542689">
                <a:tc>
                  <a:txBody>
                    <a:bodyPr/>
                    <a:lstStyle/>
                    <a:p>
                      <a:r>
                        <a:rPr lang="en-GB" sz="1800" b="0" i="0" u="none" strike="noStrike" kern="1200" baseline="0" dirty="0" err="1" smtClean="0">
                          <a:solidFill>
                            <a:schemeClr val="dk1"/>
                          </a:solidFill>
                          <a:latin typeface="+mn-lt"/>
                          <a:ea typeface="+mn-ea"/>
                          <a:cs typeface="+mn-cs"/>
                        </a:rPr>
                        <a:t>Besançon</a:t>
                      </a:r>
                      <a:r>
                        <a:rPr lang="en-GB" sz="1800" b="0" i="0" u="none" strike="noStrike" kern="1200" baseline="0" dirty="0" smtClean="0">
                          <a:solidFill>
                            <a:schemeClr val="dk1"/>
                          </a:solidFill>
                          <a:latin typeface="+mn-lt"/>
                          <a:ea typeface="+mn-ea"/>
                          <a:cs typeface="+mn-cs"/>
                        </a:rPr>
                        <a:t> and </a:t>
                      </a:r>
                      <a:r>
                        <a:rPr lang="en-GB" sz="1800" b="0" i="0" u="none" strike="noStrike" kern="1200" baseline="0" dirty="0" err="1" smtClean="0">
                          <a:solidFill>
                            <a:schemeClr val="dk1"/>
                          </a:solidFill>
                          <a:latin typeface="+mn-lt"/>
                          <a:ea typeface="+mn-ea"/>
                          <a:cs typeface="+mn-cs"/>
                        </a:rPr>
                        <a:t>Savy</a:t>
                      </a:r>
                      <a:r>
                        <a:rPr lang="en-GB" sz="1800" b="0" i="0" u="none" strike="noStrike" kern="1200" baseline="0" dirty="0" smtClean="0">
                          <a:solidFill>
                            <a:schemeClr val="dk1"/>
                          </a:solidFill>
                          <a:latin typeface="+mn-lt"/>
                          <a:ea typeface="+mn-ea"/>
                          <a:cs typeface="+mn-cs"/>
                        </a:rPr>
                        <a:t> (2005)</a:t>
                      </a:r>
                      <a:endParaRPr lang="en-GB" dirty="0"/>
                    </a:p>
                  </a:txBody>
                  <a:tcPr/>
                </a:tc>
                <a:tc>
                  <a:txBody>
                    <a:bodyPr/>
                    <a:lstStyle/>
                    <a:p>
                      <a:r>
                        <a:rPr lang="en-GB" sz="1800" b="0" i="0" u="none" strike="noStrike" kern="1200" baseline="0" dirty="0" smtClean="0">
                          <a:solidFill>
                            <a:schemeClr val="dk1"/>
                          </a:solidFill>
                          <a:latin typeface="+mn-lt"/>
                          <a:ea typeface="+mn-ea"/>
                          <a:cs typeface="+mn-cs"/>
                        </a:rPr>
                        <a:t>Internationally adjoining protected areas and other transboundary</a:t>
                      </a:r>
                    </a:p>
                    <a:p>
                      <a:r>
                        <a:rPr lang="en-GB" sz="1800" b="0" i="0" u="none" strike="noStrike" kern="1200" baseline="0" dirty="0" smtClean="0">
                          <a:solidFill>
                            <a:schemeClr val="dk1"/>
                          </a:solidFill>
                          <a:latin typeface="+mn-lt"/>
                          <a:ea typeface="+mn-ea"/>
                          <a:cs typeface="+mn-cs"/>
                        </a:rPr>
                        <a:t>conservation initiatives</a:t>
                      </a:r>
                      <a:endParaRPr lang="en-GB" dirty="0"/>
                    </a:p>
                  </a:txBody>
                  <a:tcPr/>
                </a:tc>
                <a:tc>
                  <a:txBody>
                    <a:bodyPr/>
                    <a:lstStyle/>
                    <a:p>
                      <a:r>
                        <a:rPr lang="en-GB" sz="1800" b="1" i="0" u="none" strike="noStrike" kern="1200" baseline="0" dirty="0" smtClean="0">
                          <a:solidFill>
                            <a:schemeClr val="dk1"/>
                          </a:solidFill>
                          <a:latin typeface="+mn-lt"/>
                          <a:ea typeface="+mn-ea"/>
                          <a:cs typeface="+mn-cs"/>
                        </a:rPr>
                        <a:t>188</a:t>
                      </a:r>
                      <a:r>
                        <a:rPr lang="hr-HR" sz="1800" b="0" i="0" u="none" strike="noStrike" kern="1200" baseline="0" dirty="0" smtClean="0">
                          <a:solidFill>
                            <a:schemeClr val="dk1"/>
                          </a:solidFill>
                          <a:latin typeface="+mn-lt"/>
                          <a:ea typeface="+mn-ea"/>
                          <a:cs typeface="+mn-cs"/>
                        </a:rPr>
                        <a:t> </a:t>
                      </a:r>
                      <a:r>
                        <a:rPr lang="en-GB" sz="1800" b="0" i="0" u="none" strike="noStrike" kern="1200" baseline="0" dirty="0" smtClean="0">
                          <a:solidFill>
                            <a:schemeClr val="dk1"/>
                          </a:solidFill>
                          <a:latin typeface="+mn-lt"/>
                          <a:ea typeface="+mn-ea"/>
                          <a:cs typeface="+mn-cs"/>
                        </a:rPr>
                        <a:t>(comprising 818 protected areas)</a:t>
                      </a:r>
                      <a:endParaRPr lang="en-GB" dirty="0"/>
                    </a:p>
                  </a:txBody>
                  <a:tcPr/>
                </a:tc>
              </a:tr>
              <a:tr h="542689">
                <a:tc>
                  <a:txBody>
                    <a:bodyPr/>
                    <a:lstStyle/>
                    <a:p>
                      <a:r>
                        <a:rPr lang="en-GB" sz="1800" b="0" i="0" u="none" strike="noStrike" kern="1200" baseline="0" dirty="0" smtClean="0">
                          <a:solidFill>
                            <a:schemeClr val="dk1"/>
                          </a:solidFill>
                          <a:latin typeface="+mn-lt"/>
                          <a:ea typeface="+mn-ea"/>
                          <a:cs typeface="+mn-cs"/>
                        </a:rPr>
                        <a:t>Lysenko et al.</a:t>
                      </a:r>
                      <a:endParaRPr lang="hr-HR" sz="1800" b="0" i="0" u="none" strike="noStrike" kern="1200" baseline="0" dirty="0" smtClean="0">
                        <a:solidFill>
                          <a:schemeClr val="dk1"/>
                        </a:solidFill>
                        <a:latin typeface="+mn-lt"/>
                        <a:ea typeface="+mn-ea"/>
                        <a:cs typeface="+mn-cs"/>
                      </a:endParaRPr>
                    </a:p>
                    <a:p>
                      <a:r>
                        <a:rPr lang="en-GB" sz="1800" b="0" i="0" u="none" strike="noStrike" kern="1200" baseline="0" dirty="0" smtClean="0">
                          <a:solidFill>
                            <a:schemeClr val="dk1"/>
                          </a:solidFill>
                          <a:latin typeface="+mn-lt"/>
                          <a:ea typeface="+mn-ea"/>
                          <a:cs typeface="+mn-cs"/>
                        </a:rPr>
                        <a:t>(2007)</a:t>
                      </a:r>
                      <a:endParaRPr lang="en-GB" dirty="0"/>
                    </a:p>
                  </a:txBody>
                  <a:tcPr/>
                </a:tc>
                <a:tc>
                  <a:txBody>
                    <a:bodyPr/>
                    <a:lstStyle/>
                    <a:p>
                      <a:r>
                        <a:rPr lang="en-GB" sz="1800" b="0" i="0" u="none" strike="noStrike" kern="1200" baseline="0" dirty="0" smtClean="0">
                          <a:solidFill>
                            <a:schemeClr val="dk1"/>
                          </a:solidFill>
                          <a:latin typeface="+mn-lt"/>
                          <a:ea typeface="+mn-ea"/>
                          <a:cs typeface="+mn-cs"/>
                        </a:rPr>
                        <a:t>Transboundary protected areas</a:t>
                      </a:r>
                      <a:endParaRPr lang="en-GB" dirty="0"/>
                    </a:p>
                  </a:txBody>
                  <a:tcPr/>
                </a:tc>
                <a:tc>
                  <a:txBody>
                    <a:bodyPr/>
                    <a:lstStyle/>
                    <a:p>
                      <a:r>
                        <a:rPr lang="en-GB" sz="1800" b="1" i="0" u="none" strike="noStrike" kern="1200" baseline="0" dirty="0" smtClean="0">
                          <a:solidFill>
                            <a:schemeClr val="dk1"/>
                          </a:solidFill>
                          <a:latin typeface="+mn-lt"/>
                          <a:ea typeface="+mn-ea"/>
                          <a:cs typeface="+mn-cs"/>
                        </a:rPr>
                        <a:t>227</a:t>
                      </a:r>
                      <a:r>
                        <a:rPr lang="hr-HR" sz="1800" b="0" i="0" u="none" strike="noStrike" kern="1200" baseline="0" dirty="0" smtClean="0">
                          <a:solidFill>
                            <a:schemeClr val="dk1"/>
                          </a:solidFill>
                          <a:latin typeface="+mn-lt"/>
                          <a:ea typeface="+mn-ea"/>
                          <a:cs typeface="+mn-cs"/>
                        </a:rPr>
                        <a:t> </a:t>
                      </a:r>
                      <a:r>
                        <a:rPr lang="en-GB" sz="1800" b="0" i="0" u="none" strike="noStrike" kern="1200" baseline="0" dirty="0" smtClean="0">
                          <a:solidFill>
                            <a:schemeClr val="dk1"/>
                          </a:solidFill>
                          <a:latin typeface="+mn-lt"/>
                          <a:ea typeface="+mn-ea"/>
                          <a:cs typeface="+mn-cs"/>
                        </a:rPr>
                        <a:t>(comprising 3,043 protected areas)</a:t>
                      </a:r>
                      <a:endParaRPr lang="en-GB" dirty="0"/>
                    </a:p>
                  </a:txBody>
                  <a:tcPr/>
                </a:tc>
              </a:tr>
            </a:tbl>
          </a:graphicData>
        </a:graphic>
      </p:graphicFrame>
      <p:sp>
        <p:nvSpPr>
          <p:cNvPr id="7" name="Title 1"/>
          <p:cNvSpPr txBox="1">
            <a:spLocks/>
          </p:cNvSpPr>
          <p:nvPr/>
        </p:nvSpPr>
        <p:spPr>
          <a:xfrm>
            <a:off x="255984" y="116632"/>
            <a:ext cx="7772400" cy="1470025"/>
          </a:xfrm>
          <a:prstGeom prst="rect">
            <a:avLst/>
          </a:prstGeom>
        </p:spPr>
        <p:txBody>
          <a:bodyPr vert="horz" lIns="91440" tIns="45720" rIns="91440" bIns="45720" rtlCol="0" anchor="ctr">
            <a:normAutofit fontScale="97500"/>
          </a:bodyPr>
          <a:lstStyle/>
          <a:p>
            <a:pPr marL="457200" indent="-457200">
              <a:defRPr/>
            </a:pPr>
            <a:r>
              <a:rPr lang="en-ZA" sz="3600" dirty="0" smtClean="0"/>
              <a:t>Global Trends of TBC</a:t>
            </a:r>
            <a:endParaRPr lang="hr-HR" sz="2400" dirty="0"/>
          </a:p>
        </p:txBody>
      </p:sp>
    </p:spTree>
    <p:extLst>
      <p:ext uri="{BB962C8B-B14F-4D97-AF65-F5344CB8AC3E}">
        <p14:creationId xmlns:p14="http://schemas.microsoft.com/office/powerpoint/2010/main" val="11135803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5" name="Rectangle 15"/>
          <p:cNvSpPr>
            <a:spLocks noChangeArrowheads="1"/>
          </p:cNvSpPr>
          <p:nvPr/>
        </p:nvSpPr>
        <p:spPr bwMode="auto">
          <a:xfrm>
            <a:off x="0" y="6019800"/>
            <a:ext cx="9144000" cy="381000"/>
          </a:xfrm>
          <a:prstGeom prst="rect">
            <a:avLst/>
          </a:prstGeom>
          <a:solidFill>
            <a:srgbClr val="000064"/>
          </a:solidFill>
          <a:ln w="9525">
            <a:noFill/>
            <a:miter lim="800000"/>
            <a:headEnd/>
            <a:tailEnd/>
          </a:ln>
        </p:spPr>
        <p:txBody>
          <a:bodyPr wrap="none"/>
          <a:lstStyle/>
          <a:p>
            <a:r>
              <a:rPr lang="hr-HR" dirty="0">
                <a:solidFill>
                  <a:srgbClr val="EAEAEA"/>
                </a:solidFill>
                <a:latin typeface="Helvetica 45 Light" charset="0"/>
                <a:cs typeface="Arial" pitchFamily="34" charset="0"/>
              </a:rPr>
              <a:t>         </a:t>
            </a:r>
            <a:r>
              <a:rPr lang="hr-HR" dirty="0" smtClean="0">
                <a:solidFill>
                  <a:srgbClr val="EAEAEA"/>
                </a:solidFill>
                <a:latin typeface="Helvetica 45 Light" charset="0"/>
                <a:cs typeface="Arial" pitchFamily="34" charset="0"/>
              </a:rPr>
              <a:t>                                                                        </a:t>
            </a:r>
            <a:r>
              <a:rPr lang="hr-HR" sz="1400" dirty="0" smtClean="0">
                <a:solidFill>
                  <a:srgbClr val="EAEAEA"/>
                </a:solidFill>
                <a:latin typeface="Helvetica 45 Light" charset="0"/>
                <a:cs typeface="Arial" pitchFamily="34" charset="0"/>
              </a:rPr>
              <a:t>Transboundary </a:t>
            </a:r>
            <a:r>
              <a:rPr lang="hr-HR" sz="1400" dirty="0">
                <a:solidFill>
                  <a:srgbClr val="EAEAEA"/>
                </a:solidFill>
                <a:latin typeface="Helvetica 45 Light" charset="0"/>
                <a:cs typeface="Arial" pitchFamily="34" charset="0"/>
              </a:rPr>
              <a:t>Conservation Specialist Group</a:t>
            </a:r>
            <a:endParaRPr lang="en-GB" sz="1400" dirty="0">
              <a:latin typeface="Calibri" pitchFamily="34" charset="0"/>
            </a:endParaRPr>
          </a:p>
        </p:txBody>
      </p:sp>
      <p:pic>
        <p:nvPicPr>
          <p:cNvPr id="10" name="Picture 2" descr="E:\PROTECTED AREAS general\TB Conservation_SPECIALIST GROUP\ADMIN\LOGO\iucn wcpa try 1.jpg"/>
          <p:cNvPicPr>
            <a:picLocks noChangeAspect="1" noChangeArrowheads="1"/>
          </p:cNvPicPr>
          <p:nvPr/>
        </p:nvPicPr>
        <p:blipFill>
          <a:blip r:embed="rId3" cstate="print"/>
          <a:srcRect/>
          <a:stretch>
            <a:fillRect/>
          </a:stretch>
        </p:blipFill>
        <p:spPr bwMode="auto">
          <a:xfrm>
            <a:off x="6229350" y="0"/>
            <a:ext cx="2914650" cy="1150938"/>
          </a:xfrm>
          <a:prstGeom prst="rect">
            <a:avLst/>
          </a:prstGeom>
          <a:noFill/>
          <a:ln w="9525">
            <a:noFill/>
            <a:miter lim="800000"/>
            <a:headEnd/>
            <a:tailEnd/>
          </a:ln>
        </p:spPr>
      </p:pic>
      <p:sp>
        <p:nvSpPr>
          <p:cNvPr id="17" name="Title 1"/>
          <p:cNvSpPr txBox="1">
            <a:spLocks/>
          </p:cNvSpPr>
          <p:nvPr/>
        </p:nvSpPr>
        <p:spPr>
          <a:xfrm>
            <a:off x="255984" y="116632"/>
            <a:ext cx="7772400" cy="1470025"/>
          </a:xfrm>
          <a:prstGeom prst="rect">
            <a:avLst/>
          </a:prstGeom>
        </p:spPr>
        <p:txBody>
          <a:bodyPr vert="horz" lIns="91440" tIns="45720" rIns="91440" bIns="45720" rtlCol="0" anchor="ctr">
            <a:normAutofit fontScale="97500"/>
          </a:bodyPr>
          <a:lstStyle/>
          <a:p>
            <a:pPr marL="457200" indent="-457200">
              <a:defRPr/>
            </a:pPr>
            <a:r>
              <a:rPr lang="en-ZA" sz="3600" dirty="0" smtClean="0"/>
              <a:t>Global Trends of TBC</a:t>
            </a:r>
            <a:endParaRPr lang="hr-HR" sz="2400" dirty="0"/>
          </a:p>
        </p:txBody>
      </p:sp>
      <p:graphicFrame>
        <p:nvGraphicFramePr>
          <p:cNvPr id="8" name="Chart 7"/>
          <p:cNvGraphicFramePr/>
          <p:nvPr>
            <p:extLst>
              <p:ext uri="{D42A27DB-BD31-4B8C-83A1-F6EECF244321}">
                <p14:modId xmlns:p14="http://schemas.microsoft.com/office/powerpoint/2010/main" val="83727788"/>
              </p:ext>
            </p:extLst>
          </p:nvPr>
        </p:nvGraphicFramePr>
        <p:xfrm>
          <a:off x="251520" y="1617186"/>
          <a:ext cx="8640960" cy="426008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026420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5" name="Rectangle 15"/>
          <p:cNvSpPr>
            <a:spLocks noChangeArrowheads="1"/>
          </p:cNvSpPr>
          <p:nvPr/>
        </p:nvSpPr>
        <p:spPr bwMode="auto">
          <a:xfrm>
            <a:off x="0" y="6019800"/>
            <a:ext cx="9144000" cy="381000"/>
          </a:xfrm>
          <a:prstGeom prst="rect">
            <a:avLst/>
          </a:prstGeom>
          <a:solidFill>
            <a:srgbClr val="000064"/>
          </a:solidFill>
          <a:ln w="9525">
            <a:noFill/>
            <a:miter lim="800000"/>
            <a:headEnd/>
            <a:tailEnd/>
          </a:ln>
        </p:spPr>
        <p:txBody>
          <a:bodyPr wrap="none"/>
          <a:lstStyle/>
          <a:p>
            <a:r>
              <a:rPr lang="hr-HR" dirty="0">
                <a:solidFill>
                  <a:srgbClr val="EAEAEA"/>
                </a:solidFill>
                <a:latin typeface="Helvetica 45 Light" charset="0"/>
                <a:cs typeface="Arial" pitchFamily="34" charset="0"/>
              </a:rPr>
              <a:t>         </a:t>
            </a:r>
            <a:r>
              <a:rPr lang="hr-HR" dirty="0" smtClean="0">
                <a:solidFill>
                  <a:srgbClr val="EAEAEA"/>
                </a:solidFill>
                <a:latin typeface="Helvetica 45 Light" charset="0"/>
                <a:cs typeface="Arial" pitchFamily="34" charset="0"/>
              </a:rPr>
              <a:t>                                                                        </a:t>
            </a:r>
            <a:r>
              <a:rPr lang="hr-HR" sz="1400" dirty="0" smtClean="0">
                <a:solidFill>
                  <a:srgbClr val="EAEAEA"/>
                </a:solidFill>
                <a:latin typeface="Helvetica 45 Light" charset="0"/>
                <a:cs typeface="Arial" pitchFamily="34" charset="0"/>
              </a:rPr>
              <a:t>Transboundary </a:t>
            </a:r>
            <a:r>
              <a:rPr lang="hr-HR" sz="1400" dirty="0">
                <a:solidFill>
                  <a:srgbClr val="EAEAEA"/>
                </a:solidFill>
                <a:latin typeface="Helvetica 45 Light" charset="0"/>
                <a:cs typeface="Arial" pitchFamily="34" charset="0"/>
              </a:rPr>
              <a:t>Conservation Specialist Group</a:t>
            </a:r>
            <a:endParaRPr lang="en-GB" sz="1400" dirty="0">
              <a:latin typeface="Calibri" pitchFamily="34" charset="0"/>
            </a:endParaRPr>
          </a:p>
        </p:txBody>
      </p:sp>
      <p:pic>
        <p:nvPicPr>
          <p:cNvPr id="10" name="Picture 2" descr="E:\PROTECTED AREAS general\TB Conservation_SPECIALIST GROUP\ADMIN\LOGO\iucn wcpa try 1.jpg"/>
          <p:cNvPicPr>
            <a:picLocks noChangeAspect="1" noChangeArrowheads="1"/>
          </p:cNvPicPr>
          <p:nvPr/>
        </p:nvPicPr>
        <p:blipFill>
          <a:blip r:embed="rId3" cstate="print"/>
          <a:srcRect/>
          <a:stretch>
            <a:fillRect/>
          </a:stretch>
        </p:blipFill>
        <p:spPr bwMode="auto">
          <a:xfrm>
            <a:off x="6229350" y="0"/>
            <a:ext cx="2914650" cy="1150938"/>
          </a:xfrm>
          <a:prstGeom prst="rect">
            <a:avLst/>
          </a:prstGeom>
          <a:noFill/>
          <a:ln w="9525">
            <a:noFill/>
            <a:miter lim="800000"/>
            <a:headEnd/>
            <a:tailEnd/>
          </a:ln>
        </p:spPr>
      </p:pic>
      <p:sp>
        <p:nvSpPr>
          <p:cNvPr id="17" name="Title 1"/>
          <p:cNvSpPr txBox="1">
            <a:spLocks/>
          </p:cNvSpPr>
          <p:nvPr/>
        </p:nvSpPr>
        <p:spPr>
          <a:xfrm>
            <a:off x="183976" y="1125338"/>
            <a:ext cx="3163888" cy="575470"/>
          </a:xfrm>
          <a:prstGeom prst="rect">
            <a:avLst/>
          </a:prstGeom>
        </p:spPr>
        <p:txBody>
          <a:bodyPr vert="horz" lIns="91440" tIns="45720" rIns="91440" bIns="45720" rtlCol="0" anchor="ctr">
            <a:normAutofit fontScale="97500"/>
          </a:bodyPr>
          <a:lstStyle/>
          <a:p>
            <a:pPr marL="457200" indent="-457200">
              <a:defRPr/>
            </a:pPr>
            <a:r>
              <a:rPr lang="hr-HR" sz="2800" dirty="0" smtClean="0"/>
              <a:t>Distribution (2007)</a:t>
            </a:r>
          </a:p>
        </p:txBody>
      </p:sp>
      <p:sp>
        <p:nvSpPr>
          <p:cNvPr id="8" name="Content Placeholder 8"/>
          <p:cNvSpPr txBox="1">
            <a:spLocks/>
          </p:cNvSpPr>
          <p:nvPr/>
        </p:nvSpPr>
        <p:spPr>
          <a:xfrm>
            <a:off x="179512" y="1124744"/>
            <a:ext cx="8856984" cy="432048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defRPr/>
            </a:pPr>
            <a:endParaRPr lang="hr-HR" sz="1000" dirty="0" smtClean="0"/>
          </a:p>
          <a:p>
            <a:pPr marL="0" indent="0">
              <a:buNone/>
              <a:defRPr/>
            </a:pPr>
            <a:r>
              <a:rPr lang="hr-HR" sz="2000" dirty="0"/>
              <a:t>	</a:t>
            </a:r>
            <a:endParaRPr lang="hr-HR" sz="2000" dirty="0" smtClean="0"/>
          </a:p>
        </p:txBody>
      </p:sp>
      <p:pic>
        <p:nvPicPr>
          <p:cNvPr id="6" name="Picture 4" descr="TBPA_2007_Locations"/>
          <p:cNvPicPr>
            <a:picLocks noChangeAspect="1" noChangeArrowheads="1"/>
          </p:cNvPicPr>
          <p:nvPr/>
        </p:nvPicPr>
        <p:blipFill>
          <a:blip r:embed="rId4" cstate="print"/>
          <a:srcRect/>
          <a:stretch>
            <a:fillRect/>
          </a:stretch>
        </p:blipFill>
        <p:spPr bwMode="auto">
          <a:xfrm>
            <a:off x="-597859" y="1628800"/>
            <a:ext cx="10717537" cy="5302398"/>
          </a:xfrm>
          <a:prstGeom prst="rect">
            <a:avLst/>
          </a:prstGeom>
          <a:noFill/>
          <a:ln w="9525">
            <a:solidFill>
              <a:schemeClr val="accent1">
                <a:alpha val="50195"/>
              </a:schemeClr>
            </a:solidFill>
            <a:miter lim="800000"/>
            <a:headEnd/>
            <a:tailEnd/>
          </a:ln>
        </p:spPr>
      </p:pic>
      <p:sp>
        <p:nvSpPr>
          <p:cNvPr id="7" name="Title 1"/>
          <p:cNvSpPr txBox="1">
            <a:spLocks/>
          </p:cNvSpPr>
          <p:nvPr/>
        </p:nvSpPr>
        <p:spPr>
          <a:xfrm>
            <a:off x="255984" y="86767"/>
            <a:ext cx="7772400" cy="1470025"/>
          </a:xfrm>
          <a:prstGeom prst="rect">
            <a:avLst/>
          </a:prstGeom>
        </p:spPr>
        <p:txBody>
          <a:bodyPr vert="horz" lIns="91440" tIns="45720" rIns="91440" bIns="45720" rtlCol="0" anchor="ctr">
            <a:normAutofit fontScale="97500"/>
          </a:bodyPr>
          <a:lstStyle/>
          <a:p>
            <a:pPr marL="457200" indent="-457200">
              <a:defRPr/>
            </a:pPr>
            <a:r>
              <a:rPr lang="en-ZA" sz="3600" dirty="0" smtClean="0"/>
              <a:t>Global Trends of TBC</a:t>
            </a:r>
            <a:endParaRPr lang="hr-HR" sz="2400" dirty="0"/>
          </a:p>
        </p:txBody>
      </p:sp>
    </p:spTree>
    <p:extLst>
      <p:ext uri="{BB962C8B-B14F-4D97-AF65-F5344CB8AC3E}">
        <p14:creationId xmlns:p14="http://schemas.microsoft.com/office/powerpoint/2010/main" val="23004213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277688" y="1556792"/>
            <a:ext cx="8686800" cy="4524375"/>
          </a:xfrm>
        </p:spPr>
        <p:txBody>
          <a:bodyPr rtlCol="0">
            <a:noAutofit/>
          </a:bodyPr>
          <a:lstStyle/>
          <a:p>
            <a:pPr marL="0" indent="0">
              <a:buNone/>
              <a:defRPr/>
            </a:pPr>
            <a:endParaRPr lang="hr-HR" sz="2000" i="1" dirty="0" smtClean="0">
              <a:latin typeface="Calibri" pitchFamily="34" charset="0"/>
            </a:endParaRPr>
          </a:p>
          <a:p>
            <a:pPr marL="0" indent="0">
              <a:buNone/>
              <a:defRPr/>
            </a:pPr>
            <a:r>
              <a:rPr lang="hr-HR" sz="2800" i="1" dirty="0" smtClean="0">
                <a:latin typeface="Calibri" pitchFamily="34" charset="0"/>
              </a:rPr>
              <a:t>Transboundary </a:t>
            </a:r>
            <a:r>
              <a:rPr lang="hr-HR" sz="2800" i="1" dirty="0">
                <a:latin typeface="Calibri" pitchFamily="34" charset="0"/>
              </a:rPr>
              <a:t>conservation is a process of cooperation to achieve conservation goals across one or more international boundaries</a:t>
            </a:r>
            <a:r>
              <a:rPr lang="hr-HR" sz="2000" i="1" dirty="0">
                <a:latin typeface="Calibri" pitchFamily="34" charset="0"/>
              </a:rPr>
              <a:t> </a:t>
            </a:r>
            <a:endParaRPr lang="hr-HR" sz="2000" b="1" i="1" dirty="0">
              <a:latin typeface="Calibri" pitchFamily="34" charset="0"/>
            </a:endParaRPr>
          </a:p>
          <a:p>
            <a:pPr marL="514350" indent="-514350" eaLnBrk="1" fontAlgn="auto" hangingPunct="1">
              <a:spcAft>
                <a:spcPts val="0"/>
              </a:spcAft>
              <a:buFont typeface="Arial" pitchFamily="34" charset="0"/>
              <a:buNone/>
              <a:defRPr/>
            </a:pPr>
            <a:endParaRPr lang="hr-HR" sz="2000" dirty="0" smtClean="0"/>
          </a:p>
          <a:p>
            <a:pPr marL="514350" indent="-514350" eaLnBrk="1" fontAlgn="auto" hangingPunct="1">
              <a:spcAft>
                <a:spcPts val="0"/>
              </a:spcAft>
              <a:buFont typeface="Arial" pitchFamily="34" charset="0"/>
              <a:buNone/>
              <a:defRPr/>
            </a:pPr>
            <a:endParaRPr lang="hr-HR" sz="2000" dirty="0" smtClean="0"/>
          </a:p>
          <a:p>
            <a:pPr marL="514350" indent="-514350" eaLnBrk="1" fontAlgn="auto" hangingPunct="1">
              <a:spcAft>
                <a:spcPts val="0"/>
              </a:spcAft>
              <a:buFont typeface="Arial" pitchFamily="34" charset="0"/>
              <a:buNone/>
              <a:defRPr/>
            </a:pPr>
            <a:endParaRPr lang="hr-HR" sz="2000" dirty="0" smtClean="0"/>
          </a:p>
          <a:p>
            <a:pPr marL="514350" indent="-514350" eaLnBrk="1" fontAlgn="auto" hangingPunct="1">
              <a:spcAft>
                <a:spcPts val="0"/>
              </a:spcAft>
              <a:buFont typeface="Arial" pitchFamily="34" charset="0"/>
              <a:buNone/>
              <a:defRPr/>
            </a:pPr>
            <a:endParaRPr lang="hr-HR" sz="1000" dirty="0" smtClean="0"/>
          </a:p>
          <a:p>
            <a:pPr marL="457200" indent="-457200" eaLnBrk="1" fontAlgn="auto" hangingPunct="1">
              <a:spcAft>
                <a:spcPts val="0"/>
              </a:spcAft>
              <a:buFont typeface="Arial" pitchFamily="34" charset="0"/>
              <a:buNone/>
              <a:defRPr/>
            </a:pPr>
            <a:endParaRPr lang="hr-HR" sz="2000" dirty="0" smtClean="0"/>
          </a:p>
        </p:txBody>
      </p:sp>
      <p:sp>
        <p:nvSpPr>
          <p:cNvPr id="4105" name="Rectangle 15"/>
          <p:cNvSpPr>
            <a:spLocks noChangeArrowheads="1"/>
          </p:cNvSpPr>
          <p:nvPr/>
        </p:nvSpPr>
        <p:spPr bwMode="auto">
          <a:xfrm>
            <a:off x="0" y="6019800"/>
            <a:ext cx="9144000" cy="381000"/>
          </a:xfrm>
          <a:prstGeom prst="rect">
            <a:avLst/>
          </a:prstGeom>
          <a:solidFill>
            <a:srgbClr val="000064"/>
          </a:solidFill>
          <a:ln w="9525">
            <a:noFill/>
            <a:miter lim="800000"/>
            <a:headEnd/>
            <a:tailEnd/>
          </a:ln>
        </p:spPr>
        <p:txBody>
          <a:bodyPr wrap="none"/>
          <a:lstStyle/>
          <a:p>
            <a:r>
              <a:rPr lang="hr-HR" dirty="0">
                <a:solidFill>
                  <a:srgbClr val="EAEAEA"/>
                </a:solidFill>
                <a:latin typeface="Helvetica 45 Light" charset="0"/>
                <a:cs typeface="Arial" pitchFamily="34" charset="0"/>
              </a:rPr>
              <a:t>         </a:t>
            </a:r>
            <a:r>
              <a:rPr lang="hr-HR" dirty="0" smtClean="0">
                <a:solidFill>
                  <a:srgbClr val="EAEAEA"/>
                </a:solidFill>
                <a:latin typeface="Helvetica 45 Light" charset="0"/>
                <a:cs typeface="Arial" pitchFamily="34" charset="0"/>
              </a:rPr>
              <a:t>                                                                        </a:t>
            </a:r>
            <a:r>
              <a:rPr lang="hr-HR" sz="1400" dirty="0" smtClean="0">
                <a:solidFill>
                  <a:srgbClr val="EAEAEA"/>
                </a:solidFill>
                <a:latin typeface="Helvetica 45 Light" charset="0"/>
                <a:cs typeface="Arial" pitchFamily="34" charset="0"/>
              </a:rPr>
              <a:t>Transboundary </a:t>
            </a:r>
            <a:r>
              <a:rPr lang="hr-HR" sz="1400" dirty="0">
                <a:solidFill>
                  <a:srgbClr val="EAEAEA"/>
                </a:solidFill>
                <a:latin typeface="Helvetica 45 Light" charset="0"/>
                <a:cs typeface="Arial" pitchFamily="34" charset="0"/>
              </a:rPr>
              <a:t>Conservation Specialist Group</a:t>
            </a:r>
            <a:endParaRPr lang="en-GB" sz="1400" dirty="0">
              <a:latin typeface="Calibri" pitchFamily="34" charset="0"/>
            </a:endParaRPr>
          </a:p>
        </p:txBody>
      </p:sp>
      <p:pic>
        <p:nvPicPr>
          <p:cNvPr id="10" name="Picture 2" descr="E:\PROTECTED AREAS general\TB Conservation_SPECIALIST GROUP\ADMIN\LOGO\iucn wcpa try 1.jpg"/>
          <p:cNvPicPr>
            <a:picLocks noChangeAspect="1" noChangeArrowheads="1"/>
          </p:cNvPicPr>
          <p:nvPr/>
        </p:nvPicPr>
        <p:blipFill>
          <a:blip r:embed="rId3" cstate="print"/>
          <a:srcRect/>
          <a:stretch>
            <a:fillRect/>
          </a:stretch>
        </p:blipFill>
        <p:spPr bwMode="auto">
          <a:xfrm>
            <a:off x="6409878" y="-99392"/>
            <a:ext cx="2914650" cy="1150938"/>
          </a:xfrm>
          <a:prstGeom prst="rect">
            <a:avLst/>
          </a:prstGeom>
          <a:noFill/>
          <a:ln w="9525">
            <a:noFill/>
            <a:miter lim="800000"/>
            <a:headEnd/>
            <a:tailEnd/>
          </a:ln>
        </p:spPr>
      </p:pic>
      <p:sp>
        <p:nvSpPr>
          <p:cNvPr id="17" name="Title 1"/>
          <p:cNvSpPr txBox="1">
            <a:spLocks/>
          </p:cNvSpPr>
          <p:nvPr/>
        </p:nvSpPr>
        <p:spPr>
          <a:xfrm>
            <a:off x="144016" y="374799"/>
            <a:ext cx="8964488" cy="1470025"/>
          </a:xfrm>
          <a:prstGeom prst="rect">
            <a:avLst/>
          </a:prstGeom>
        </p:spPr>
        <p:txBody>
          <a:bodyPr vert="horz" lIns="91440" tIns="45720" rIns="91440" bIns="45720" rtlCol="0" anchor="ctr">
            <a:normAutofit fontScale="97500"/>
          </a:bodyPr>
          <a:lstStyle/>
          <a:p>
            <a:pPr>
              <a:defRPr/>
            </a:pPr>
            <a:r>
              <a:rPr lang="en-ZA" sz="3600" dirty="0" smtClean="0"/>
              <a:t>Definitions</a:t>
            </a:r>
            <a:endParaRPr lang="hr-HR" sz="2800" dirty="0" smtClean="0"/>
          </a:p>
        </p:txBody>
      </p:sp>
      <p:pic>
        <p:nvPicPr>
          <p:cNvPr id="7" name="Picture 2" descr="C:\Users\Maja\Documents\PROTECTED AREAS general\TB Conservation_SPECIALIST GROUP\PHOTOS\IZBOR Imre\Tibet_Srdjan Marincic.JPG"/>
          <p:cNvPicPr>
            <a:picLocks noChangeAspect="1" noChangeArrowheads="1"/>
          </p:cNvPicPr>
          <p:nvPr/>
        </p:nvPicPr>
        <p:blipFill rotWithShape="1">
          <a:blip r:embed="rId4">
            <a:extLst>
              <a:ext uri="{28A0092B-C50C-407E-A947-70E740481C1C}">
                <a14:useLocalDpi xmlns:a14="http://schemas.microsoft.com/office/drawing/2010/main" val="0"/>
              </a:ext>
            </a:extLst>
          </a:blip>
          <a:srcRect t="22499" b="45955"/>
          <a:stretch/>
        </p:blipFill>
        <p:spPr bwMode="auto">
          <a:xfrm>
            <a:off x="-612576" y="3731865"/>
            <a:ext cx="11015763" cy="2289423"/>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7"/>
          <p:cNvSpPr>
            <a:spLocks noChangeArrowheads="1"/>
          </p:cNvSpPr>
          <p:nvPr/>
        </p:nvSpPr>
        <p:spPr bwMode="auto">
          <a:xfrm>
            <a:off x="0" y="3712840"/>
            <a:ext cx="9144000" cy="76200"/>
          </a:xfrm>
          <a:prstGeom prst="rect">
            <a:avLst/>
          </a:prstGeom>
          <a:solidFill>
            <a:srgbClr val="00006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GB">
              <a:latin typeface="Calibri" pitchFamily="34" charset="0"/>
            </a:endParaRPr>
          </a:p>
        </p:txBody>
      </p:sp>
    </p:spTree>
    <p:extLst>
      <p:ext uri="{BB962C8B-B14F-4D97-AF65-F5344CB8AC3E}">
        <p14:creationId xmlns:p14="http://schemas.microsoft.com/office/powerpoint/2010/main" val="30023417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251520" y="1628800"/>
            <a:ext cx="5400600" cy="4734272"/>
          </a:xfrm>
        </p:spPr>
        <p:txBody>
          <a:bodyPr rtlCol="0">
            <a:noAutofit/>
          </a:bodyPr>
          <a:lstStyle/>
          <a:p>
            <a:pPr eaLnBrk="1" fontAlgn="auto" hangingPunct="1">
              <a:spcAft>
                <a:spcPts val="0"/>
              </a:spcAft>
              <a:buFont typeface="Arial" pitchFamily="34" charset="0"/>
              <a:buNone/>
              <a:defRPr/>
            </a:pPr>
            <a:endParaRPr lang="hr-HR" sz="400" dirty="0" smtClean="0"/>
          </a:p>
          <a:p>
            <a:pPr marL="0" indent="0" eaLnBrk="1" fontAlgn="auto" hangingPunct="1">
              <a:spcAft>
                <a:spcPts val="0"/>
              </a:spcAft>
              <a:buNone/>
              <a:defRPr/>
            </a:pPr>
            <a:r>
              <a:rPr lang="hr-HR" sz="2400" dirty="0" smtClean="0">
                <a:latin typeface="Calibri" pitchFamily="34" charset="0"/>
              </a:rPr>
              <a:t>Type 1: </a:t>
            </a:r>
          </a:p>
          <a:p>
            <a:pPr marL="0" indent="0" eaLnBrk="1" fontAlgn="auto" hangingPunct="1">
              <a:spcAft>
                <a:spcPts val="0"/>
              </a:spcAft>
              <a:buNone/>
              <a:defRPr/>
            </a:pPr>
            <a:r>
              <a:rPr lang="hr-HR" sz="2400" b="1" dirty="0" smtClean="0">
                <a:latin typeface="Calibri" pitchFamily="34" charset="0"/>
              </a:rPr>
              <a:t>Transboundary Protected Area</a:t>
            </a:r>
            <a:endParaRPr lang="hr-HR" sz="2400" dirty="0" smtClean="0">
              <a:latin typeface="Calibri" pitchFamily="34" charset="0"/>
            </a:endParaRPr>
          </a:p>
          <a:p>
            <a:pPr marL="0" indent="0" eaLnBrk="1" fontAlgn="auto" hangingPunct="1">
              <a:spcAft>
                <a:spcPts val="0"/>
              </a:spcAft>
              <a:buNone/>
              <a:defRPr/>
            </a:pPr>
            <a:r>
              <a:rPr lang="hr-HR" sz="2400" dirty="0" smtClean="0">
                <a:latin typeface="Calibri" pitchFamily="34" charset="0"/>
              </a:rPr>
              <a:t>Type 2: </a:t>
            </a:r>
          </a:p>
          <a:p>
            <a:pPr marL="0" indent="0" eaLnBrk="1" fontAlgn="auto" hangingPunct="1">
              <a:spcAft>
                <a:spcPts val="0"/>
              </a:spcAft>
              <a:buNone/>
              <a:defRPr/>
            </a:pPr>
            <a:r>
              <a:rPr lang="hr-HR" sz="2400" b="1" dirty="0" smtClean="0">
                <a:latin typeface="Calibri" pitchFamily="34" charset="0"/>
              </a:rPr>
              <a:t>Transboundary Conservation Landscape </a:t>
            </a:r>
          </a:p>
          <a:p>
            <a:pPr marL="0" indent="0" eaLnBrk="1" fontAlgn="auto" hangingPunct="1">
              <a:spcAft>
                <a:spcPts val="0"/>
              </a:spcAft>
              <a:buNone/>
              <a:defRPr/>
            </a:pPr>
            <a:r>
              <a:rPr lang="hr-HR" sz="2400" b="1" dirty="0" smtClean="0">
                <a:latin typeface="Calibri" pitchFamily="34" charset="0"/>
              </a:rPr>
              <a:t>and/or Seascape</a:t>
            </a:r>
            <a:endParaRPr lang="hr-HR" sz="2400" dirty="0" smtClean="0">
              <a:latin typeface="Calibri" pitchFamily="34" charset="0"/>
            </a:endParaRPr>
          </a:p>
          <a:p>
            <a:pPr marL="0" indent="0" eaLnBrk="1" fontAlgn="auto" hangingPunct="1">
              <a:spcAft>
                <a:spcPts val="0"/>
              </a:spcAft>
              <a:buNone/>
              <a:defRPr/>
            </a:pPr>
            <a:r>
              <a:rPr lang="hr-HR" sz="2400" dirty="0" smtClean="0">
                <a:latin typeface="Calibri" pitchFamily="34" charset="0"/>
              </a:rPr>
              <a:t>Type 3: </a:t>
            </a:r>
          </a:p>
          <a:p>
            <a:pPr marL="0" indent="0" eaLnBrk="1" fontAlgn="auto" hangingPunct="1">
              <a:spcAft>
                <a:spcPts val="0"/>
              </a:spcAft>
              <a:buNone/>
              <a:defRPr/>
            </a:pPr>
            <a:r>
              <a:rPr lang="hr-HR" sz="2400" b="1" dirty="0" smtClean="0">
                <a:latin typeface="Calibri" pitchFamily="34" charset="0"/>
              </a:rPr>
              <a:t>Transboundary Migration Conservation Area</a:t>
            </a:r>
            <a:endParaRPr lang="hr-HR" sz="2400" dirty="0" smtClean="0">
              <a:latin typeface="Calibri" pitchFamily="34" charset="0"/>
            </a:endParaRPr>
          </a:p>
          <a:p>
            <a:pPr marL="0" indent="0" eaLnBrk="1" fontAlgn="auto" hangingPunct="1">
              <a:spcAft>
                <a:spcPts val="0"/>
              </a:spcAft>
              <a:buNone/>
              <a:defRPr/>
            </a:pPr>
            <a:r>
              <a:rPr lang="hr-HR" sz="2400" dirty="0" smtClean="0">
                <a:latin typeface="Calibri" pitchFamily="34" charset="0"/>
              </a:rPr>
              <a:t>Special designation:</a:t>
            </a:r>
            <a:endParaRPr lang="hr-HR" sz="2400" dirty="0">
              <a:latin typeface="Calibri" pitchFamily="34" charset="0"/>
            </a:endParaRPr>
          </a:p>
          <a:p>
            <a:pPr marL="0" indent="0" eaLnBrk="1" fontAlgn="auto" hangingPunct="1">
              <a:spcAft>
                <a:spcPts val="0"/>
              </a:spcAft>
              <a:buNone/>
              <a:defRPr/>
            </a:pPr>
            <a:r>
              <a:rPr lang="hr-HR" sz="2400" b="1" dirty="0" smtClean="0">
                <a:latin typeface="Calibri" pitchFamily="34" charset="0"/>
              </a:rPr>
              <a:t>Park for Peace</a:t>
            </a:r>
            <a:r>
              <a:rPr lang="hr-HR" sz="800" b="1" dirty="0" smtClean="0">
                <a:latin typeface="Calibri" pitchFamily="34" charset="0"/>
              </a:rPr>
              <a:t>        </a:t>
            </a:r>
          </a:p>
          <a:p>
            <a:pPr marL="457200" indent="-457200" eaLnBrk="1" fontAlgn="auto" hangingPunct="1">
              <a:spcAft>
                <a:spcPts val="0"/>
              </a:spcAft>
              <a:buFont typeface="Arial" pitchFamily="34" charset="0"/>
              <a:buAutoNum type="arabicPeriod"/>
              <a:defRPr/>
            </a:pPr>
            <a:endParaRPr lang="hr-HR" sz="800" dirty="0" smtClean="0"/>
          </a:p>
        </p:txBody>
      </p:sp>
      <p:pic>
        <p:nvPicPr>
          <p:cNvPr id="6147" name="Picture 2" descr="E:\PROTECTED AREAS general\TB Conservation_SPECIALIST GROUP\ADMIN\LOGO\iucn wcpa try 1.jpg"/>
          <p:cNvPicPr>
            <a:picLocks noChangeAspect="1" noChangeArrowheads="1"/>
          </p:cNvPicPr>
          <p:nvPr/>
        </p:nvPicPr>
        <p:blipFill>
          <a:blip r:embed="rId3" cstate="print"/>
          <a:srcRect/>
          <a:stretch>
            <a:fillRect/>
          </a:stretch>
        </p:blipFill>
        <p:spPr bwMode="auto">
          <a:xfrm>
            <a:off x="6229350" y="0"/>
            <a:ext cx="2914650" cy="1150938"/>
          </a:xfrm>
          <a:prstGeom prst="rect">
            <a:avLst/>
          </a:prstGeom>
          <a:noFill/>
          <a:ln w="9525">
            <a:noFill/>
            <a:miter lim="800000"/>
            <a:headEnd/>
            <a:tailEnd/>
          </a:ln>
        </p:spPr>
      </p:pic>
      <p:sp>
        <p:nvSpPr>
          <p:cNvPr id="6148" name="Rectangle 15"/>
          <p:cNvSpPr>
            <a:spLocks noChangeArrowheads="1"/>
          </p:cNvSpPr>
          <p:nvPr/>
        </p:nvSpPr>
        <p:spPr bwMode="auto">
          <a:xfrm>
            <a:off x="0" y="6019800"/>
            <a:ext cx="9144000" cy="381000"/>
          </a:xfrm>
          <a:prstGeom prst="rect">
            <a:avLst/>
          </a:prstGeom>
          <a:solidFill>
            <a:srgbClr val="000064"/>
          </a:solidFill>
          <a:ln w="9525">
            <a:noFill/>
            <a:miter lim="800000"/>
            <a:headEnd/>
            <a:tailEnd/>
          </a:ln>
        </p:spPr>
        <p:txBody>
          <a:bodyPr wrap="none"/>
          <a:lstStyle/>
          <a:p>
            <a:r>
              <a:rPr lang="hr-HR" dirty="0">
                <a:solidFill>
                  <a:srgbClr val="EAEAEA"/>
                </a:solidFill>
                <a:latin typeface="Helvetica 45 Light" charset="0"/>
                <a:cs typeface="Arial" pitchFamily="34" charset="0"/>
              </a:rPr>
              <a:t> 				             </a:t>
            </a:r>
            <a:r>
              <a:rPr lang="hr-HR" dirty="0" smtClean="0">
                <a:solidFill>
                  <a:srgbClr val="EAEAEA"/>
                </a:solidFill>
                <a:latin typeface="Helvetica 45 Light" charset="0"/>
                <a:cs typeface="Arial" pitchFamily="34" charset="0"/>
              </a:rPr>
              <a:t>          </a:t>
            </a:r>
            <a:r>
              <a:rPr lang="hr-HR" sz="1400" dirty="0" smtClean="0">
                <a:solidFill>
                  <a:srgbClr val="EAEAEA"/>
                </a:solidFill>
                <a:latin typeface="Helvetica 45 Light" charset="0"/>
                <a:cs typeface="Arial" pitchFamily="34" charset="0"/>
              </a:rPr>
              <a:t>Transboundary </a:t>
            </a:r>
            <a:r>
              <a:rPr lang="hr-HR" sz="1400" dirty="0">
                <a:solidFill>
                  <a:srgbClr val="EAEAEA"/>
                </a:solidFill>
                <a:latin typeface="Helvetica 45 Light" charset="0"/>
                <a:cs typeface="Arial" pitchFamily="34" charset="0"/>
              </a:rPr>
              <a:t>Conservation Specialist </a:t>
            </a:r>
            <a:r>
              <a:rPr lang="hr-HR" sz="1400" dirty="0" smtClean="0">
                <a:solidFill>
                  <a:srgbClr val="EAEAEA"/>
                </a:solidFill>
                <a:latin typeface="Helvetica 45 Light" charset="0"/>
                <a:cs typeface="Arial" pitchFamily="34" charset="0"/>
              </a:rPr>
              <a:t>Group</a:t>
            </a:r>
            <a:endParaRPr lang="en-GB" sz="1400" dirty="0">
              <a:latin typeface="Calibri" pitchFamily="34" charset="0"/>
            </a:endParaRPr>
          </a:p>
        </p:txBody>
      </p:sp>
      <p:pic>
        <p:nvPicPr>
          <p:cNvPr id="6149" name="Picture 6" descr="babysitters"/>
          <p:cNvPicPr>
            <a:picLocks noChangeAspect="1" noChangeArrowheads="1"/>
          </p:cNvPicPr>
          <p:nvPr/>
        </p:nvPicPr>
        <p:blipFill>
          <a:blip r:embed="rId4" cstate="print"/>
          <a:srcRect/>
          <a:stretch>
            <a:fillRect/>
          </a:stretch>
        </p:blipFill>
        <p:spPr bwMode="auto">
          <a:xfrm>
            <a:off x="6156176" y="1772816"/>
            <a:ext cx="2724150" cy="3835400"/>
          </a:xfrm>
          <a:prstGeom prst="rect">
            <a:avLst/>
          </a:prstGeom>
          <a:noFill/>
          <a:ln w="3175">
            <a:solidFill>
              <a:schemeClr val="tx1">
                <a:lumMod val="50000"/>
                <a:lumOff val="50000"/>
              </a:schemeClr>
            </a:solidFill>
            <a:miter lim="800000"/>
            <a:headEnd/>
            <a:tailEnd/>
          </a:ln>
        </p:spPr>
      </p:pic>
      <p:sp>
        <p:nvSpPr>
          <p:cNvPr id="6" name="Title 1"/>
          <p:cNvSpPr txBox="1">
            <a:spLocks/>
          </p:cNvSpPr>
          <p:nvPr/>
        </p:nvSpPr>
        <p:spPr>
          <a:xfrm>
            <a:off x="183976" y="86767"/>
            <a:ext cx="7772400" cy="1470025"/>
          </a:xfrm>
          <a:prstGeom prst="rect">
            <a:avLst/>
          </a:prstGeom>
        </p:spPr>
        <p:txBody>
          <a:bodyPr vert="horz" lIns="91440" tIns="45720" rIns="91440" bIns="45720" rtlCol="0" anchor="ctr">
            <a:normAutofit fontScale="97500"/>
          </a:bodyPr>
          <a:lstStyle/>
          <a:p>
            <a:pPr>
              <a:defRPr/>
            </a:pPr>
            <a:r>
              <a:rPr lang="hr-HR" sz="3700" dirty="0" smtClean="0"/>
              <a:t>WCPA typology </a:t>
            </a:r>
            <a:r>
              <a:rPr lang="hr-HR" sz="3700" dirty="0"/>
              <a:t>of Transboundary Conservation Areas</a:t>
            </a:r>
            <a:endParaRPr lang="hr-HR" sz="2800" dirty="0"/>
          </a:p>
        </p:txBody>
      </p:sp>
    </p:spTree>
    <p:extLst>
      <p:ext uri="{BB962C8B-B14F-4D97-AF65-F5344CB8AC3E}">
        <p14:creationId xmlns:p14="http://schemas.microsoft.com/office/powerpoint/2010/main" val="22090539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179512" y="1124744"/>
            <a:ext cx="5112568" cy="4680520"/>
          </a:xfrm>
        </p:spPr>
        <p:txBody>
          <a:bodyPr rtlCol="0">
            <a:noAutofit/>
          </a:bodyPr>
          <a:lstStyle/>
          <a:p>
            <a:pPr marL="514350" indent="-514350" eaLnBrk="1" fontAlgn="auto" hangingPunct="1">
              <a:spcAft>
                <a:spcPts val="0"/>
              </a:spcAft>
              <a:buFont typeface="Arial" pitchFamily="34" charset="0"/>
              <a:buNone/>
              <a:defRPr/>
            </a:pPr>
            <a:endParaRPr lang="hr-HR" sz="1000" dirty="0" smtClean="0"/>
          </a:p>
          <a:p>
            <a:pPr marL="514350" indent="-514350" eaLnBrk="1" fontAlgn="auto" hangingPunct="1">
              <a:spcAft>
                <a:spcPts val="0"/>
              </a:spcAft>
              <a:buFont typeface="Arial" pitchFamily="34" charset="0"/>
              <a:buNone/>
              <a:defRPr/>
            </a:pPr>
            <a:endParaRPr lang="hr-HR" sz="1000" dirty="0" smtClean="0"/>
          </a:p>
          <a:p>
            <a:pPr marL="0" indent="0">
              <a:buNone/>
            </a:pPr>
            <a:r>
              <a:rPr lang="en-GB" sz="2800" dirty="0" smtClean="0"/>
              <a:t>A </a:t>
            </a:r>
            <a:r>
              <a:rPr lang="en-GB" sz="2800" b="1" dirty="0"/>
              <a:t>Transboundary Protected Area </a:t>
            </a:r>
            <a:r>
              <a:rPr lang="en-GB" sz="2800" dirty="0"/>
              <a:t>is a clearly defined geographical space that is comprised of protected </a:t>
            </a:r>
            <a:r>
              <a:rPr lang="en-GB" sz="2800" dirty="0" smtClean="0"/>
              <a:t>areas</a:t>
            </a:r>
            <a:r>
              <a:rPr lang="hr-HR" sz="2800" dirty="0" smtClean="0"/>
              <a:t>*</a:t>
            </a:r>
            <a:r>
              <a:rPr lang="en-GB" sz="2800" dirty="0" smtClean="0"/>
              <a:t> </a:t>
            </a:r>
            <a:r>
              <a:rPr lang="en-GB" sz="2800" dirty="0"/>
              <a:t>that are ecologically connected across one or more international boundaries </a:t>
            </a:r>
            <a:r>
              <a:rPr lang="en-GB" sz="2800" dirty="0" smtClean="0"/>
              <a:t>and </a:t>
            </a:r>
            <a:r>
              <a:rPr lang="en-GB" sz="2800" dirty="0"/>
              <a:t>is under some form of cooperation.</a:t>
            </a:r>
            <a:r>
              <a:rPr lang="en-ZA" sz="2400" dirty="0"/>
              <a:t> </a:t>
            </a:r>
            <a:endParaRPr lang="hr-HR" sz="2400" dirty="0" smtClean="0"/>
          </a:p>
          <a:p>
            <a:pPr marL="0" indent="0">
              <a:buNone/>
            </a:pPr>
            <a:endParaRPr lang="hr-HR" sz="2000" dirty="0" smtClean="0"/>
          </a:p>
          <a:p>
            <a:pPr marL="0" indent="0">
              <a:buNone/>
            </a:pPr>
            <a:r>
              <a:rPr lang="hr-HR" sz="1400" i="1" dirty="0"/>
              <a:t>*Dudley, 2008</a:t>
            </a:r>
          </a:p>
          <a:p>
            <a:pPr marL="0" indent="0">
              <a:buNone/>
            </a:pPr>
            <a:endParaRPr lang="hr-HR" sz="2000" dirty="0" smtClean="0"/>
          </a:p>
        </p:txBody>
      </p:sp>
      <p:sp>
        <p:nvSpPr>
          <p:cNvPr id="4105" name="Rectangle 15"/>
          <p:cNvSpPr>
            <a:spLocks noChangeArrowheads="1"/>
          </p:cNvSpPr>
          <p:nvPr/>
        </p:nvSpPr>
        <p:spPr bwMode="auto">
          <a:xfrm>
            <a:off x="0" y="6019800"/>
            <a:ext cx="9144000" cy="381000"/>
          </a:xfrm>
          <a:prstGeom prst="rect">
            <a:avLst/>
          </a:prstGeom>
          <a:solidFill>
            <a:srgbClr val="000064"/>
          </a:solidFill>
          <a:ln w="9525">
            <a:noFill/>
            <a:miter lim="800000"/>
            <a:headEnd/>
            <a:tailEnd/>
          </a:ln>
        </p:spPr>
        <p:txBody>
          <a:bodyPr wrap="none"/>
          <a:lstStyle/>
          <a:p>
            <a:r>
              <a:rPr lang="hr-HR" dirty="0">
                <a:solidFill>
                  <a:srgbClr val="EAEAEA"/>
                </a:solidFill>
                <a:latin typeface="Helvetica 45 Light" charset="0"/>
                <a:cs typeface="Arial" pitchFamily="34" charset="0"/>
              </a:rPr>
              <a:t>         </a:t>
            </a:r>
            <a:r>
              <a:rPr lang="hr-HR" dirty="0" smtClean="0">
                <a:solidFill>
                  <a:srgbClr val="EAEAEA"/>
                </a:solidFill>
                <a:latin typeface="Helvetica 45 Light" charset="0"/>
                <a:cs typeface="Arial" pitchFamily="34" charset="0"/>
              </a:rPr>
              <a:t>                                                                        </a:t>
            </a:r>
            <a:r>
              <a:rPr lang="hr-HR" sz="1400" dirty="0" smtClean="0">
                <a:solidFill>
                  <a:srgbClr val="EAEAEA"/>
                </a:solidFill>
                <a:latin typeface="Helvetica 45 Light" charset="0"/>
                <a:cs typeface="Arial" pitchFamily="34" charset="0"/>
              </a:rPr>
              <a:t>Transboundary </a:t>
            </a:r>
            <a:r>
              <a:rPr lang="hr-HR" sz="1400" dirty="0">
                <a:solidFill>
                  <a:srgbClr val="EAEAEA"/>
                </a:solidFill>
                <a:latin typeface="Helvetica 45 Light" charset="0"/>
                <a:cs typeface="Arial" pitchFamily="34" charset="0"/>
              </a:rPr>
              <a:t>Conservation Specialist Group</a:t>
            </a:r>
            <a:endParaRPr lang="en-GB" sz="1400" dirty="0">
              <a:latin typeface="Calibri" pitchFamily="34" charset="0"/>
            </a:endParaRPr>
          </a:p>
        </p:txBody>
      </p:sp>
      <p:pic>
        <p:nvPicPr>
          <p:cNvPr id="10" name="Picture 2" descr="E:\PROTECTED AREAS general\TB Conservation_SPECIALIST GROUP\ADMIN\LOGO\iucn wcpa try 1.jpg"/>
          <p:cNvPicPr>
            <a:picLocks noChangeAspect="1" noChangeArrowheads="1"/>
          </p:cNvPicPr>
          <p:nvPr/>
        </p:nvPicPr>
        <p:blipFill>
          <a:blip r:embed="rId3" cstate="print"/>
          <a:srcRect/>
          <a:stretch>
            <a:fillRect/>
          </a:stretch>
        </p:blipFill>
        <p:spPr bwMode="auto">
          <a:xfrm>
            <a:off x="6229350" y="0"/>
            <a:ext cx="2914650" cy="1150938"/>
          </a:xfrm>
          <a:prstGeom prst="rect">
            <a:avLst/>
          </a:prstGeom>
          <a:noFill/>
          <a:ln w="9525">
            <a:noFill/>
            <a:miter lim="800000"/>
            <a:headEnd/>
            <a:tailEnd/>
          </a:ln>
        </p:spPr>
      </p:pic>
      <p:sp>
        <p:nvSpPr>
          <p:cNvPr id="17" name="Title 1"/>
          <p:cNvSpPr txBox="1">
            <a:spLocks/>
          </p:cNvSpPr>
          <p:nvPr/>
        </p:nvSpPr>
        <p:spPr>
          <a:xfrm>
            <a:off x="472008" y="116632"/>
            <a:ext cx="7772400" cy="1470025"/>
          </a:xfrm>
          <a:prstGeom prst="rect">
            <a:avLst/>
          </a:prstGeom>
        </p:spPr>
        <p:txBody>
          <a:bodyPr vert="horz" lIns="91440" tIns="45720" rIns="91440" bIns="45720" rtlCol="0" anchor="ctr">
            <a:normAutofit fontScale="97500"/>
          </a:bodyPr>
          <a:lstStyle/>
          <a:p>
            <a:pPr marL="457200" indent="-457200">
              <a:defRPr/>
            </a:pPr>
            <a:r>
              <a:rPr lang="hr-HR" sz="3700" dirty="0" smtClean="0"/>
              <a:t>Definitions of TBCA types</a:t>
            </a:r>
            <a:endParaRPr lang="hr-HR" sz="2800" dirty="0" smtClean="0"/>
          </a:p>
        </p:txBody>
      </p:sp>
      <p:pic>
        <p:nvPicPr>
          <p:cNvPr id="6" name="Picture 5" descr="DRC-Gorrille_119"/>
          <p:cNvPicPr>
            <a:picLocks noChangeAspect="1" noChangeArrowheads="1"/>
          </p:cNvPicPr>
          <p:nvPr/>
        </p:nvPicPr>
        <p:blipFill>
          <a:blip r:embed="rId4" cstate="print"/>
          <a:srcRect/>
          <a:stretch>
            <a:fillRect/>
          </a:stretch>
        </p:blipFill>
        <p:spPr bwMode="auto">
          <a:xfrm>
            <a:off x="6276851" y="1124744"/>
            <a:ext cx="2687637" cy="2016125"/>
          </a:xfrm>
          <a:prstGeom prst="rect">
            <a:avLst/>
          </a:prstGeom>
          <a:noFill/>
          <a:ln w="9525">
            <a:solidFill>
              <a:schemeClr val="tx1">
                <a:alpha val="43137"/>
              </a:schemeClr>
            </a:solidFill>
            <a:miter lim="800000"/>
            <a:headEnd/>
            <a:tailEnd/>
          </a:ln>
        </p:spPr>
      </p:pic>
      <p:pic>
        <p:nvPicPr>
          <p:cNvPr id="3074"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8902" t="19828" r="35054" b="37931"/>
          <a:stretch/>
        </p:blipFill>
        <p:spPr bwMode="auto">
          <a:xfrm>
            <a:off x="4150067" y="4111851"/>
            <a:ext cx="4958437" cy="25575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73099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251520" y="1052736"/>
            <a:ext cx="4824536" cy="4221411"/>
          </a:xfrm>
        </p:spPr>
        <p:txBody>
          <a:bodyPr rtlCol="0">
            <a:noAutofit/>
          </a:bodyPr>
          <a:lstStyle/>
          <a:p>
            <a:pPr marL="514350" indent="-514350" eaLnBrk="1" fontAlgn="auto" hangingPunct="1">
              <a:spcAft>
                <a:spcPts val="0"/>
              </a:spcAft>
              <a:buFont typeface="Arial" pitchFamily="34" charset="0"/>
              <a:buNone/>
              <a:defRPr/>
            </a:pPr>
            <a:endParaRPr lang="hr-HR" sz="1000" dirty="0" smtClean="0"/>
          </a:p>
          <a:p>
            <a:pPr marL="0" indent="0">
              <a:buNone/>
            </a:pPr>
            <a:r>
              <a:rPr lang="en-GB" sz="2800" dirty="0"/>
              <a:t>A </a:t>
            </a:r>
            <a:r>
              <a:rPr lang="en-GB" sz="2800" b="1" dirty="0"/>
              <a:t>Transboundary Conservation Landscape and/or Seascape </a:t>
            </a:r>
            <a:r>
              <a:rPr lang="hr-HR" sz="2800" b="1" dirty="0" smtClean="0"/>
              <a:t> </a:t>
            </a:r>
            <a:r>
              <a:rPr lang="hr-HR" sz="2800" dirty="0" smtClean="0"/>
              <a:t>is </a:t>
            </a:r>
            <a:r>
              <a:rPr lang="en-GB" sz="2800" dirty="0" smtClean="0"/>
              <a:t>an </a:t>
            </a:r>
            <a:r>
              <a:rPr lang="en-GB" sz="2800" dirty="0"/>
              <a:t>ecologically connected area </a:t>
            </a:r>
            <a:r>
              <a:rPr lang="en-GB" sz="2800" dirty="0" smtClean="0"/>
              <a:t>that </a:t>
            </a:r>
            <a:r>
              <a:rPr lang="en-GB" sz="2800" dirty="0"/>
              <a:t>sustains ecological processes </a:t>
            </a:r>
            <a:r>
              <a:rPr lang="en-GB" sz="2800" dirty="0" smtClean="0"/>
              <a:t>and </a:t>
            </a:r>
            <a:r>
              <a:rPr lang="en-GB" sz="2800" dirty="0"/>
              <a:t>crosses one or more international boundaries, </a:t>
            </a:r>
            <a:r>
              <a:rPr lang="en-GB" sz="2800" dirty="0" smtClean="0"/>
              <a:t>and </a:t>
            </a:r>
            <a:r>
              <a:rPr lang="en-GB" sz="2800" dirty="0"/>
              <a:t>which includes protected areas </a:t>
            </a:r>
            <a:r>
              <a:rPr lang="en-GB" sz="2800" dirty="0" smtClean="0"/>
              <a:t>as </a:t>
            </a:r>
            <a:r>
              <a:rPr lang="en-GB" sz="2800" dirty="0"/>
              <a:t>well as multiple resource use areas, </a:t>
            </a:r>
            <a:r>
              <a:rPr lang="en-GB" sz="2800" dirty="0" smtClean="0"/>
              <a:t>and </a:t>
            </a:r>
            <a:r>
              <a:rPr lang="en-GB" sz="2800" dirty="0"/>
              <a:t>is under some form of cooperation.</a:t>
            </a:r>
            <a:endParaRPr lang="hr-HR" sz="2000" dirty="0"/>
          </a:p>
          <a:p>
            <a:pPr marL="0" indent="0">
              <a:buNone/>
            </a:pPr>
            <a:endParaRPr lang="hr-HR" sz="2000" dirty="0" smtClean="0"/>
          </a:p>
        </p:txBody>
      </p:sp>
      <p:sp>
        <p:nvSpPr>
          <p:cNvPr id="4105" name="Rectangle 15"/>
          <p:cNvSpPr>
            <a:spLocks noChangeArrowheads="1"/>
          </p:cNvSpPr>
          <p:nvPr/>
        </p:nvSpPr>
        <p:spPr bwMode="auto">
          <a:xfrm>
            <a:off x="0" y="6019800"/>
            <a:ext cx="9144000" cy="381000"/>
          </a:xfrm>
          <a:prstGeom prst="rect">
            <a:avLst/>
          </a:prstGeom>
          <a:solidFill>
            <a:srgbClr val="000064"/>
          </a:solidFill>
          <a:ln w="9525">
            <a:noFill/>
            <a:miter lim="800000"/>
            <a:headEnd/>
            <a:tailEnd/>
          </a:ln>
        </p:spPr>
        <p:txBody>
          <a:bodyPr wrap="none"/>
          <a:lstStyle/>
          <a:p>
            <a:r>
              <a:rPr lang="hr-HR" dirty="0">
                <a:solidFill>
                  <a:srgbClr val="EAEAEA"/>
                </a:solidFill>
                <a:latin typeface="Helvetica 45 Light" charset="0"/>
                <a:cs typeface="Arial" pitchFamily="34" charset="0"/>
              </a:rPr>
              <a:t>         </a:t>
            </a:r>
            <a:r>
              <a:rPr lang="hr-HR" dirty="0" smtClean="0">
                <a:solidFill>
                  <a:srgbClr val="EAEAEA"/>
                </a:solidFill>
                <a:latin typeface="Helvetica 45 Light" charset="0"/>
                <a:cs typeface="Arial" pitchFamily="34" charset="0"/>
              </a:rPr>
              <a:t>                                                                        </a:t>
            </a:r>
            <a:r>
              <a:rPr lang="hr-HR" sz="1400" dirty="0" smtClean="0">
                <a:solidFill>
                  <a:srgbClr val="EAEAEA"/>
                </a:solidFill>
                <a:latin typeface="Helvetica 45 Light" charset="0"/>
                <a:cs typeface="Arial" pitchFamily="34" charset="0"/>
              </a:rPr>
              <a:t>Transboundary </a:t>
            </a:r>
            <a:r>
              <a:rPr lang="hr-HR" sz="1400" dirty="0">
                <a:solidFill>
                  <a:srgbClr val="EAEAEA"/>
                </a:solidFill>
                <a:latin typeface="Helvetica 45 Light" charset="0"/>
                <a:cs typeface="Arial" pitchFamily="34" charset="0"/>
              </a:rPr>
              <a:t>Conservation Specialist Group</a:t>
            </a:r>
            <a:endParaRPr lang="en-GB" sz="1400" dirty="0">
              <a:latin typeface="Calibri" pitchFamily="34" charset="0"/>
            </a:endParaRPr>
          </a:p>
        </p:txBody>
      </p:sp>
      <p:pic>
        <p:nvPicPr>
          <p:cNvPr id="10" name="Picture 2" descr="E:\PROTECTED AREAS general\TB Conservation_SPECIALIST GROUP\ADMIN\LOGO\iucn wcpa try 1.jpg"/>
          <p:cNvPicPr>
            <a:picLocks noChangeAspect="1" noChangeArrowheads="1"/>
          </p:cNvPicPr>
          <p:nvPr/>
        </p:nvPicPr>
        <p:blipFill>
          <a:blip r:embed="rId3" cstate="print"/>
          <a:srcRect/>
          <a:stretch>
            <a:fillRect/>
          </a:stretch>
        </p:blipFill>
        <p:spPr bwMode="auto">
          <a:xfrm>
            <a:off x="6229350" y="0"/>
            <a:ext cx="2914650" cy="1150938"/>
          </a:xfrm>
          <a:prstGeom prst="rect">
            <a:avLst/>
          </a:prstGeom>
          <a:noFill/>
          <a:ln w="9525">
            <a:noFill/>
            <a:miter lim="800000"/>
            <a:headEnd/>
            <a:tailEnd/>
          </a:ln>
        </p:spPr>
      </p:pic>
      <p:sp>
        <p:nvSpPr>
          <p:cNvPr id="17" name="Title 1"/>
          <p:cNvSpPr txBox="1">
            <a:spLocks/>
          </p:cNvSpPr>
          <p:nvPr/>
        </p:nvSpPr>
        <p:spPr>
          <a:xfrm>
            <a:off x="472008" y="116632"/>
            <a:ext cx="7772400" cy="1470025"/>
          </a:xfrm>
          <a:prstGeom prst="rect">
            <a:avLst/>
          </a:prstGeom>
        </p:spPr>
        <p:txBody>
          <a:bodyPr vert="horz" lIns="91440" tIns="45720" rIns="91440" bIns="45720" rtlCol="0" anchor="ctr">
            <a:normAutofit fontScale="97500"/>
          </a:bodyPr>
          <a:lstStyle/>
          <a:p>
            <a:pPr marL="457200" indent="-457200">
              <a:defRPr/>
            </a:pPr>
            <a:r>
              <a:rPr lang="hr-HR" sz="3700" dirty="0" smtClean="0"/>
              <a:t>Definitions of TBCA types</a:t>
            </a:r>
            <a:endParaRPr lang="hr-HR" sz="2800" dirty="0" smtClean="0"/>
          </a:p>
        </p:txBody>
      </p:sp>
      <p:pic>
        <p:nvPicPr>
          <p:cNvPr id="409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7629" t="21690" r="28780" b="25862"/>
          <a:stretch/>
        </p:blipFill>
        <p:spPr bwMode="auto">
          <a:xfrm>
            <a:off x="4788024" y="3914559"/>
            <a:ext cx="4351283" cy="29434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21756" y="1124744"/>
            <a:ext cx="3922352" cy="24588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96631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251520" y="1079797"/>
            <a:ext cx="4680520" cy="4221411"/>
          </a:xfrm>
        </p:spPr>
        <p:txBody>
          <a:bodyPr rtlCol="0">
            <a:noAutofit/>
          </a:bodyPr>
          <a:lstStyle/>
          <a:p>
            <a:pPr marL="514350" indent="-514350" eaLnBrk="1" fontAlgn="auto" hangingPunct="1">
              <a:spcAft>
                <a:spcPts val="0"/>
              </a:spcAft>
              <a:buFont typeface="Arial" pitchFamily="34" charset="0"/>
              <a:buNone/>
              <a:defRPr/>
            </a:pPr>
            <a:endParaRPr lang="hr-HR" sz="1000" dirty="0" smtClean="0"/>
          </a:p>
          <a:p>
            <a:pPr marL="0" indent="0">
              <a:buNone/>
            </a:pPr>
            <a:r>
              <a:rPr lang="en-GB" sz="2800" b="1" dirty="0"/>
              <a:t>Transboundary Migration </a:t>
            </a:r>
            <a:r>
              <a:rPr lang="en-GB" sz="2800" b="1" dirty="0" smtClean="0"/>
              <a:t>Conservation </a:t>
            </a:r>
            <a:r>
              <a:rPr lang="en-GB" sz="2800" b="1" dirty="0"/>
              <a:t>Areas </a:t>
            </a:r>
            <a:r>
              <a:rPr lang="en-GB" sz="2800" dirty="0"/>
              <a:t>are </a:t>
            </a:r>
            <a:r>
              <a:rPr lang="en-GB" sz="2800" dirty="0" smtClean="0"/>
              <a:t>wildlife </a:t>
            </a:r>
            <a:r>
              <a:rPr lang="en-GB" sz="2800" dirty="0"/>
              <a:t>habitats that are necessary </a:t>
            </a:r>
            <a:r>
              <a:rPr lang="en-GB" sz="2800" dirty="0" smtClean="0"/>
              <a:t>to </a:t>
            </a:r>
            <a:r>
              <a:rPr lang="en-GB" sz="2800" dirty="0"/>
              <a:t>sustain populations of </a:t>
            </a:r>
            <a:r>
              <a:rPr lang="en-GB" sz="2800" dirty="0" smtClean="0"/>
              <a:t>migratory </a:t>
            </a:r>
            <a:r>
              <a:rPr lang="en-GB" sz="2800" dirty="0"/>
              <a:t>species and </a:t>
            </a:r>
            <a:r>
              <a:rPr lang="en-GB" sz="2800" dirty="0" smtClean="0"/>
              <a:t>are </a:t>
            </a:r>
            <a:r>
              <a:rPr lang="en-GB" sz="2800" dirty="0"/>
              <a:t>under some form of cooperation.</a:t>
            </a:r>
            <a:endParaRPr lang="en-GB" sz="2000" dirty="0"/>
          </a:p>
          <a:p>
            <a:pPr marL="0" indent="0">
              <a:buNone/>
            </a:pPr>
            <a:endParaRPr lang="hr-HR" sz="2000" dirty="0" smtClean="0"/>
          </a:p>
        </p:txBody>
      </p:sp>
      <p:sp>
        <p:nvSpPr>
          <p:cNvPr id="4105" name="Rectangle 15"/>
          <p:cNvSpPr>
            <a:spLocks noChangeArrowheads="1"/>
          </p:cNvSpPr>
          <p:nvPr/>
        </p:nvSpPr>
        <p:spPr bwMode="auto">
          <a:xfrm>
            <a:off x="0" y="6019800"/>
            <a:ext cx="9144000" cy="381000"/>
          </a:xfrm>
          <a:prstGeom prst="rect">
            <a:avLst/>
          </a:prstGeom>
          <a:solidFill>
            <a:srgbClr val="000064"/>
          </a:solidFill>
          <a:ln w="9525">
            <a:noFill/>
            <a:miter lim="800000"/>
            <a:headEnd/>
            <a:tailEnd/>
          </a:ln>
        </p:spPr>
        <p:txBody>
          <a:bodyPr wrap="none"/>
          <a:lstStyle/>
          <a:p>
            <a:r>
              <a:rPr lang="hr-HR" dirty="0">
                <a:solidFill>
                  <a:srgbClr val="EAEAEA"/>
                </a:solidFill>
                <a:latin typeface="Helvetica 45 Light" charset="0"/>
                <a:cs typeface="Arial" pitchFamily="34" charset="0"/>
              </a:rPr>
              <a:t>         </a:t>
            </a:r>
            <a:r>
              <a:rPr lang="hr-HR" dirty="0" smtClean="0">
                <a:solidFill>
                  <a:srgbClr val="EAEAEA"/>
                </a:solidFill>
                <a:latin typeface="Helvetica 45 Light" charset="0"/>
                <a:cs typeface="Arial" pitchFamily="34" charset="0"/>
              </a:rPr>
              <a:t>                                                                        </a:t>
            </a:r>
            <a:r>
              <a:rPr lang="hr-HR" sz="1400" dirty="0" smtClean="0">
                <a:solidFill>
                  <a:srgbClr val="EAEAEA"/>
                </a:solidFill>
                <a:latin typeface="Helvetica 45 Light" charset="0"/>
                <a:cs typeface="Arial" pitchFamily="34" charset="0"/>
              </a:rPr>
              <a:t>Transboundary </a:t>
            </a:r>
            <a:r>
              <a:rPr lang="hr-HR" sz="1400" dirty="0">
                <a:solidFill>
                  <a:srgbClr val="EAEAEA"/>
                </a:solidFill>
                <a:latin typeface="Helvetica 45 Light" charset="0"/>
                <a:cs typeface="Arial" pitchFamily="34" charset="0"/>
              </a:rPr>
              <a:t>Conservation Specialist Group</a:t>
            </a:r>
            <a:endParaRPr lang="en-GB" sz="1400" dirty="0">
              <a:latin typeface="Calibri" pitchFamily="34" charset="0"/>
            </a:endParaRPr>
          </a:p>
        </p:txBody>
      </p:sp>
      <p:pic>
        <p:nvPicPr>
          <p:cNvPr id="10" name="Picture 2" descr="E:\PROTECTED AREAS general\TB Conservation_SPECIALIST GROUP\ADMIN\LOGO\iucn wcpa try 1.jpg"/>
          <p:cNvPicPr>
            <a:picLocks noChangeAspect="1" noChangeArrowheads="1"/>
          </p:cNvPicPr>
          <p:nvPr/>
        </p:nvPicPr>
        <p:blipFill>
          <a:blip r:embed="rId3" cstate="print"/>
          <a:srcRect/>
          <a:stretch>
            <a:fillRect/>
          </a:stretch>
        </p:blipFill>
        <p:spPr bwMode="auto">
          <a:xfrm>
            <a:off x="6229350" y="0"/>
            <a:ext cx="2914650" cy="1150938"/>
          </a:xfrm>
          <a:prstGeom prst="rect">
            <a:avLst/>
          </a:prstGeom>
          <a:noFill/>
          <a:ln w="9525">
            <a:noFill/>
            <a:miter lim="800000"/>
            <a:headEnd/>
            <a:tailEnd/>
          </a:ln>
        </p:spPr>
      </p:pic>
      <p:sp>
        <p:nvSpPr>
          <p:cNvPr id="17" name="Title 1"/>
          <p:cNvSpPr txBox="1">
            <a:spLocks/>
          </p:cNvSpPr>
          <p:nvPr/>
        </p:nvSpPr>
        <p:spPr>
          <a:xfrm>
            <a:off x="472008" y="116632"/>
            <a:ext cx="7772400" cy="1470025"/>
          </a:xfrm>
          <a:prstGeom prst="rect">
            <a:avLst/>
          </a:prstGeom>
        </p:spPr>
        <p:txBody>
          <a:bodyPr vert="horz" lIns="91440" tIns="45720" rIns="91440" bIns="45720" rtlCol="0" anchor="ctr">
            <a:normAutofit fontScale="97500"/>
          </a:bodyPr>
          <a:lstStyle/>
          <a:p>
            <a:pPr marL="457200" indent="-457200">
              <a:defRPr/>
            </a:pPr>
            <a:r>
              <a:rPr lang="hr-HR" sz="3700" dirty="0" smtClean="0"/>
              <a:t>Definitions of TBCA types</a:t>
            </a:r>
            <a:endParaRPr lang="hr-HR" sz="2800" dirty="0" smtClean="0"/>
          </a:p>
        </p:txBody>
      </p:sp>
      <p:pic>
        <p:nvPicPr>
          <p:cNvPr id="205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27826" t="18859" r="44911" b="11979"/>
          <a:stretch/>
        </p:blipFill>
        <p:spPr bwMode="auto">
          <a:xfrm>
            <a:off x="4860032" y="970436"/>
            <a:ext cx="3979291" cy="56755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634243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467544" y="1151805"/>
            <a:ext cx="4104456" cy="4221411"/>
          </a:xfrm>
        </p:spPr>
        <p:txBody>
          <a:bodyPr rtlCol="0">
            <a:noAutofit/>
          </a:bodyPr>
          <a:lstStyle/>
          <a:p>
            <a:pPr marL="514350" indent="-514350" eaLnBrk="1" fontAlgn="auto" hangingPunct="1">
              <a:spcAft>
                <a:spcPts val="0"/>
              </a:spcAft>
              <a:buFont typeface="Arial" pitchFamily="34" charset="0"/>
              <a:buNone/>
              <a:defRPr/>
            </a:pPr>
            <a:endParaRPr lang="hr-HR" sz="1000" dirty="0" smtClean="0"/>
          </a:p>
          <a:p>
            <a:pPr marL="0" indent="0">
              <a:buNone/>
            </a:pPr>
            <a:r>
              <a:rPr lang="en-GB" sz="2800" dirty="0"/>
              <a:t>A </a:t>
            </a:r>
            <a:r>
              <a:rPr lang="en-GB" sz="2800" b="1" dirty="0"/>
              <a:t>Park for Peace</a:t>
            </a:r>
            <a:r>
              <a:rPr lang="en-GB" sz="2800" dirty="0"/>
              <a:t> is a special designation that may be applied to any of the three types of Transboundary Conservation Areas and is dedicated to the promotion, celebration, and/or commemoration of peace and cooperation.</a:t>
            </a:r>
          </a:p>
          <a:p>
            <a:pPr marL="0" indent="0">
              <a:buNone/>
            </a:pPr>
            <a:endParaRPr lang="hr-HR" sz="2000" dirty="0" smtClean="0"/>
          </a:p>
        </p:txBody>
      </p:sp>
      <p:sp>
        <p:nvSpPr>
          <p:cNvPr id="4105" name="Rectangle 15"/>
          <p:cNvSpPr>
            <a:spLocks noChangeArrowheads="1"/>
          </p:cNvSpPr>
          <p:nvPr/>
        </p:nvSpPr>
        <p:spPr bwMode="auto">
          <a:xfrm>
            <a:off x="0" y="6019800"/>
            <a:ext cx="9144000" cy="381000"/>
          </a:xfrm>
          <a:prstGeom prst="rect">
            <a:avLst/>
          </a:prstGeom>
          <a:solidFill>
            <a:srgbClr val="000064"/>
          </a:solidFill>
          <a:ln w="9525">
            <a:noFill/>
            <a:miter lim="800000"/>
            <a:headEnd/>
            <a:tailEnd/>
          </a:ln>
        </p:spPr>
        <p:txBody>
          <a:bodyPr wrap="none"/>
          <a:lstStyle/>
          <a:p>
            <a:r>
              <a:rPr lang="hr-HR" dirty="0">
                <a:solidFill>
                  <a:srgbClr val="EAEAEA"/>
                </a:solidFill>
                <a:latin typeface="Helvetica 45 Light" charset="0"/>
                <a:cs typeface="Arial" pitchFamily="34" charset="0"/>
              </a:rPr>
              <a:t>         </a:t>
            </a:r>
            <a:r>
              <a:rPr lang="hr-HR" dirty="0" smtClean="0">
                <a:solidFill>
                  <a:srgbClr val="EAEAEA"/>
                </a:solidFill>
                <a:latin typeface="Helvetica 45 Light" charset="0"/>
                <a:cs typeface="Arial" pitchFamily="34" charset="0"/>
              </a:rPr>
              <a:t>                                                                        </a:t>
            </a:r>
            <a:r>
              <a:rPr lang="hr-HR" sz="1400" dirty="0" smtClean="0">
                <a:solidFill>
                  <a:srgbClr val="EAEAEA"/>
                </a:solidFill>
                <a:latin typeface="Helvetica 45 Light" charset="0"/>
                <a:cs typeface="Arial" pitchFamily="34" charset="0"/>
              </a:rPr>
              <a:t>Transboundary </a:t>
            </a:r>
            <a:r>
              <a:rPr lang="hr-HR" sz="1400" dirty="0">
                <a:solidFill>
                  <a:srgbClr val="EAEAEA"/>
                </a:solidFill>
                <a:latin typeface="Helvetica 45 Light" charset="0"/>
                <a:cs typeface="Arial" pitchFamily="34" charset="0"/>
              </a:rPr>
              <a:t>Conservation Specialist Group</a:t>
            </a:r>
            <a:endParaRPr lang="en-GB" sz="1400" dirty="0">
              <a:latin typeface="Calibri" pitchFamily="34" charset="0"/>
            </a:endParaRPr>
          </a:p>
        </p:txBody>
      </p:sp>
      <p:pic>
        <p:nvPicPr>
          <p:cNvPr id="10" name="Picture 2" descr="E:\PROTECTED AREAS general\TB Conservation_SPECIALIST GROUP\ADMIN\LOGO\iucn wcpa try 1.jpg"/>
          <p:cNvPicPr>
            <a:picLocks noChangeAspect="1" noChangeArrowheads="1"/>
          </p:cNvPicPr>
          <p:nvPr/>
        </p:nvPicPr>
        <p:blipFill>
          <a:blip r:embed="rId3" cstate="print"/>
          <a:srcRect/>
          <a:stretch>
            <a:fillRect/>
          </a:stretch>
        </p:blipFill>
        <p:spPr bwMode="auto">
          <a:xfrm>
            <a:off x="6229350" y="0"/>
            <a:ext cx="2914650" cy="1150938"/>
          </a:xfrm>
          <a:prstGeom prst="rect">
            <a:avLst/>
          </a:prstGeom>
          <a:noFill/>
          <a:ln w="9525">
            <a:noFill/>
            <a:miter lim="800000"/>
            <a:headEnd/>
            <a:tailEnd/>
          </a:ln>
        </p:spPr>
      </p:pic>
      <p:sp>
        <p:nvSpPr>
          <p:cNvPr id="17" name="Title 1"/>
          <p:cNvSpPr txBox="1">
            <a:spLocks/>
          </p:cNvSpPr>
          <p:nvPr/>
        </p:nvSpPr>
        <p:spPr>
          <a:xfrm>
            <a:off x="472008" y="116632"/>
            <a:ext cx="7772400" cy="1470025"/>
          </a:xfrm>
          <a:prstGeom prst="rect">
            <a:avLst/>
          </a:prstGeom>
        </p:spPr>
        <p:txBody>
          <a:bodyPr vert="horz" lIns="91440" tIns="45720" rIns="91440" bIns="45720" rtlCol="0" anchor="ctr">
            <a:normAutofit fontScale="97500"/>
          </a:bodyPr>
          <a:lstStyle/>
          <a:p>
            <a:pPr marL="457200" indent="-457200">
              <a:defRPr/>
            </a:pPr>
            <a:r>
              <a:rPr lang="hr-HR" sz="3700" dirty="0" smtClean="0"/>
              <a:t>Definitions of TBCA types</a:t>
            </a:r>
            <a:endParaRPr lang="hr-HR" sz="2800" dirty="0" smtClean="0"/>
          </a:p>
        </p:txBody>
      </p:sp>
      <p:pic>
        <p:nvPicPr>
          <p:cNvPr id="7" name="Picture 2" descr="C:\Users\Maja\Pictures\2014\Russia_Mongolia 9_2014\Russia\8_Searching for the gazelle15 (800x530).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2884" r="18493"/>
          <a:stretch/>
        </p:blipFill>
        <p:spPr bwMode="auto">
          <a:xfrm>
            <a:off x="5187254" y="1586658"/>
            <a:ext cx="3506950" cy="3963166"/>
          </a:xfrm>
          <a:prstGeom prst="rect">
            <a:avLst/>
          </a:prstGeom>
          <a:noFill/>
          <a:ln w="3175">
            <a:solidFill>
              <a:schemeClr val="tx1">
                <a:lumMod val="50000"/>
                <a:lumOff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15474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5" name="Rectangle 15"/>
          <p:cNvSpPr>
            <a:spLocks noChangeArrowheads="1"/>
          </p:cNvSpPr>
          <p:nvPr/>
        </p:nvSpPr>
        <p:spPr bwMode="auto">
          <a:xfrm>
            <a:off x="0" y="6019800"/>
            <a:ext cx="9144000" cy="381000"/>
          </a:xfrm>
          <a:prstGeom prst="rect">
            <a:avLst/>
          </a:prstGeom>
          <a:solidFill>
            <a:srgbClr val="000064"/>
          </a:solidFill>
          <a:ln w="9525">
            <a:noFill/>
            <a:miter lim="800000"/>
            <a:headEnd/>
            <a:tailEnd/>
          </a:ln>
        </p:spPr>
        <p:txBody>
          <a:bodyPr wrap="none"/>
          <a:lstStyle/>
          <a:p>
            <a:r>
              <a:rPr lang="hr-HR" dirty="0">
                <a:solidFill>
                  <a:srgbClr val="EAEAEA"/>
                </a:solidFill>
                <a:latin typeface="Helvetica 45 Light" charset="0"/>
                <a:cs typeface="Arial" pitchFamily="34" charset="0"/>
              </a:rPr>
              <a:t>         </a:t>
            </a:r>
            <a:r>
              <a:rPr lang="hr-HR" dirty="0" smtClean="0">
                <a:solidFill>
                  <a:srgbClr val="EAEAEA"/>
                </a:solidFill>
                <a:latin typeface="Helvetica 45 Light" charset="0"/>
                <a:cs typeface="Arial" pitchFamily="34" charset="0"/>
              </a:rPr>
              <a:t>                                                                        </a:t>
            </a:r>
            <a:r>
              <a:rPr lang="hr-HR" sz="1400" dirty="0" smtClean="0">
                <a:solidFill>
                  <a:srgbClr val="EAEAEA"/>
                </a:solidFill>
                <a:latin typeface="Helvetica 45 Light" charset="0"/>
                <a:cs typeface="Arial" pitchFamily="34" charset="0"/>
              </a:rPr>
              <a:t>Transboundary </a:t>
            </a:r>
            <a:r>
              <a:rPr lang="hr-HR" sz="1400" dirty="0">
                <a:solidFill>
                  <a:srgbClr val="EAEAEA"/>
                </a:solidFill>
                <a:latin typeface="Helvetica 45 Light" charset="0"/>
                <a:cs typeface="Arial" pitchFamily="34" charset="0"/>
              </a:rPr>
              <a:t>Conservation Specialist Group</a:t>
            </a:r>
            <a:endParaRPr lang="en-GB" sz="1400" dirty="0">
              <a:latin typeface="Calibri" pitchFamily="34" charset="0"/>
            </a:endParaRPr>
          </a:p>
        </p:txBody>
      </p:sp>
      <p:pic>
        <p:nvPicPr>
          <p:cNvPr id="10" name="Picture 2" descr="E:\PROTECTED AREAS general\TB Conservation_SPECIALIST GROUP\ADMIN\LOGO\iucn wcpa try 1.jpg"/>
          <p:cNvPicPr>
            <a:picLocks noChangeAspect="1" noChangeArrowheads="1"/>
          </p:cNvPicPr>
          <p:nvPr/>
        </p:nvPicPr>
        <p:blipFill>
          <a:blip r:embed="rId3" cstate="print"/>
          <a:srcRect/>
          <a:stretch>
            <a:fillRect/>
          </a:stretch>
        </p:blipFill>
        <p:spPr bwMode="auto">
          <a:xfrm>
            <a:off x="6229350" y="0"/>
            <a:ext cx="2914650" cy="1150938"/>
          </a:xfrm>
          <a:prstGeom prst="rect">
            <a:avLst/>
          </a:prstGeom>
          <a:noFill/>
          <a:ln w="9525">
            <a:noFill/>
            <a:miter lim="800000"/>
            <a:headEnd/>
            <a:tailEnd/>
          </a:ln>
        </p:spPr>
      </p:pic>
      <p:sp>
        <p:nvSpPr>
          <p:cNvPr id="17" name="Title 1"/>
          <p:cNvSpPr txBox="1">
            <a:spLocks/>
          </p:cNvSpPr>
          <p:nvPr/>
        </p:nvSpPr>
        <p:spPr>
          <a:xfrm>
            <a:off x="255984" y="116632"/>
            <a:ext cx="7772400" cy="1470025"/>
          </a:xfrm>
          <a:prstGeom prst="rect">
            <a:avLst/>
          </a:prstGeom>
        </p:spPr>
        <p:txBody>
          <a:bodyPr vert="horz" lIns="91440" tIns="45720" rIns="91440" bIns="45720" rtlCol="0" anchor="ctr">
            <a:normAutofit fontScale="97500"/>
          </a:bodyPr>
          <a:lstStyle/>
          <a:p>
            <a:pPr>
              <a:defRPr/>
            </a:pPr>
            <a:r>
              <a:rPr lang="en-ZA" sz="3600" dirty="0" smtClean="0"/>
              <a:t>The benefits of Transboundary Conservation (TBC)</a:t>
            </a:r>
            <a:endParaRPr lang="hr-HR" sz="2400" dirty="0"/>
          </a:p>
        </p:txBody>
      </p:sp>
      <p:sp>
        <p:nvSpPr>
          <p:cNvPr id="11" name="Content Placeholder 8"/>
          <p:cNvSpPr>
            <a:spLocks noGrp="1"/>
          </p:cNvSpPr>
          <p:nvPr>
            <p:ph idx="1"/>
          </p:nvPr>
        </p:nvSpPr>
        <p:spPr>
          <a:xfrm>
            <a:off x="251520" y="992857"/>
            <a:ext cx="8686800" cy="4524375"/>
          </a:xfrm>
        </p:spPr>
        <p:txBody>
          <a:bodyPr rtlCol="0">
            <a:noAutofit/>
          </a:bodyPr>
          <a:lstStyle/>
          <a:p>
            <a:pPr marL="514350" indent="-514350" eaLnBrk="1" fontAlgn="auto" hangingPunct="1">
              <a:spcAft>
                <a:spcPts val="0"/>
              </a:spcAft>
              <a:buFont typeface="Arial" pitchFamily="34" charset="0"/>
              <a:buNone/>
              <a:defRPr/>
            </a:pPr>
            <a:endParaRPr lang="hr-HR" sz="1000" dirty="0" smtClean="0"/>
          </a:p>
          <a:p>
            <a:pPr marL="514350" indent="-514350" eaLnBrk="1" fontAlgn="auto" hangingPunct="1">
              <a:spcAft>
                <a:spcPts val="0"/>
              </a:spcAft>
              <a:buFont typeface="Arial" pitchFamily="34" charset="0"/>
              <a:buNone/>
              <a:defRPr/>
            </a:pPr>
            <a:endParaRPr lang="hr-HR" sz="1000" dirty="0" smtClean="0"/>
          </a:p>
          <a:p>
            <a:pPr lvl="0"/>
            <a:r>
              <a:rPr lang="en-GB" sz="2800" dirty="0" smtClean="0"/>
              <a:t>Humanity has and continues to make serious mistakes in the way we relate to our natural world.</a:t>
            </a:r>
          </a:p>
          <a:p>
            <a:pPr lvl="0"/>
            <a:r>
              <a:rPr lang="en-GB" sz="2800" dirty="0" smtClean="0"/>
              <a:t>Transboundary conservation is a mechanism and an approach that can help us correct many of </a:t>
            </a:r>
            <a:r>
              <a:rPr lang="en-GB" sz="2800" dirty="0" smtClean="0"/>
              <a:t>these mistakes,</a:t>
            </a:r>
            <a:endParaRPr lang="en-GB" sz="2800" dirty="0" smtClean="0"/>
          </a:p>
          <a:p>
            <a:pPr lvl="0"/>
            <a:r>
              <a:rPr lang="en-GB" sz="2800" dirty="0"/>
              <a:t>a</a:t>
            </a:r>
            <a:r>
              <a:rPr lang="en-GB" sz="2800" dirty="0" smtClean="0"/>
              <a:t>nd </a:t>
            </a:r>
            <a:r>
              <a:rPr lang="en-GB" sz="2800" dirty="0" smtClean="0"/>
              <a:t>in doing so, </a:t>
            </a:r>
            <a:r>
              <a:rPr lang="en-GB" sz="2800" dirty="0" smtClean="0"/>
              <a:t>begin to address our increasing vulnerability and </a:t>
            </a:r>
            <a:r>
              <a:rPr lang="en-GB" sz="2800" dirty="0" smtClean="0"/>
              <a:t>introduce resilience to the way we live</a:t>
            </a:r>
            <a:r>
              <a:rPr lang="en-GB" sz="2800" dirty="0" smtClean="0"/>
              <a:t>.</a:t>
            </a:r>
            <a:endParaRPr lang="en-GB" sz="2800" dirty="0" smtClean="0"/>
          </a:p>
          <a:p>
            <a:pPr marL="0" indent="0">
              <a:buNone/>
              <a:defRPr/>
            </a:pPr>
            <a:endParaRPr lang="hr-HR" sz="2000" dirty="0" smtClean="0"/>
          </a:p>
          <a:p>
            <a:pPr marL="514350" indent="-514350" eaLnBrk="1" fontAlgn="auto" hangingPunct="1">
              <a:spcAft>
                <a:spcPts val="0"/>
              </a:spcAft>
              <a:buFont typeface="Arial" pitchFamily="34" charset="0"/>
              <a:buNone/>
              <a:defRPr/>
            </a:pPr>
            <a:endParaRPr lang="hr-HR" sz="2000" dirty="0" smtClean="0"/>
          </a:p>
          <a:p>
            <a:pPr marL="514350" indent="-514350" eaLnBrk="1" fontAlgn="auto" hangingPunct="1">
              <a:spcAft>
                <a:spcPts val="0"/>
              </a:spcAft>
              <a:buFont typeface="Arial" pitchFamily="34" charset="0"/>
              <a:buNone/>
              <a:defRPr/>
            </a:pPr>
            <a:endParaRPr lang="hr-HR" sz="2000" dirty="0" smtClean="0"/>
          </a:p>
          <a:p>
            <a:pPr marL="514350" indent="-514350" eaLnBrk="1" fontAlgn="auto" hangingPunct="1">
              <a:spcAft>
                <a:spcPts val="0"/>
              </a:spcAft>
              <a:buFont typeface="Arial" pitchFamily="34" charset="0"/>
              <a:buNone/>
              <a:defRPr/>
            </a:pPr>
            <a:endParaRPr lang="hr-HR" sz="2000" dirty="0" smtClean="0"/>
          </a:p>
          <a:p>
            <a:pPr marL="514350" indent="-514350" eaLnBrk="1" fontAlgn="auto" hangingPunct="1">
              <a:spcAft>
                <a:spcPts val="0"/>
              </a:spcAft>
              <a:buFont typeface="Arial" pitchFamily="34" charset="0"/>
              <a:buNone/>
              <a:defRPr/>
            </a:pPr>
            <a:endParaRPr lang="hr-HR" sz="1000" dirty="0" smtClean="0"/>
          </a:p>
          <a:p>
            <a:pPr marL="457200" indent="-457200" eaLnBrk="1" fontAlgn="auto" hangingPunct="1">
              <a:spcAft>
                <a:spcPts val="0"/>
              </a:spcAft>
              <a:buFont typeface="Arial" pitchFamily="34" charset="0"/>
              <a:buNone/>
              <a:defRPr/>
            </a:pPr>
            <a:endParaRPr lang="hr-HR" sz="2000" dirty="0" smtClean="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45954" y="4746793"/>
            <a:ext cx="2978859" cy="2066583"/>
          </a:xfrm>
          <a:prstGeom prst="rect">
            <a:avLst/>
          </a:prstGeom>
        </p:spPr>
      </p:pic>
      <p:pic>
        <p:nvPicPr>
          <p:cNvPr id="7" name="Picture 1"/>
          <p:cNvPicPr>
            <a:picLocks noChangeAspect="1" noChangeArrowheads="1"/>
          </p:cNvPicPr>
          <p:nvPr/>
        </p:nvPicPr>
        <p:blipFill rotWithShape="1">
          <a:blip r:embed="rId5">
            <a:extLst>
              <a:ext uri="{28A0092B-C50C-407E-A947-70E740481C1C}">
                <a14:useLocalDpi xmlns:a14="http://schemas.microsoft.com/office/drawing/2010/main" val="0"/>
              </a:ext>
            </a:extLst>
          </a:blip>
          <a:srcRect l="5458" r="39438"/>
          <a:stretch/>
        </p:blipFill>
        <p:spPr bwMode="auto">
          <a:xfrm>
            <a:off x="-180528" y="4746793"/>
            <a:ext cx="3851919" cy="2066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descr="C:\Users\Maja\Pictures\2014\Russia_Mongolia 9_2014\Russia\6_Zun Torey Lake9 (1024x683).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99965" y="4753670"/>
            <a:ext cx="3088051" cy="2059706"/>
          </a:xfrm>
          <a:prstGeom prst="rect">
            <a:avLst/>
          </a:prstGeom>
          <a:noFill/>
          <a:ln w="3175">
            <a:solidFill>
              <a:schemeClr val="tx1">
                <a:lumMod val="50000"/>
                <a:lumOff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6441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251520" y="1052736"/>
            <a:ext cx="8686800" cy="4524375"/>
          </a:xfrm>
        </p:spPr>
        <p:txBody>
          <a:bodyPr rtlCol="0">
            <a:noAutofit/>
          </a:bodyPr>
          <a:lstStyle/>
          <a:p>
            <a:pPr marL="514350" indent="-514350" eaLnBrk="1" fontAlgn="auto" hangingPunct="1">
              <a:spcAft>
                <a:spcPts val="0"/>
              </a:spcAft>
              <a:buFont typeface="Arial" pitchFamily="34" charset="0"/>
              <a:buNone/>
              <a:defRPr/>
            </a:pPr>
            <a:endParaRPr lang="hr-HR" sz="1000" dirty="0" smtClean="0"/>
          </a:p>
          <a:p>
            <a:pPr marL="514350" indent="-514350" eaLnBrk="1" fontAlgn="auto" hangingPunct="1">
              <a:spcAft>
                <a:spcPts val="0"/>
              </a:spcAft>
              <a:buFont typeface="Arial" pitchFamily="34" charset="0"/>
              <a:buNone/>
              <a:defRPr/>
            </a:pPr>
            <a:endParaRPr lang="hr-HR" sz="1000" dirty="0" smtClean="0"/>
          </a:p>
          <a:p>
            <a:pPr lvl="0"/>
            <a:r>
              <a:rPr lang="en-ZA" sz="2800" dirty="0" smtClean="0"/>
              <a:t>The benefits of</a:t>
            </a:r>
            <a:r>
              <a:rPr lang="en-ZA" sz="2800" dirty="0" smtClean="0"/>
              <a:t> </a:t>
            </a:r>
            <a:r>
              <a:rPr lang="en-ZA" sz="2800" dirty="0"/>
              <a:t>Transboundary </a:t>
            </a:r>
            <a:r>
              <a:rPr lang="en-ZA" sz="2800" dirty="0" smtClean="0"/>
              <a:t>Conservation;</a:t>
            </a:r>
            <a:endParaRPr lang="en-ZA" sz="2800" dirty="0"/>
          </a:p>
          <a:p>
            <a:pPr lvl="0"/>
            <a:r>
              <a:rPr lang="en-ZA" sz="2800" dirty="0"/>
              <a:t>Global </a:t>
            </a:r>
            <a:r>
              <a:rPr lang="en-ZA" sz="2800" dirty="0" smtClean="0"/>
              <a:t>trends;</a:t>
            </a:r>
            <a:endParaRPr lang="en-ZA" sz="2800" dirty="0"/>
          </a:p>
          <a:p>
            <a:pPr lvl="0"/>
            <a:r>
              <a:rPr lang="en-ZA" sz="2800" dirty="0" smtClean="0"/>
              <a:t>Future </a:t>
            </a:r>
            <a:r>
              <a:rPr lang="en-ZA" sz="2800" dirty="0" smtClean="0"/>
              <a:t>vision</a:t>
            </a:r>
            <a:r>
              <a:rPr lang="en-ZA" sz="2800" dirty="0" smtClean="0"/>
              <a:t>;</a:t>
            </a:r>
            <a:endParaRPr lang="en-ZA" sz="2800" dirty="0"/>
          </a:p>
          <a:p>
            <a:pPr lvl="0"/>
            <a:r>
              <a:rPr lang="en-ZA" sz="2800" dirty="0"/>
              <a:t>Call to </a:t>
            </a:r>
            <a:r>
              <a:rPr lang="en-ZA" sz="2800" dirty="0" smtClean="0"/>
              <a:t>action; within the context of the</a:t>
            </a:r>
          </a:p>
          <a:p>
            <a:pPr>
              <a:defRPr/>
            </a:pPr>
            <a:r>
              <a:rPr lang="en-ZA" sz="2800" dirty="0" smtClean="0"/>
              <a:t>2015 IUCN </a:t>
            </a:r>
            <a:r>
              <a:rPr lang="en-ZA" sz="2800" dirty="0"/>
              <a:t>Transboundary Conservation </a:t>
            </a:r>
            <a:r>
              <a:rPr lang="en-ZA" sz="2800" dirty="0" smtClean="0"/>
              <a:t>Guidelines</a:t>
            </a:r>
            <a:endParaRPr lang="en-ZA" sz="2000" dirty="0"/>
          </a:p>
          <a:p>
            <a:pPr marL="0" indent="0">
              <a:buNone/>
              <a:defRPr/>
            </a:pPr>
            <a:endParaRPr lang="hr-HR" sz="2000" dirty="0" smtClean="0"/>
          </a:p>
          <a:p>
            <a:pPr marL="514350" indent="-514350" eaLnBrk="1" fontAlgn="auto" hangingPunct="1">
              <a:spcAft>
                <a:spcPts val="0"/>
              </a:spcAft>
              <a:buFont typeface="Arial" pitchFamily="34" charset="0"/>
              <a:buNone/>
              <a:defRPr/>
            </a:pPr>
            <a:endParaRPr lang="hr-HR" sz="2000" dirty="0" smtClean="0"/>
          </a:p>
          <a:p>
            <a:pPr marL="514350" indent="-514350" eaLnBrk="1" fontAlgn="auto" hangingPunct="1">
              <a:spcAft>
                <a:spcPts val="0"/>
              </a:spcAft>
              <a:buFont typeface="Arial" pitchFamily="34" charset="0"/>
              <a:buNone/>
              <a:defRPr/>
            </a:pPr>
            <a:endParaRPr lang="hr-HR" sz="2000" dirty="0" smtClean="0"/>
          </a:p>
          <a:p>
            <a:pPr marL="514350" indent="-514350" eaLnBrk="1" fontAlgn="auto" hangingPunct="1">
              <a:spcAft>
                <a:spcPts val="0"/>
              </a:spcAft>
              <a:buFont typeface="Arial" pitchFamily="34" charset="0"/>
              <a:buNone/>
              <a:defRPr/>
            </a:pPr>
            <a:endParaRPr lang="hr-HR" sz="2000" dirty="0" smtClean="0"/>
          </a:p>
          <a:p>
            <a:pPr marL="514350" indent="-514350" eaLnBrk="1" fontAlgn="auto" hangingPunct="1">
              <a:spcAft>
                <a:spcPts val="0"/>
              </a:spcAft>
              <a:buFont typeface="Arial" pitchFamily="34" charset="0"/>
              <a:buNone/>
              <a:defRPr/>
            </a:pPr>
            <a:endParaRPr lang="hr-HR" sz="1000" dirty="0" smtClean="0"/>
          </a:p>
          <a:p>
            <a:pPr marL="457200" indent="-457200" eaLnBrk="1" fontAlgn="auto" hangingPunct="1">
              <a:spcAft>
                <a:spcPts val="0"/>
              </a:spcAft>
              <a:buFont typeface="Arial" pitchFamily="34" charset="0"/>
              <a:buNone/>
              <a:defRPr/>
            </a:pPr>
            <a:endParaRPr lang="hr-HR" sz="2000" dirty="0" smtClean="0"/>
          </a:p>
        </p:txBody>
      </p:sp>
      <p:sp>
        <p:nvSpPr>
          <p:cNvPr id="4105" name="Rectangle 15"/>
          <p:cNvSpPr>
            <a:spLocks noChangeArrowheads="1"/>
          </p:cNvSpPr>
          <p:nvPr/>
        </p:nvSpPr>
        <p:spPr bwMode="auto">
          <a:xfrm>
            <a:off x="0" y="6019800"/>
            <a:ext cx="9144000" cy="381000"/>
          </a:xfrm>
          <a:prstGeom prst="rect">
            <a:avLst/>
          </a:prstGeom>
          <a:solidFill>
            <a:srgbClr val="000064"/>
          </a:solidFill>
          <a:ln w="9525">
            <a:noFill/>
            <a:miter lim="800000"/>
            <a:headEnd/>
            <a:tailEnd/>
          </a:ln>
        </p:spPr>
        <p:txBody>
          <a:bodyPr wrap="none"/>
          <a:lstStyle/>
          <a:p>
            <a:r>
              <a:rPr lang="hr-HR" dirty="0">
                <a:solidFill>
                  <a:srgbClr val="EAEAEA"/>
                </a:solidFill>
                <a:latin typeface="Helvetica 45 Light" charset="0"/>
                <a:cs typeface="Arial" pitchFamily="34" charset="0"/>
              </a:rPr>
              <a:t>         </a:t>
            </a:r>
            <a:r>
              <a:rPr lang="hr-HR" dirty="0" smtClean="0">
                <a:solidFill>
                  <a:srgbClr val="EAEAEA"/>
                </a:solidFill>
                <a:latin typeface="Helvetica 45 Light" charset="0"/>
                <a:cs typeface="Arial" pitchFamily="34" charset="0"/>
              </a:rPr>
              <a:t>                                                                        </a:t>
            </a:r>
            <a:r>
              <a:rPr lang="hr-HR" sz="1400" dirty="0" smtClean="0">
                <a:solidFill>
                  <a:srgbClr val="EAEAEA"/>
                </a:solidFill>
                <a:latin typeface="Helvetica 45 Light" charset="0"/>
                <a:cs typeface="Arial" pitchFamily="34" charset="0"/>
              </a:rPr>
              <a:t>Transboundary </a:t>
            </a:r>
            <a:r>
              <a:rPr lang="hr-HR" sz="1400" dirty="0">
                <a:solidFill>
                  <a:srgbClr val="EAEAEA"/>
                </a:solidFill>
                <a:latin typeface="Helvetica 45 Light" charset="0"/>
                <a:cs typeface="Arial" pitchFamily="34" charset="0"/>
              </a:rPr>
              <a:t>Conservation Specialist Group</a:t>
            </a:r>
            <a:endParaRPr lang="en-GB" sz="1400" dirty="0">
              <a:latin typeface="Calibri" pitchFamily="34" charset="0"/>
            </a:endParaRPr>
          </a:p>
        </p:txBody>
      </p:sp>
      <p:pic>
        <p:nvPicPr>
          <p:cNvPr id="10" name="Picture 2" descr="E:\PROTECTED AREAS general\TB Conservation_SPECIALIST GROUP\ADMIN\LOGO\iucn wcpa try 1.jpg"/>
          <p:cNvPicPr>
            <a:picLocks noChangeAspect="1" noChangeArrowheads="1"/>
          </p:cNvPicPr>
          <p:nvPr/>
        </p:nvPicPr>
        <p:blipFill>
          <a:blip r:embed="rId3" cstate="print"/>
          <a:srcRect/>
          <a:stretch>
            <a:fillRect/>
          </a:stretch>
        </p:blipFill>
        <p:spPr bwMode="auto">
          <a:xfrm>
            <a:off x="6229350" y="0"/>
            <a:ext cx="2914650" cy="1150938"/>
          </a:xfrm>
          <a:prstGeom prst="rect">
            <a:avLst/>
          </a:prstGeom>
          <a:noFill/>
          <a:ln w="9525">
            <a:noFill/>
            <a:miter lim="800000"/>
            <a:headEnd/>
            <a:tailEnd/>
          </a:ln>
        </p:spPr>
      </p:pic>
      <p:sp>
        <p:nvSpPr>
          <p:cNvPr id="17" name="Title 1"/>
          <p:cNvSpPr txBox="1">
            <a:spLocks/>
          </p:cNvSpPr>
          <p:nvPr/>
        </p:nvSpPr>
        <p:spPr>
          <a:xfrm>
            <a:off x="255984" y="302791"/>
            <a:ext cx="7772400" cy="1470025"/>
          </a:xfrm>
          <a:prstGeom prst="rect">
            <a:avLst/>
          </a:prstGeom>
        </p:spPr>
        <p:txBody>
          <a:bodyPr vert="horz" lIns="91440" tIns="45720" rIns="91440" bIns="45720" rtlCol="0" anchor="ctr">
            <a:normAutofit fontScale="97500"/>
          </a:bodyPr>
          <a:lstStyle/>
          <a:p>
            <a:pPr marL="457200" indent="-457200">
              <a:defRPr/>
            </a:pPr>
            <a:r>
              <a:rPr lang="en-ZA" sz="3600" dirty="0" smtClean="0"/>
              <a:t>Presentation outline</a:t>
            </a:r>
            <a:endParaRPr lang="hr-HR" sz="2400" dirty="0"/>
          </a:p>
        </p:txBody>
      </p:sp>
      <p:sp>
        <p:nvSpPr>
          <p:cNvPr id="8" name="Rectangle 17"/>
          <p:cNvSpPr>
            <a:spLocks noChangeArrowheads="1"/>
          </p:cNvSpPr>
          <p:nvPr/>
        </p:nvSpPr>
        <p:spPr bwMode="auto">
          <a:xfrm>
            <a:off x="0" y="4221088"/>
            <a:ext cx="9144000" cy="76200"/>
          </a:xfrm>
          <a:prstGeom prst="rect">
            <a:avLst/>
          </a:prstGeom>
          <a:solidFill>
            <a:srgbClr val="000064"/>
          </a:solidFill>
          <a:ln w="9525">
            <a:noFill/>
            <a:miter lim="800000"/>
            <a:headEnd/>
            <a:tailEnd/>
          </a:ln>
        </p:spPr>
        <p:txBody>
          <a:bodyPr wrap="none" anchor="ctr"/>
          <a:lstStyle/>
          <a:p>
            <a:endParaRPr lang="en-GB">
              <a:latin typeface="Calibri" pitchFamily="34" charset="0"/>
            </a:endParaRPr>
          </a:p>
        </p:txBody>
      </p:sp>
      <p:pic>
        <p:nvPicPr>
          <p:cNvPr id="2053" name="Picture 5" descr="C:\Users\Maja\Documents\PROTECTED AREAS general\TB Conservation_SPECIALIST GROUP\PHOTOS\CHARLES Besancon\_YUC1112_Charles Besancon_l.jpg"/>
          <p:cNvPicPr>
            <a:picLocks noChangeAspect="1" noChangeArrowheads="1"/>
          </p:cNvPicPr>
          <p:nvPr/>
        </p:nvPicPr>
        <p:blipFill rotWithShape="1">
          <a:blip r:embed="rId4">
            <a:extLst>
              <a:ext uri="{28A0092B-C50C-407E-A947-70E740481C1C}">
                <a14:useLocalDpi xmlns:a14="http://schemas.microsoft.com/office/drawing/2010/main" val="0"/>
              </a:ext>
            </a:extLst>
          </a:blip>
          <a:srcRect t="25887" b="36272"/>
          <a:stretch/>
        </p:blipFill>
        <p:spPr bwMode="auto">
          <a:xfrm>
            <a:off x="1" y="4293096"/>
            <a:ext cx="9144000" cy="172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2492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1467" t="10746" r="26516" b="6250"/>
          <a:stretch/>
        </p:blipFill>
        <p:spPr bwMode="auto">
          <a:xfrm>
            <a:off x="-36512" y="0"/>
            <a:ext cx="9180512" cy="690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21544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5" name="Rectangle 15"/>
          <p:cNvSpPr>
            <a:spLocks noChangeArrowheads="1"/>
          </p:cNvSpPr>
          <p:nvPr/>
        </p:nvSpPr>
        <p:spPr bwMode="auto">
          <a:xfrm>
            <a:off x="0" y="6019800"/>
            <a:ext cx="9144000" cy="381000"/>
          </a:xfrm>
          <a:prstGeom prst="rect">
            <a:avLst/>
          </a:prstGeom>
          <a:solidFill>
            <a:srgbClr val="000064"/>
          </a:solidFill>
          <a:ln w="9525">
            <a:noFill/>
            <a:miter lim="800000"/>
            <a:headEnd/>
            <a:tailEnd/>
          </a:ln>
        </p:spPr>
        <p:txBody>
          <a:bodyPr wrap="none"/>
          <a:lstStyle/>
          <a:p>
            <a:r>
              <a:rPr lang="hr-HR" dirty="0">
                <a:solidFill>
                  <a:srgbClr val="EAEAEA"/>
                </a:solidFill>
                <a:latin typeface="Helvetica 45 Light" charset="0"/>
                <a:cs typeface="Arial" pitchFamily="34" charset="0"/>
              </a:rPr>
              <a:t>         </a:t>
            </a:r>
            <a:r>
              <a:rPr lang="hr-HR" dirty="0" smtClean="0">
                <a:solidFill>
                  <a:srgbClr val="EAEAEA"/>
                </a:solidFill>
                <a:latin typeface="Helvetica 45 Light" charset="0"/>
                <a:cs typeface="Arial" pitchFamily="34" charset="0"/>
              </a:rPr>
              <a:t>                                                                        </a:t>
            </a:r>
            <a:r>
              <a:rPr lang="hr-HR" sz="1400" dirty="0" smtClean="0">
                <a:solidFill>
                  <a:srgbClr val="EAEAEA"/>
                </a:solidFill>
                <a:latin typeface="Helvetica 45 Light" charset="0"/>
                <a:cs typeface="Arial" pitchFamily="34" charset="0"/>
              </a:rPr>
              <a:t>Transboundary </a:t>
            </a:r>
            <a:r>
              <a:rPr lang="hr-HR" sz="1400" dirty="0">
                <a:solidFill>
                  <a:srgbClr val="EAEAEA"/>
                </a:solidFill>
                <a:latin typeface="Helvetica 45 Light" charset="0"/>
                <a:cs typeface="Arial" pitchFamily="34" charset="0"/>
              </a:rPr>
              <a:t>Conservation Specialist Group</a:t>
            </a:r>
            <a:endParaRPr lang="en-GB" sz="1400" dirty="0">
              <a:latin typeface="Calibri" pitchFamily="34" charset="0"/>
            </a:endParaRPr>
          </a:p>
        </p:txBody>
      </p:sp>
      <p:pic>
        <p:nvPicPr>
          <p:cNvPr id="10" name="Picture 2" descr="E:\PROTECTED AREAS general\TB Conservation_SPECIALIST GROUP\ADMIN\LOGO\iucn wcpa try 1.jpg"/>
          <p:cNvPicPr>
            <a:picLocks noChangeAspect="1" noChangeArrowheads="1"/>
          </p:cNvPicPr>
          <p:nvPr/>
        </p:nvPicPr>
        <p:blipFill>
          <a:blip r:embed="rId3" cstate="print"/>
          <a:srcRect/>
          <a:stretch>
            <a:fillRect/>
          </a:stretch>
        </p:blipFill>
        <p:spPr bwMode="auto">
          <a:xfrm>
            <a:off x="6229350" y="0"/>
            <a:ext cx="2914650" cy="1150938"/>
          </a:xfrm>
          <a:prstGeom prst="rect">
            <a:avLst/>
          </a:prstGeom>
          <a:noFill/>
          <a:ln w="9525">
            <a:noFill/>
            <a:miter lim="800000"/>
            <a:headEnd/>
            <a:tailEnd/>
          </a:ln>
        </p:spPr>
      </p:pic>
      <p:sp>
        <p:nvSpPr>
          <p:cNvPr id="17" name="Title 1"/>
          <p:cNvSpPr txBox="1">
            <a:spLocks/>
          </p:cNvSpPr>
          <p:nvPr/>
        </p:nvSpPr>
        <p:spPr>
          <a:xfrm>
            <a:off x="255984" y="116632"/>
            <a:ext cx="7772400" cy="1470025"/>
          </a:xfrm>
          <a:prstGeom prst="rect">
            <a:avLst/>
          </a:prstGeom>
        </p:spPr>
        <p:txBody>
          <a:bodyPr vert="horz" lIns="91440" tIns="45720" rIns="91440" bIns="45720" rtlCol="0" anchor="ctr">
            <a:normAutofit fontScale="97500"/>
          </a:bodyPr>
          <a:lstStyle/>
          <a:p>
            <a:pPr>
              <a:defRPr/>
            </a:pPr>
            <a:r>
              <a:rPr lang="en-ZA" sz="3600" dirty="0" smtClean="0"/>
              <a:t>The benefits of Transboundary </a:t>
            </a:r>
            <a:r>
              <a:rPr lang="en-ZA" sz="3600" dirty="0" smtClean="0"/>
              <a:t>Conservation</a:t>
            </a:r>
            <a:endParaRPr lang="hr-HR" sz="2400" dirty="0"/>
          </a:p>
        </p:txBody>
      </p:sp>
      <p:sp>
        <p:nvSpPr>
          <p:cNvPr id="11" name="Content Placeholder 8"/>
          <p:cNvSpPr>
            <a:spLocks noGrp="1"/>
          </p:cNvSpPr>
          <p:nvPr>
            <p:ph idx="1"/>
          </p:nvPr>
        </p:nvSpPr>
        <p:spPr>
          <a:xfrm>
            <a:off x="251520" y="1124744"/>
            <a:ext cx="8686800" cy="4524375"/>
          </a:xfrm>
        </p:spPr>
        <p:txBody>
          <a:bodyPr rtlCol="0">
            <a:noAutofit/>
          </a:bodyPr>
          <a:lstStyle/>
          <a:p>
            <a:pPr marL="0" indent="0" eaLnBrk="1" fontAlgn="auto" hangingPunct="1">
              <a:spcAft>
                <a:spcPts val="0"/>
              </a:spcAft>
              <a:buFont typeface="Arial" pitchFamily="34" charset="0"/>
              <a:buNone/>
              <a:defRPr/>
            </a:pPr>
            <a:endParaRPr lang="hr-HR" sz="1000" dirty="0" smtClean="0"/>
          </a:p>
          <a:p>
            <a:pPr marL="514350" indent="-514350" eaLnBrk="1" fontAlgn="auto" hangingPunct="1">
              <a:spcAft>
                <a:spcPts val="0"/>
              </a:spcAft>
              <a:buFont typeface="Arial" pitchFamily="34" charset="0"/>
              <a:buNone/>
              <a:defRPr/>
            </a:pPr>
            <a:endParaRPr lang="hr-HR" sz="1000" dirty="0" smtClean="0"/>
          </a:p>
          <a:p>
            <a:pPr lvl="0"/>
            <a:r>
              <a:rPr lang="en-GB" sz="2800" dirty="0" smtClean="0"/>
              <a:t>TBC enhances ecological functionality and therefore species survival – including human</a:t>
            </a:r>
          </a:p>
          <a:p>
            <a:pPr lvl="0"/>
            <a:r>
              <a:rPr lang="en-GB" sz="2800" dirty="0" smtClean="0"/>
              <a:t>TBC initiatives </a:t>
            </a:r>
            <a:r>
              <a:rPr lang="en-GB" sz="2800" dirty="0" smtClean="0"/>
              <a:t>enhance the potential of </a:t>
            </a:r>
            <a:r>
              <a:rPr lang="en-GB" sz="2800" dirty="0" smtClean="0"/>
              <a:t>shared ecosystems </a:t>
            </a:r>
            <a:r>
              <a:rPr lang="en-GB" sz="2800" dirty="0" smtClean="0"/>
              <a:t>to </a:t>
            </a:r>
            <a:r>
              <a:rPr lang="en-GB" sz="2800" dirty="0" smtClean="0"/>
              <a:t>deliver a broad range of ecosystem goods and services that underpin societies and their economies – way beyond the traditional nature-based tourism paradigm</a:t>
            </a:r>
          </a:p>
          <a:p>
            <a:pPr lvl="0"/>
            <a:r>
              <a:rPr lang="en-GB" sz="2800" dirty="0" smtClean="0"/>
              <a:t>TBC enhances the cultural significance of nature by bringing divided cultures back together again and restoring their </a:t>
            </a:r>
            <a:r>
              <a:rPr lang="en-GB" sz="2800" dirty="0" smtClean="0"/>
              <a:t>links </a:t>
            </a:r>
            <a:r>
              <a:rPr lang="en-GB" sz="2800" dirty="0" smtClean="0"/>
              <a:t>with nature</a:t>
            </a:r>
          </a:p>
          <a:p>
            <a:pPr marL="0" indent="0">
              <a:buNone/>
              <a:defRPr/>
            </a:pPr>
            <a:endParaRPr lang="hr-HR" sz="2000" dirty="0" smtClean="0"/>
          </a:p>
          <a:p>
            <a:pPr marL="514350" indent="-514350" eaLnBrk="1" fontAlgn="auto" hangingPunct="1">
              <a:spcAft>
                <a:spcPts val="0"/>
              </a:spcAft>
              <a:buFont typeface="Arial" pitchFamily="34" charset="0"/>
              <a:buNone/>
              <a:defRPr/>
            </a:pPr>
            <a:endParaRPr lang="hr-HR" sz="2000" dirty="0" smtClean="0"/>
          </a:p>
          <a:p>
            <a:pPr marL="514350" indent="-514350" eaLnBrk="1" fontAlgn="auto" hangingPunct="1">
              <a:spcAft>
                <a:spcPts val="0"/>
              </a:spcAft>
              <a:buFont typeface="Arial" pitchFamily="34" charset="0"/>
              <a:buNone/>
              <a:defRPr/>
            </a:pPr>
            <a:endParaRPr lang="hr-HR" sz="2000" dirty="0" smtClean="0"/>
          </a:p>
          <a:p>
            <a:pPr marL="514350" indent="-514350" eaLnBrk="1" fontAlgn="auto" hangingPunct="1">
              <a:spcAft>
                <a:spcPts val="0"/>
              </a:spcAft>
              <a:buFont typeface="Arial" pitchFamily="34" charset="0"/>
              <a:buNone/>
              <a:defRPr/>
            </a:pPr>
            <a:endParaRPr lang="hr-HR" sz="2000" dirty="0" smtClean="0"/>
          </a:p>
          <a:p>
            <a:pPr marL="514350" indent="-514350" eaLnBrk="1" fontAlgn="auto" hangingPunct="1">
              <a:spcAft>
                <a:spcPts val="0"/>
              </a:spcAft>
              <a:buFont typeface="Arial" pitchFamily="34" charset="0"/>
              <a:buNone/>
              <a:defRPr/>
            </a:pPr>
            <a:endParaRPr lang="hr-HR" sz="1000" dirty="0" smtClean="0"/>
          </a:p>
          <a:p>
            <a:pPr marL="457200" indent="-457200" eaLnBrk="1" fontAlgn="auto" hangingPunct="1">
              <a:spcAft>
                <a:spcPts val="0"/>
              </a:spcAft>
              <a:buFont typeface="Arial" pitchFamily="34" charset="0"/>
              <a:buNone/>
              <a:defRPr/>
            </a:pPr>
            <a:endParaRPr lang="hr-HR" sz="2000" dirty="0" smtClean="0"/>
          </a:p>
        </p:txBody>
      </p:sp>
    </p:spTree>
    <p:extLst>
      <p:ext uri="{BB962C8B-B14F-4D97-AF65-F5344CB8AC3E}">
        <p14:creationId xmlns:p14="http://schemas.microsoft.com/office/powerpoint/2010/main" val="2585863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5" name="Rectangle 15"/>
          <p:cNvSpPr>
            <a:spLocks noChangeArrowheads="1"/>
          </p:cNvSpPr>
          <p:nvPr/>
        </p:nvSpPr>
        <p:spPr bwMode="auto">
          <a:xfrm>
            <a:off x="0" y="6019800"/>
            <a:ext cx="9144000" cy="381000"/>
          </a:xfrm>
          <a:prstGeom prst="rect">
            <a:avLst/>
          </a:prstGeom>
          <a:solidFill>
            <a:srgbClr val="000064"/>
          </a:solidFill>
          <a:ln w="9525">
            <a:noFill/>
            <a:miter lim="800000"/>
            <a:headEnd/>
            <a:tailEnd/>
          </a:ln>
        </p:spPr>
        <p:txBody>
          <a:bodyPr wrap="none"/>
          <a:lstStyle/>
          <a:p>
            <a:r>
              <a:rPr lang="hr-HR" dirty="0">
                <a:solidFill>
                  <a:srgbClr val="EAEAEA"/>
                </a:solidFill>
                <a:latin typeface="Helvetica 45 Light" charset="0"/>
                <a:cs typeface="Arial" pitchFamily="34" charset="0"/>
              </a:rPr>
              <a:t>         </a:t>
            </a:r>
            <a:r>
              <a:rPr lang="hr-HR" dirty="0" smtClean="0">
                <a:solidFill>
                  <a:srgbClr val="EAEAEA"/>
                </a:solidFill>
                <a:latin typeface="Helvetica 45 Light" charset="0"/>
                <a:cs typeface="Arial" pitchFamily="34" charset="0"/>
              </a:rPr>
              <a:t>                                                                        </a:t>
            </a:r>
            <a:r>
              <a:rPr lang="hr-HR" sz="1400" dirty="0" smtClean="0">
                <a:solidFill>
                  <a:srgbClr val="EAEAEA"/>
                </a:solidFill>
                <a:latin typeface="Helvetica 45 Light" charset="0"/>
                <a:cs typeface="Arial" pitchFamily="34" charset="0"/>
              </a:rPr>
              <a:t>Transboundary </a:t>
            </a:r>
            <a:r>
              <a:rPr lang="hr-HR" sz="1400" dirty="0">
                <a:solidFill>
                  <a:srgbClr val="EAEAEA"/>
                </a:solidFill>
                <a:latin typeface="Helvetica 45 Light" charset="0"/>
                <a:cs typeface="Arial" pitchFamily="34" charset="0"/>
              </a:rPr>
              <a:t>Conservation Specialist Group</a:t>
            </a:r>
            <a:endParaRPr lang="en-GB" sz="1400" dirty="0">
              <a:latin typeface="Calibri" pitchFamily="34" charset="0"/>
            </a:endParaRPr>
          </a:p>
        </p:txBody>
      </p:sp>
      <p:pic>
        <p:nvPicPr>
          <p:cNvPr id="10" name="Picture 2" descr="E:\PROTECTED AREAS general\TB Conservation_SPECIALIST GROUP\ADMIN\LOGO\iucn wcpa try 1.jpg"/>
          <p:cNvPicPr>
            <a:picLocks noChangeAspect="1" noChangeArrowheads="1"/>
          </p:cNvPicPr>
          <p:nvPr/>
        </p:nvPicPr>
        <p:blipFill>
          <a:blip r:embed="rId3" cstate="print"/>
          <a:srcRect/>
          <a:stretch>
            <a:fillRect/>
          </a:stretch>
        </p:blipFill>
        <p:spPr bwMode="auto">
          <a:xfrm>
            <a:off x="6229350" y="0"/>
            <a:ext cx="2914650" cy="1150938"/>
          </a:xfrm>
          <a:prstGeom prst="rect">
            <a:avLst/>
          </a:prstGeom>
          <a:noFill/>
          <a:ln w="9525">
            <a:noFill/>
            <a:miter lim="800000"/>
            <a:headEnd/>
            <a:tailEnd/>
          </a:ln>
        </p:spPr>
      </p:pic>
      <p:sp>
        <p:nvSpPr>
          <p:cNvPr id="17" name="Title 1"/>
          <p:cNvSpPr txBox="1">
            <a:spLocks/>
          </p:cNvSpPr>
          <p:nvPr/>
        </p:nvSpPr>
        <p:spPr>
          <a:xfrm>
            <a:off x="255984" y="116632"/>
            <a:ext cx="7772400" cy="1470025"/>
          </a:xfrm>
          <a:prstGeom prst="rect">
            <a:avLst/>
          </a:prstGeom>
        </p:spPr>
        <p:txBody>
          <a:bodyPr vert="horz" lIns="91440" tIns="45720" rIns="91440" bIns="45720" rtlCol="0" anchor="ctr">
            <a:normAutofit fontScale="97500"/>
          </a:bodyPr>
          <a:lstStyle/>
          <a:p>
            <a:pPr marL="457200" indent="-457200">
              <a:defRPr/>
            </a:pPr>
            <a:r>
              <a:rPr lang="en-ZA" sz="3600" dirty="0" smtClean="0"/>
              <a:t>The benefits of Transboundary </a:t>
            </a:r>
            <a:r>
              <a:rPr lang="en-ZA" sz="3600" dirty="0" smtClean="0"/>
              <a:t>Conservation</a:t>
            </a:r>
            <a:endParaRPr lang="hr-HR" sz="2400" dirty="0"/>
          </a:p>
        </p:txBody>
      </p:sp>
      <p:sp>
        <p:nvSpPr>
          <p:cNvPr id="11" name="Content Placeholder 8"/>
          <p:cNvSpPr>
            <a:spLocks noGrp="1"/>
          </p:cNvSpPr>
          <p:nvPr>
            <p:ph idx="1"/>
          </p:nvPr>
        </p:nvSpPr>
        <p:spPr>
          <a:xfrm>
            <a:off x="251520" y="1196752"/>
            <a:ext cx="8686800" cy="4524375"/>
          </a:xfrm>
        </p:spPr>
        <p:txBody>
          <a:bodyPr rtlCol="0">
            <a:noAutofit/>
          </a:bodyPr>
          <a:lstStyle/>
          <a:p>
            <a:pPr marL="514350" indent="-514350" eaLnBrk="1" fontAlgn="auto" hangingPunct="1">
              <a:spcAft>
                <a:spcPts val="0"/>
              </a:spcAft>
              <a:buFont typeface="Arial" pitchFamily="34" charset="0"/>
              <a:buNone/>
              <a:defRPr/>
            </a:pPr>
            <a:endParaRPr lang="hr-HR" sz="1000" dirty="0" smtClean="0"/>
          </a:p>
          <a:p>
            <a:pPr marL="514350" indent="-514350" eaLnBrk="1" fontAlgn="auto" hangingPunct="1">
              <a:spcAft>
                <a:spcPts val="0"/>
              </a:spcAft>
              <a:buFont typeface="Arial" pitchFamily="34" charset="0"/>
              <a:buNone/>
              <a:defRPr/>
            </a:pPr>
            <a:endParaRPr lang="hr-HR" sz="1000" dirty="0" smtClean="0"/>
          </a:p>
          <a:p>
            <a:pPr marL="361950" lvl="0" indent="-361950"/>
            <a:r>
              <a:rPr lang="en-GB" sz="2800" dirty="0" smtClean="0"/>
              <a:t>TBC provides a framework within which the on-the-ground management of shared issues can be more effectively implemented on a day-to-day basis</a:t>
            </a:r>
          </a:p>
          <a:p>
            <a:pPr lvl="0"/>
            <a:r>
              <a:rPr lang="en-GB" sz="2800" dirty="0" smtClean="0"/>
              <a:t>TBC can create the </a:t>
            </a:r>
            <a:r>
              <a:rPr lang="en-GB" sz="2800" dirty="0" err="1" smtClean="0"/>
              <a:t>momen</a:t>
            </a:r>
            <a:r>
              <a:rPr lang="en-GB" sz="2800" dirty="0" smtClean="0"/>
              <a:t>-</a:t>
            </a:r>
          </a:p>
          <a:p>
            <a:pPr marL="0" lvl="0" indent="0">
              <a:buNone/>
            </a:pPr>
            <a:r>
              <a:rPr lang="en-GB" sz="2800" dirty="0" smtClean="0"/>
              <a:t>tum for the harmonisation of </a:t>
            </a:r>
          </a:p>
          <a:p>
            <a:pPr marL="0" lvl="0" indent="0">
              <a:buNone/>
            </a:pPr>
            <a:r>
              <a:rPr lang="en-GB" sz="2800" dirty="0" smtClean="0"/>
              <a:t>legal and policy frameworks</a:t>
            </a:r>
          </a:p>
          <a:p>
            <a:r>
              <a:rPr lang="en-GB" sz="2800" dirty="0" smtClean="0"/>
              <a:t>TBC can provide a </a:t>
            </a:r>
            <a:r>
              <a:rPr lang="en-GB" sz="2800" dirty="0" err="1" smtClean="0"/>
              <a:t>foundat</a:t>
            </a:r>
            <a:r>
              <a:rPr lang="en-GB" sz="2800" dirty="0" smtClean="0"/>
              <a:t>-</a:t>
            </a:r>
          </a:p>
          <a:p>
            <a:pPr marL="0" indent="0">
              <a:buNone/>
            </a:pPr>
            <a:r>
              <a:rPr lang="en-GB" sz="2800" dirty="0" smtClean="0"/>
              <a:t>ion from which peace and</a:t>
            </a:r>
          </a:p>
          <a:p>
            <a:pPr marL="0" indent="0">
              <a:buNone/>
            </a:pPr>
            <a:r>
              <a:rPr lang="en-GB" sz="2800" dirty="0" smtClean="0"/>
              <a:t>political stability is secured</a:t>
            </a:r>
            <a:endParaRPr lang="hr-HR" sz="2000" dirty="0" smtClean="0"/>
          </a:p>
          <a:p>
            <a:pPr marL="514350" indent="-514350" eaLnBrk="1" fontAlgn="auto" hangingPunct="1">
              <a:spcAft>
                <a:spcPts val="0"/>
              </a:spcAft>
              <a:buFont typeface="Arial" pitchFamily="34" charset="0"/>
              <a:buNone/>
              <a:defRPr/>
            </a:pPr>
            <a:endParaRPr lang="hr-HR" sz="2000" dirty="0" smtClean="0"/>
          </a:p>
          <a:p>
            <a:pPr marL="514350" indent="-514350" eaLnBrk="1" fontAlgn="auto" hangingPunct="1">
              <a:spcAft>
                <a:spcPts val="0"/>
              </a:spcAft>
              <a:buFont typeface="Arial" pitchFamily="34" charset="0"/>
              <a:buNone/>
              <a:defRPr/>
            </a:pPr>
            <a:endParaRPr lang="hr-HR" sz="2000" dirty="0" smtClean="0"/>
          </a:p>
          <a:p>
            <a:pPr marL="514350" indent="-514350" eaLnBrk="1" fontAlgn="auto" hangingPunct="1">
              <a:spcAft>
                <a:spcPts val="0"/>
              </a:spcAft>
              <a:buFont typeface="Arial" pitchFamily="34" charset="0"/>
              <a:buNone/>
              <a:defRPr/>
            </a:pPr>
            <a:endParaRPr lang="hr-HR" sz="2000" dirty="0" smtClean="0"/>
          </a:p>
          <a:p>
            <a:pPr marL="514350" indent="-514350" eaLnBrk="1" fontAlgn="auto" hangingPunct="1">
              <a:spcAft>
                <a:spcPts val="0"/>
              </a:spcAft>
              <a:buFont typeface="Arial" pitchFamily="34" charset="0"/>
              <a:buNone/>
              <a:defRPr/>
            </a:pPr>
            <a:endParaRPr lang="hr-HR" sz="1000" dirty="0" smtClean="0"/>
          </a:p>
          <a:p>
            <a:pPr marL="457200" indent="-457200" eaLnBrk="1" fontAlgn="auto" hangingPunct="1">
              <a:spcAft>
                <a:spcPts val="0"/>
              </a:spcAft>
              <a:buFont typeface="Arial" pitchFamily="34" charset="0"/>
              <a:buNone/>
              <a:defRPr/>
            </a:pPr>
            <a:endParaRPr lang="hr-HR" sz="2000" dirty="0" smtClean="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024" y="3068960"/>
            <a:ext cx="4343200" cy="27846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8645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502914" y="1556792"/>
            <a:ext cx="8389566" cy="4248472"/>
          </a:xfrm>
        </p:spPr>
        <p:txBody>
          <a:bodyPr rtlCol="0">
            <a:normAutofit/>
          </a:bodyPr>
          <a:lstStyle/>
          <a:p>
            <a:pPr>
              <a:defRPr/>
            </a:pPr>
            <a:endParaRPr lang="hr-HR" sz="2000" dirty="0" smtClean="0"/>
          </a:p>
          <a:p>
            <a:pPr marL="457200" indent="-457200" eaLnBrk="1" fontAlgn="auto" hangingPunct="1">
              <a:spcAft>
                <a:spcPts val="0"/>
              </a:spcAft>
              <a:defRPr/>
            </a:pPr>
            <a:endParaRPr lang="hr-HR" sz="2000" dirty="0" smtClean="0"/>
          </a:p>
          <a:p>
            <a:pPr marL="514350" indent="-514350" eaLnBrk="1" fontAlgn="auto" hangingPunct="1">
              <a:spcAft>
                <a:spcPts val="0"/>
              </a:spcAft>
              <a:buClr>
                <a:schemeClr val="tx1"/>
              </a:buClr>
              <a:buFont typeface="Arial" pitchFamily="34" charset="0"/>
              <a:buNone/>
              <a:defRPr/>
            </a:pPr>
            <a:endParaRPr lang="hr-HR" sz="2800" dirty="0" smtClean="0"/>
          </a:p>
          <a:p>
            <a:pPr marL="457200" indent="-457200" eaLnBrk="1" fontAlgn="auto" hangingPunct="1">
              <a:spcAft>
                <a:spcPts val="0"/>
              </a:spcAft>
              <a:buFont typeface="Arial" pitchFamily="34" charset="0"/>
              <a:buNone/>
              <a:defRPr/>
            </a:pPr>
            <a:endParaRPr lang="hr-HR" sz="1000" dirty="0" smtClean="0"/>
          </a:p>
          <a:p>
            <a:pPr marL="457200" indent="-457200" eaLnBrk="1" fontAlgn="auto" hangingPunct="1">
              <a:spcAft>
                <a:spcPts val="0"/>
              </a:spcAft>
              <a:buFont typeface="Arial" pitchFamily="34" charset="0"/>
              <a:buNone/>
              <a:defRPr/>
            </a:pPr>
            <a:endParaRPr lang="hr-HR" sz="2000" dirty="0" smtClean="0"/>
          </a:p>
        </p:txBody>
      </p:sp>
      <p:pic>
        <p:nvPicPr>
          <p:cNvPr id="7171" name="Picture 2" descr="E:\PROTECTED AREAS general\TB Conservation_SPECIALIST GROUP\ADMIN\LOGO\iucn wcpa try 1.jpg"/>
          <p:cNvPicPr>
            <a:picLocks noChangeAspect="1" noChangeArrowheads="1"/>
          </p:cNvPicPr>
          <p:nvPr/>
        </p:nvPicPr>
        <p:blipFill>
          <a:blip r:embed="rId3" cstate="print"/>
          <a:srcRect/>
          <a:stretch>
            <a:fillRect/>
          </a:stretch>
        </p:blipFill>
        <p:spPr bwMode="auto">
          <a:xfrm>
            <a:off x="6229350" y="0"/>
            <a:ext cx="2914650" cy="1150938"/>
          </a:xfrm>
          <a:prstGeom prst="rect">
            <a:avLst/>
          </a:prstGeom>
          <a:noFill/>
          <a:ln w="9525">
            <a:noFill/>
            <a:miter lim="800000"/>
            <a:headEnd/>
            <a:tailEnd/>
          </a:ln>
        </p:spPr>
      </p:pic>
      <p:sp>
        <p:nvSpPr>
          <p:cNvPr id="7172" name="Rectangle 15"/>
          <p:cNvSpPr>
            <a:spLocks noChangeArrowheads="1"/>
          </p:cNvSpPr>
          <p:nvPr/>
        </p:nvSpPr>
        <p:spPr bwMode="auto">
          <a:xfrm>
            <a:off x="0" y="6019800"/>
            <a:ext cx="9144000" cy="381000"/>
          </a:xfrm>
          <a:prstGeom prst="rect">
            <a:avLst/>
          </a:prstGeom>
          <a:solidFill>
            <a:srgbClr val="000064"/>
          </a:solidFill>
          <a:ln w="9525">
            <a:noFill/>
            <a:miter lim="800000"/>
            <a:headEnd/>
            <a:tailEnd/>
          </a:ln>
        </p:spPr>
        <p:txBody>
          <a:bodyPr wrap="none"/>
          <a:lstStyle/>
          <a:p>
            <a:r>
              <a:rPr lang="hr-HR" dirty="0">
                <a:solidFill>
                  <a:srgbClr val="EAEAEA"/>
                </a:solidFill>
                <a:latin typeface="Helvetica 45 Light" charset="0"/>
                <a:cs typeface="Arial" pitchFamily="34" charset="0"/>
              </a:rPr>
              <a:t> 				             </a:t>
            </a:r>
            <a:r>
              <a:rPr lang="hr-HR" dirty="0" smtClean="0">
                <a:solidFill>
                  <a:srgbClr val="EAEAEA"/>
                </a:solidFill>
                <a:latin typeface="Helvetica 45 Light" charset="0"/>
                <a:cs typeface="Arial" pitchFamily="34" charset="0"/>
              </a:rPr>
              <a:t>          </a:t>
            </a:r>
            <a:r>
              <a:rPr lang="hr-HR" sz="1400" dirty="0" smtClean="0">
                <a:solidFill>
                  <a:srgbClr val="EAEAEA"/>
                </a:solidFill>
                <a:latin typeface="Helvetica 45 Light" charset="0"/>
                <a:cs typeface="Arial" pitchFamily="34" charset="0"/>
              </a:rPr>
              <a:t>Transboundary </a:t>
            </a:r>
            <a:r>
              <a:rPr lang="hr-HR" sz="1400" dirty="0">
                <a:solidFill>
                  <a:srgbClr val="EAEAEA"/>
                </a:solidFill>
                <a:latin typeface="Helvetica 45 Light" charset="0"/>
                <a:cs typeface="Arial" pitchFamily="34" charset="0"/>
              </a:rPr>
              <a:t>Conservation Specialist Group</a:t>
            </a:r>
            <a:endParaRPr lang="en-GB" sz="1400" dirty="0">
              <a:latin typeface="Calibri" pitchFamily="34" charset="0"/>
            </a:endParaRPr>
          </a:p>
        </p:txBody>
      </p:sp>
      <p:sp>
        <p:nvSpPr>
          <p:cNvPr id="11" name="Title 1"/>
          <p:cNvSpPr txBox="1">
            <a:spLocks/>
          </p:cNvSpPr>
          <p:nvPr/>
        </p:nvSpPr>
        <p:spPr>
          <a:xfrm>
            <a:off x="179512" y="-27384"/>
            <a:ext cx="7772400" cy="1470025"/>
          </a:xfrm>
          <a:prstGeom prst="rect">
            <a:avLst/>
          </a:prstGeom>
        </p:spPr>
        <p:txBody>
          <a:bodyPr vert="horz" lIns="91440" tIns="45720" rIns="91440" bIns="45720" rtlCol="0" anchor="ctr">
            <a:normAutofit fontScale="97500"/>
          </a:bodyPr>
          <a:lstStyle/>
          <a:p>
            <a:pPr marL="457200" indent="-457200">
              <a:defRPr/>
            </a:pPr>
            <a:r>
              <a:rPr lang="en-ZA" sz="3600" dirty="0" smtClean="0"/>
              <a:t>Governance:</a:t>
            </a:r>
          </a:p>
          <a:p>
            <a:pPr marL="457200" indent="-457200">
              <a:defRPr/>
            </a:pPr>
            <a:r>
              <a:rPr lang="hr-HR" sz="2900" dirty="0" smtClean="0"/>
              <a:t>Models </a:t>
            </a:r>
            <a:r>
              <a:rPr lang="hr-HR" sz="2900" dirty="0" smtClean="0"/>
              <a:t>of cooperation in TBC</a:t>
            </a:r>
            <a:endParaRPr lang="hr-HR" sz="1600" i="1" dirty="0"/>
          </a:p>
        </p:txBody>
      </p:sp>
      <p:graphicFrame>
        <p:nvGraphicFramePr>
          <p:cNvPr id="2" name="Table 1"/>
          <p:cNvGraphicFramePr>
            <a:graphicFrameLocks noGrp="1"/>
          </p:cNvGraphicFramePr>
          <p:nvPr>
            <p:extLst>
              <p:ext uri="{D42A27DB-BD31-4B8C-83A1-F6EECF244321}">
                <p14:modId xmlns:p14="http://schemas.microsoft.com/office/powerpoint/2010/main" val="1517791668"/>
              </p:ext>
            </p:extLst>
          </p:nvPr>
        </p:nvGraphicFramePr>
        <p:xfrm>
          <a:off x="0" y="1268761"/>
          <a:ext cx="9144000" cy="5572783"/>
        </p:xfrm>
        <a:graphic>
          <a:graphicData uri="http://schemas.openxmlformats.org/drawingml/2006/table">
            <a:tbl>
              <a:tblPr firstRow="1" firstCol="1" bandRow="1">
                <a:tableStyleId>{5C22544A-7EE6-4342-B048-85BDC9FD1C3A}</a:tableStyleId>
              </a:tblPr>
              <a:tblGrid>
                <a:gridCol w="2411760"/>
                <a:gridCol w="6732240"/>
              </a:tblGrid>
              <a:tr h="393848">
                <a:tc>
                  <a:txBody>
                    <a:bodyPr/>
                    <a:lstStyle/>
                    <a:p>
                      <a:pPr algn="ctr">
                        <a:spcAft>
                          <a:spcPts val="0"/>
                        </a:spcAft>
                      </a:pPr>
                      <a:r>
                        <a:rPr lang="en-GB" sz="2000" dirty="0">
                          <a:solidFill>
                            <a:schemeClr val="tx1"/>
                          </a:solidFill>
                          <a:effectLst/>
                        </a:rPr>
                        <a:t>Model of cooperation</a:t>
                      </a:r>
                      <a:endParaRPr lang="en-GB" sz="2000" dirty="0">
                        <a:solidFill>
                          <a:schemeClr val="tx1"/>
                        </a:solidFill>
                        <a:effectLst/>
                        <a:latin typeface="Calibri"/>
                        <a:ea typeface="Calibri"/>
                        <a:cs typeface="Times New Roman"/>
                      </a:endParaRPr>
                    </a:p>
                  </a:txBody>
                  <a:tcPr marL="68580" marR="68580" marT="0" marB="0">
                    <a:solidFill>
                      <a:schemeClr val="accent1">
                        <a:lumMod val="20000"/>
                        <a:lumOff val="80000"/>
                      </a:schemeClr>
                    </a:solidFill>
                  </a:tcPr>
                </a:tc>
                <a:tc>
                  <a:txBody>
                    <a:bodyPr/>
                    <a:lstStyle/>
                    <a:p>
                      <a:pPr algn="ctr">
                        <a:spcAft>
                          <a:spcPts val="0"/>
                        </a:spcAft>
                      </a:pPr>
                      <a:r>
                        <a:rPr lang="en-GB" sz="2000" dirty="0">
                          <a:solidFill>
                            <a:schemeClr val="tx1"/>
                          </a:solidFill>
                          <a:effectLst/>
                        </a:rPr>
                        <a:t>Example</a:t>
                      </a:r>
                      <a:endParaRPr lang="en-GB" sz="2000" dirty="0">
                        <a:solidFill>
                          <a:schemeClr val="tx1"/>
                        </a:solidFill>
                        <a:effectLst/>
                        <a:latin typeface="Calibri"/>
                        <a:ea typeface="Calibri"/>
                        <a:cs typeface="Times New Roman"/>
                      </a:endParaRPr>
                    </a:p>
                  </a:txBody>
                  <a:tcPr marL="68580" marR="68580" marT="0" marB="0">
                    <a:solidFill>
                      <a:schemeClr val="accent1">
                        <a:lumMod val="20000"/>
                        <a:lumOff val="80000"/>
                      </a:schemeClr>
                    </a:solidFill>
                  </a:tcPr>
                </a:tc>
              </a:tr>
              <a:tr h="955053">
                <a:tc>
                  <a:txBody>
                    <a:bodyPr/>
                    <a:lstStyle/>
                    <a:p>
                      <a:pPr algn="ctr">
                        <a:spcAft>
                          <a:spcPts val="0"/>
                        </a:spcAft>
                      </a:pPr>
                      <a:r>
                        <a:rPr lang="en-GB" sz="2000" dirty="0">
                          <a:effectLst/>
                        </a:rPr>
                        <a:t>Communication or</a:t>
                      </a:r>
                    </a:p>
                    <a:p>
                      <a:pPr algn="ctr">
                        <a:spcAft>
                          <a:spcPts val="0"/>
                        </a:spcAft>
                      </a:pPr>
                      <a:r>
                        <a:rPr lang="en-GB" sz="2000" dirty="0">
                          <a:effectLst/>
                        </a:rPr>
                        <a:t>Information sharing</a:t>
                      </a:r>
                      <a:endParaRPr lang="en-GB" sz="2000" dirty="0">
                        <a:effectLst/>
                        <a:latin typeface="Calibri"/>
                        <a:ea typeface="Calibri"/>
                        <a:cs typeface="Times New Roman"/>
                      </a:endParaRPr>
                    </a:p>
                  </a:txBody>
                  <a:tcPr marL="68580" marR="68580" marT="0" marB="0" anchor="ctr">
                    <a:solidFill>
                      <a:srgbClr val="002060"/>
                    </a:solidFill>
                  </a:tcPr>
                </a:tc>
                <a:tc>
                  <a:txBody>
                    <a:bodyPr/>
                    <a:lstStyle/>
                    <a:p>
                      <a:pPr marL="342900" lvl="0" indent="-342900">
                        <a:spcAft>
                          <a:spcPts val="0"/>
                        </a:spcAft>
                        <a:buFont typeface="Symbol"/>
                        <a:buChar char=""/>
                      </a:pPr>
                      <a:r>
                        <a:rPr lang="en-GB" sz="1800" dirty="0">
                          <a:effectLst/>
                        </a:rPr>
                        <a:t>Occasional or regular communication on actions, problems, opportunities or other relevant issues </a:t>
                      </a:r>
                    </a:p>
                    <a:p>
                      <a:pPr marL="342900" lvl="0" indent="-342900">
                        <a:spcAft>
                          <a:spcPts val="0"/>
                        </a:spcAft>
                        <a:buFont typeface="Symbol"/>
                        <a:buChar char=""/>
                      </a:pPr>
                      <a:r>
                        <a:rPr lang="en-GB" sz="1800" dirty="0">
                          <a:effectLst/>
                        </a:rPr>
                        <a:t>Sharing of </a:t>
                      </a:r>
                      <a:r>
                        <a:rPr lang="en-GB" sz="1800" dirty="0" smtClean="0">
                          <a:effectLst/>
                        </a:rPr>
                        <a:t>information</a:t>
                      </a:r>
                      <a:endParaRPr lang="en-GB" sz="1800" dirty="0">
                        <a:effectLst/>
                        <a:latin typeface="Calibri"/>
                        <a:ea typeface="Calibri"/>
                        <a:cs typeface="Times New Roman"/>
                      </a:endParaRPr>
                    </a:p>
                  </a:txBody>
                  <a:tcPr marL="68580" marR="68580" marT="0" marB="0">
                    <a:solidFill>
                      <a:schemeClr val="bg1"/>
                    </a:solidFill>
                  </a:tcPr>
                </a:tc>
              </a:tr>
              <a:tr h="716290">
                <a:tc>
                  <a:txBody>
                    <a:bodyPr/>
                    <a:lstStyle/>
                    <a:p>
                      <a:pPr algn="ctr">
                        <a:spcAft>
                          <a:spcPts val="0"/>
                        </a:spcAft>
                      </a:pPr>
                      <a:r>
                        <a:rPr lang="en-GB" sz="2000" dirty="0">
                          <a:effectLst/>
                        </a:rPr>
                        <a:t>Consultation</a:t>
                      </a:r>
                      <a:endParaRPr lang="en-GB" sz="2000" dirty="0">
                        <a:effectLst/>
                        <a:latin typeface="Calibri"/>
                        <a:ea typeface="Calibri"/>
                        <a:cs typeface="Times New Roman"/>
                      </a:endParaRPr>
                    </a:p>
                  </a:txBody>
                  <a:tcPr marL="68580" marR="68580" marT="0" marB="0" anchor="ctr">
                    <a:solidFill>
                      <a:srgbClr val="002060"/>
                    </a:solidFill>
                  </a:tcPr>
                </a:tc>
                <a:tc>
                  <a:txBody>
                    <a:bodyPr/>
                    <a:lstStyle/>
                    <a:p>
                      <a:pPr marL="342900" lvl="0" indent="-342900">
                        <a:spcAft>
                          <a:spcPts val="0"/>
                        </a:spcAft>
                        <a:buFont typeface="Symbol"/>
                        <a:buChar char=""/>
                      </a:pPr>
                      <a:r>
                        <a:rPr lang="en-GB" sz="1800" dirty="0">
                          <a:effectLst/>
                        </a:rPr>
                        <a:t>Seeking opinion, feedback or advice from each </a:t>
                      </a:r>
                      <a:r>
                        <a:rPr lang="en-GB" sz="1800" dirty="0" smtClean="0">
                          <a:effectLst/>
                        </a:rPr>
                        <a:t>other</a:t>
                      </a:r>
                      <a:endParaRPr lang="en-GB" sz="1800" dirty="0">
                        <a:effectLst/>
                      </a:endParaRPr>
                    </a:p>
                    <a:p>
                      <a:pPr marL="342900" lvl="0" indent="-342900">
                        <a:spcAft>
                          <a:spcPts val="0"/>
                        </a:spcAft>
                        <a:buFont typeface="Symbol"/>
                        <a:buChar char=""/>
                      </a:pPr>
                      <a:r>
                        <a:rPr lang="en-GB" sz="1800" dirty="0">
                          <a:effectLst/>
                        </a:rPr>
                        <a:t>Cooperative process with the aim to harmonize management</a:t>
                      </a:r>
                      <a:endParaRPr lang="en-GB" sz="1800" dirty="0">
                        <a:effectLst/>
                        <a:latin typeface="Calibri"/>
                        <a:ea typeface="Calibri"/>
                        <a:cs typeface="Times New Roman"/>
                      </a:endParaRPr>
                    </a:p>
                  </a:txBody>
                  <a:tcPr marL="68580" marR="68580" marT="0" marB="0">
                    <a:solidFill>
                      <a:schemeClr val="accent1">
                        <a:lumMod val="20000"/>
                        <a:lumOff val="80000"/>
                      </a:schemeClr>
                    </a:solidFill>
                  </a:tcPr>
                </a:tc>
              </a:tr>
              <a:tr h="1432579">
                <a:tc>
                  <a:txBody>
                    <a:bodyPr/>
                    <a:lstStyle/>
                    <a:p>
                      <a:pPr algn="ctr">
                        <a:spcAft>
                          <a:spcPts val="0"/>
                        </a:spcAft>
                      </a:pPr>
                      <a:r>
                        <a:rPr lang="en-GB" sz="2000" dirty="0">
                          <a:effectLst/>
                        </a:rPr>
                        <a:t>Coordinated action </a:t>
                      </a:r>
                      <a:endParaRPr lang="en-GB" sz="2000" dirty="0">
                        <a:effectLst/>
                        <a:latin typeface="Calibri"/>
                        <a:ea typeface="Calibri"/>
                        <a:cs typeface="Times New Roman"/>
                      </a:endParaRPr>
                    </a:p>
                  </a:txBody>
                  <a:tcPr marL="68580" marR="68580" marT="0" marB="0" anchor="ctr">
                    <a:solidFill>
                      <a:srgbClr val="002060"/>
                    </a:solidFill>
                  </a:tcPr>
                </a:tc>
                <a:tc>
                  <a:txBody>
                    <a:bodyPr/>
                    <a:lstStyle/>
                    <a:p>
                      <a:pPr marL="342900" lvl="0" indent="-342900">
                        <a:spcAft>
                          <a:spcPts val="0"/>
                        </a:spcAft>
                        <a:buFont typeface="Symbol"/>
                        <a:buChar char=""/>
                      </a:pPr>
                      <a:r>
                        <a:rPr lang="en-GB" sz="1800" dirty="0">
                          <a:effectLst/>
                        </a:rPr>
                        <a:t>Jointly coordinated management actions implemented within the sovereign areas of each party, that contribute to the conservation goals of the entire transboundary ecosystem, e.g. monitoring of species and ecological processes occurs as regular activity on the territory of each party, but the results contribute to conservation of species or ecosystems in the whole shared ecosystem       </a:t>
                      </a:r>
                    </a:p>
                    <a:p>
                      <a:pPr marL="342900" lvl="0" indent="-342900">
                        <a:spcAft>
                          <a:spcPts val="0"/>
                        </a:spcAft>
                        <a:buFont typeface="Symbol"/>
                        <a:buChar char=""/>
                      </a:pPr>
                      <a:r>
                        <a:rPr lang="en-GB" sz="1800" dirty="0">
                          <a:effectLst/>
                        </a:rPr>
                        <a:t>This </a:t>
                      </a:r>
                      <a:r>
                        <a:rPr lang="hr-HR" sz="1800" dirty="0" smtClean="0">
                          <a:effectLst/>
                        </a:rPr>
                        <a:t>i</a:t>
                      </a:r>
                      <a:r>
                        <a:rPr lang="en-GB" sz="1800" dirty="0" smtClean="0">
                          <a:effectLst/>
                        </a:rPr>
                        <a:t>s a </a:t>
                      </a:r>
                      <a:r>
                        <a:rPr lang="en-GB" sz="1800" dirty="0">
                          <a:effectLst/>
                        </a:rPr>
                        <a:t>form of cooperative management </a:t>
                      </a:r>
                      <a:endParaRPr lang="en-GB" sz="1800" dirty="0">
                        <a:effectLst/>
                        <a:latin typeface="Calibri"/>
                        <a:ea typeface="Calibri"/>
                        <a:cs typeface="Times New Roman"/>
                      </a:endParaRPr>
                    </a:p>
                  </a:txBody>
                  <a:tcPr marL="68580" marR="68580" marT="0" marB="0">
                    <a:solidFill>
                      <a:schemeClr val="bg1"/>
                    </a:solidFill>
                  </a:tcPr>
                </a:tc>
              </a:tr>
              <a:tr h="1193817">
                <a:tc>
                  <a:txBody>
                    <a:bodyPr/>
                    <a:lstStyle/>
                    <a:p>
                      <a:pPr algn="ctr">
                        <a:spcAft>
                          <a:spcPts val="0"/>
                        </a:spcAft>
                      </a:pPr>
                      <a:r>
                        <a:rPr lang="en-GB" sz="2000" dirty="0">
                          <a:effectLst/>
                        </a:rPr>
                        <a:t>Joint implementation of decisions</a:t>
                      </a:r>
                      <a:endParaRPr lang="en-GB" sz="2000" dirty="0">
                        <a:effectLst/>
                        <a:latin typeface="Calibri"/>
                        <a:ea typeface="Calibri"/>
                        <a:cs typeface="Times New Roman"/>
                      </a:endParaRPr>
                    </a:p>
                  </a:txBody>
                  <a:tcPr marL="68580" marR="68580" marT="0" marB="0" anchor="ctr">
                    <a:solidFill>
                      <a:srgbClr val="002060"/>
                    </a:solidFill>
                  </a:tcPr>
                </a:tc>
                <a:tc>
                  <a:txBody>
                    <a:bodyPr/>
                    <a:lstStyle/>
                    <a:p>
                      <a:pPr marL="342900" lvl="0" indent="-342900">
                        <a:spcAft>
                          <a:spcPts val="0"/>
                        </a:spcAft>
                        <a:buFont typeface="Symbol"/>
                        <a:buChar char=""/>
                      </a:pPr>
                      <a:r>
                        <a:rPr lang="en-GB" sz="1800" dirty="0">
                          <a:effectLst/>
                        </a:rPr>
                        <a:t>Jointly coordinated and implemented management actions across the sovereignty boundaries, e.g.  joint law enforcement patrols, joint fundraising and project implementation, the production of marketing material that profiles the TBCA as a single entity, etc.</a:t>
                      </a:r>
                    </a:p>
                    <a:p>
                      <a:pPr marL="342900" lvl="0" indent="-342900">
                        <a:spcAft>
                          <a:spcPts val="0"/>
                        </a:spcAft>
                        <a:buFont typeface="Symbol"/>
                        <a:buChar char=""/>
                      </a:pPr>
                      <a:r>
                        <a:rPr lang="en-GB" sz="1800" dirty="0">
                          <a:effectLst/>
                        </a:rPr>
                        <a:t>This </a:t>
                      </a:r>
                      <a:r>
                        <a:rPr lang="en-GB" sz="1800" dirty="0" smtClean="0">
                          <a:effectLst/>
                        </a:rPr>
                        <a:t>is</a:t>
                      </a:r>
                      <a:r>
                        <a:rPr lang="hr-HR" sz="1800" dirty="0" smtClean="0">
                          <a:effectLst/>
                        </a:rPr>
                        <a:t> a f</a:t>
                      </a:r>
                      <a:r>
                        <a:rPr lang="en-GB" sz="1800" dirty="0" err="1" smtClean="0">
                          <a:effectLst/>
                        </a:rPr>
                        <a:t>orm</a:t>
                      </a:r>
                      <a:r>
                        <a:rPr lang="en-GB" sz="1800" dirty="0" smtClean="0">
                          <a:effectLst/>
                        </a:rPr>
                        <a:t> </a:t>
                      </a:r>
                      <a:r>
                        <a:rPr lang="en-GB" sz="1800" dirty="0">
                          <a:effectLst/>
                        </a:rPr>
                        <a:t>of cooperative management</a:t>
                      </a:r>
                      <a:endParaRPr lang="en-GB" sz="1800" dirty="0">
                        <a:effectLst/>
                        <a:latin typeface="Calibri"/>
                        <a:ea typeface="Calibri"/>
                        <a:cs typeface="Times New Roman"/>
                      </a:endParaRPr>
                    </a:p>
                  </a:txBody>
                  <a:tcPr marL="68580" marR="68580" marT="0" marB="0">
                    <a:solidFill>
                      <a:schemeClr val="accent1">
                        <a:lumMod val="20000"/>
                        <a:lumOff val="80000"/>
                      </a:schemeClr>
                    </a:solidFill>
                  </a:tcPr>
                </a:tc>
              </a:tr>
            </a:tbl>
          </a:graphicData>
        </a:graphic>
      </p:graphicFrame>
    </p:spTree>
    <p:extLst>
      <p:ext uri="{BB962C8B-B14F-4D97-AF65-F5344CB8AC3E}">
        <p14:creationId xmlns:p14="http://schemas.microsoft.com/office/powerpoint/2010/main" val="32472671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502914" y="1556792"/>
            <a:ext cx="8389566" cy="4248472"/>
          </a:xfrm>
        </p:spPr>
        <p:txBody>
          <a:bodyPr rtlCol="0">
            <a:normAutofit/>
          </a:bodyPr>
          <a:lstStyle/>
          <a:p>
            <a:pPr marL="0" indent="0" eaLnBrk="1" fontAlgn="auto" hangingPunct="1">
              <a:spcAft>
                <a:spcPts val="0"/>
              </a:spcAft>
              <a:buNone/>
              <a:defRPr/>
            </a:pPr>
            <a:endParaRPr lang="hr-HR" sz="2000" dirty="0" smtClean="0"/>
          </a:p>
          <a:p>
            <a:pPr marL="514350" indent="-514350" eaLnBrk="1" fontAlgn="auto" hangingPunct="1">
              <a:spcAft>
                <a:spcPts val="0"/>
              </a:spcAft>
              <a:buClr>
                <a:schemeClr val="tx1"/>
              </a:buClr>
              <a:buFont typeface="Arial" pitchFamily="34" charset="0"/>
              <a:buNone/>
              <a:defRPr/>
            </a:pPr>
            <a:endParaRPr lang="hr-HR" sz="2800" dirty="0" smtClean="0"/>
          </a:p>
          <a:p>
            <a:pPr marL="457200" indent="-457200" eaLnBrk="1" fontAlgn="auto" hangingPunct="1">
              <a:spcAft>
                <a:spcPts val="0"/>
              </a:spcAft>
              <a:buFont typeface="Arial" pitchFamily="34" charset="0"/>
              <a:buNone/>
              <a:defRPr/>
            </a:pPr>
            <a:endParaRPr lang="hr-HR" sz="1000" dirty="0" smtClean="0"/>
          </a:p>
          <a:p>
            <a:pPr marL="457200" indent="-457200" eaLnBrk="1" fontAlgn="auto" hangingPunct="1">
              <a:spcAft>
                <a:spcPts val="0"/>
              </a:spcAft>
              <a:buFont typeface="Arial" pitchFamily="34" charset="0"/>
              <a:buNone/>
              <a:defRPr/>
            </a:pPr>
            <a:endParaRPr lang="hr-HR" sz="2000" dirty="0" smtClean="0"/>
          </a:p>
        </p:txBody>
      </p:sp>
      <p:pic>
        <p:nvPicPr>
          <p:cNvPr id="7171" name="Picture 2" descr="E:\PROTECTED AREAS general\TB Conservation_SPECIALIST GROUP\ADMIN\LOGO\iucn wcpa try 1.jpg"/>
          <p:cNvPicPr>
            <a:picLocks noChangeAspect="1" noChangeArrowheads="1"/>
          </p:cNvPicPr>
          <p:nvPr/>
        </p:nvPicPr>
        <p:blipFill>
          <a:blip r:embed="rId3" cstate="print"/>
          <a:srcRect/>
          <a:stretch>
            <a:fillRect/>
          </a:stretch>
        </p:blipFill>
        <p:spPr bwMode="auto">
          <a:xfrm>
            <a:off x="6229350" y="0"/>
            <a:ext cx="2914650" cy="1150938"/>
          </a:xfrm>
          <a:prstGeom prst="rect">
            <a:avLst/>
          </a:prstGeom>
          <a:noFill/>
          <a:ln w="9525">
            <a:noFill/>
            <a:miter lim="800000"/>
            <a:headEnd/>
            <a:tailEnd/>
          </a:ln>
        </p:spPr>
      </p:pic>
      <p:sp>
        <p:nvSpPr>
          <p:cNvPr id="7172" name="Rectangle 15"/>
          <p:cNvSpPr>
            <a:spLocks noChangeArrowheads="1"/>
          </p:cNvSpPr>
          <p:nvPr/>
        </p:nvSpPr>
        <p:spPr bwMode="auto">
          <a:xfrm>
            <a:off x="0" y="6019800"/>
            <a:ext cx="9144000" cy="381000"/>
          </a:xfrm>
          <a:prstGeom prst="rect">
            <a:avLst/>
          </a:prstGeom>
          <a:solidFill>
            <a:srgbClr val="000064"/>
          </a:solidFill>
          <a:ln w="9525">
            <a:noFill/>
            <a:miter lim="800000"/>
            <a:headEnd/>
            <a:tailEnd/>
          </a:ln>
        </p:spPr>
        <p:txBody>
          <a:bodyPr wrap="none"/>
          <a:lstStyle/>
          <a:p>
            <a:r>
              <a:rPr lang="hr-HR" dirty="0">
                <a:solidFill>
                  <a:srgbClr val="EAEAEA"/>
                </a:solidFill>
                <a:latin typeface="Helvetica 45 Light" charset="0"/>
                <a:cs typeface="Arial" pitchFamily="34" charset="0"/>
              </a:rPr>
              <a:t> 				             </a:t>
            </a:r>
            <a:r>
              <a:rPr lang="hr-HR" dirty="0" smtClean="0">
                <a:solidFill>
                  <a:srgbClr val="EAEAEA"/>
                </a:solidFill>
                <a:latin typeface="Helvetica 45 Light" charset="0"/>
                <a:cs typeface="Arial" pitchFamily="34" charset="0"/>
              </a:rPr>
              <a:t>          </a:t>
            </a:r>
            <a:r>
              <a:rPr lang="hr-HR" sz="1400" dirty="0" smtClean="0">
                <a:solidFill>
                  <a:srgbClr val="EAEAEA"/>
                </a:solidFill>
                <a:latin typeface="Helvetica 45 Light" charset="0"/>
                <a:cs typeface="Arial" pitchFamily="34" charset="0"/>
              </a:rPr>
              <a:t>Transboundary </a:t>
            </a:r>
            <a:r>
              <a:rPr lang="hr-HR" sz="1400" dirty="0">
                <a:solidFill>
                  <a:srgbClr val="EAEAEA"/>
                </a:solidFill>
                <a:latin typeface="Helvetica 45 Light" charset="0"/>
                <a:cs typeface="Arial" pitchFamily="34" charset="0"/>
              </a:rPr>
              <a:t>Conservation Specialist Group</a:t>
            </a:r>
            <a:endParaRPr lang="en-GB" sz="1400" dirty="0">
              <a:latin typeface="Calibri" pitchFamily="34" charset="0"/>
            </a:endParaRPr>
          </a:p>
        </p:txBody>
      </p:sp>
      <p:sp>
        <p:nvSpPr>
          <p:cNvPr id="7" name="Title 1"/>
          <p:cNvSpPr txBox="1">
            <a:spLocks/>
          </p:cNvSpPr>
          <p:nvPr/>
        </p:nvSpPr>
        <p:spPr>
          <a:xfrm>
            <a:off x="35496" y="374799"/>
            <a:ext cx="7772400" cy="1470025"/>
          </a:xfrm>
          <a:prstGeom prst="rect">
            <a:avLst/>
          </a:prstGeom>
        </p:spPr>
        <p:txBody>
          <a:bodyPr vert="horz" lIns="91440" tIns="45720" rIns="91440" bIns="45720" rtlCol="0" anchor="ctr">
            <a:normAutofit fontScale="90000" lnSpcReduction="10000"/>
          </a:bodyPr>
          <a:lstStyle/>
          <a:p>
            <a:pPr marL="457200" indent="-457200">
              <a:defRPr/>
            </a:pPr>
            <a:r>
              <a:rPr lang="en-ZA" sz="3600" dirty="0"/>
              <a:t>IUCN Transboundary Conservation </a:t>
            </a:r>
            <a:endParaRPr lang="en-ZA" sz="3600" dirty="0" smtClean="0"/>
          </a:p>
          <a:p>
            <a:pPr>
              <a:defRPr/>
            </a:pPr>
            <a:r>
              <a:rPr lang="en-ZA" sz="3600" dirty="0" smtClean="0"/>
              <a:t>Guidelines – a systematic and integrated approach</a:t>
            </a:r>
            <a:endParaRPr lang="hr-HR" sz="3200" dirty="0" smtClean="0"/>
          </a:p>
        </p:txBody>
      </p:sp>
      <p:sp>
        <p:nvSpPr>
          <p:cNvPr id="8" name="Content Placeholder 8"/>
          <p:cNvSpPr txBox="1">
            <a:spLocks/>
          </p:cNvSpPr>
          <p:nvPr/>
        </p:nvSpPr>
        <p:spPr>
          <a:xfrm>
            <a:off x="251520" y="1196752"/>
            <a:ext cx="8686800" cy="452437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buFont typeface="Arial" pitchFamily="34" charset="0"/>
              <a:buNone/>
              <a:defRPr/>
            </a:pPr>
            <a:endParaRPr lang="hr-HR" sz="1000" dirty="0" smtClean="0"/>
          </a:p>
          <a:p>
            <a:pPr marL="173038" indent="-173038">
              <a:buFont typeface="Arial" pitchFamily="34" charset="0"/>
              <a:buNone/>
              <a:defRPr/>
            </a:pPr>
            <a:endParaRPr lang="hr-HR" sz="1000" dirty="0" smtClean="0"/>
          </a:p>
          <a:p>
            <a:endParaRPr lang="hr-HR" sz="2000" dirty="0" smtClean="0"/>
          </a:p>
          <a:p>
            <a:pPr marL="514350" indent="-514350">
              <a:buFont typeface="Arial" pitchFamily="34" charset="0"/>
              <a:buNone/>
              <a:defRPr/>
            </a:pPr>
            <a:endParaRPr lang="hr-HR" sz="2000" dirty="0" smtClean="0"/>
          </a:p>
          <a:p>
            <a:pPr marL="514350" indent="-514350">
              <a:buFont typeface="Arial" pitchFamily="34" charset="0"/>
              <a:buNone/>
              <a:defRPr/>
            </a:pPr>
            <a:endParaRPr lang="hr-HR" sz="2000" dirty="0" smtClean="0"/>
          </a:p>
          <a:p>
            <a:pPr marL="514350" indent="-514350">
              <a:buFont typeface="Arial" pitchFamily="34" charset="0"/>
              <a:buNone/>
              <a:defRPr/>
            </a:pPr>
            <a:endParaRPr lang="hr-HR" sz="2000" dirty="0" smtClean="0"/>
          </a:p>
          <a:p>
            <a:pPr marL="514350" indent="-514350">
              <a:buFont typeface="Arial" pitchFamily="34" charset="0"/>
              <a:buNone/>
              <a:defRPr/>
            </a:pPr>
            <a:endParaRPr lang="hr-HR" sz="1000" dirty="0" smtClean="0"/>
          </a:p>
          <a:p>
            <a:pPr marL="457200" indent="-457200">
              <a:buFont typeface="Arial" pitchFamily="34" charset="0"/>
              <a:buNone/>
              <a:defRPr/>
            </a:pPr>
            <a:endParaRPr lang="hr-HR" sz="2000" dirty="0" smtClean="0"/>
          </a:p>
        </p:txBody>
      </p:sp>
      <p:sp>
        <p:nvSpPr>
          <p:cNvPr id="10" name="Content Placeholder 8"/>
          <p:cNvSpPr txBox="1">
            <a:spLocks/>
          </p:cNvSpPr>
          <p:nvPr/>
        </p:nvSpPr>
        <p:spPr>
          <a:xfrm>
            <a:off x="403920" y="1928961"/>
            <a:ext cx="8686800" cy="452437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buFont typeface="Arial" pitchFamily="34" charset="0"/>
              <a:buNone/>
              <a:defRPr/>
            </a:pPr>
            <a:endParaRPr lang="hr-HR" sz="1000" dirty="0" smtClean="0"/>
          </a:p>
          <a:p>
            <a:pPr marL="0" indent="0">
              <a:buNone/>
              <a:defRPr/>
            </a:pPr>
            <a:r>
              <a:rPr lang="en-ZA" sz="2800" dirty="0" smtClean="0"/>
              <a:t>PART 2: From principles to action</a:t>
            </a:r>
            <a:endParaRPr lang="hr-HR" sz="2800" dirty="0" smtClean="0"/>
          </a:p>
          <a:p>
            <a:r>
              <a:rPr lang="en-ZA" sz="2800" dirty="0"/>
              <a:t>Context and planning the transboundary conservation </a:t>
            </a:r>
            <a:r>
              <a:rPr lang="en-ZA" sz="2800" dirty="0" smtClean="0"/>
              <a:t>process – pre-feasibility and feasibility</a:t>
            </a:r>
          </a:p>
          <a:p>
            <a:r>
              <a:rPr lang="en-ZA" sz="2800" dirty="0"/>
              <a:t>The establishment and management of transboundary conservation </a:t>
            </a:r>
            <a:r>
              <a:rPr lang="en-ZA" sz="2800" dirty="0" smtClean="0"/>
              <a:t>initiatives – getting it done</a:t>
            </a:r>
          </a:p>
          <a:p>
            <a:r>
              <a:rPr lang="en-ZA" sz="2800" dirty="0"/>
              <a:t>Measuring results: the monitoring and evaluation of transboundary management effectiveness</a:t>
            </a:r>
            <a:endParaRPr lang="en-ZA" sz="2800" dirty="0" smtClean="0"/>
          </a:p>
          <a:p>
            <a:endParaRPr lang="en-ZA" sz="2800" dirty="0" smtClean="0"/>
          </a:p>
          <a:p>
            <a:endParaRPr lang="en-ZA" sz="2800" dirty="0" smtClean="0"/>
          </a:p>
          <a:p>
            <a:endParaRPr lang="en-ZA" sz="2800" dirty="0" smtClean="0"/>
          </a:p>
          <a:p>
            <a:endParaRPr lang="hr-HR" sz="2000" dirty="0" smtClean="0"/>
          </a:p>
          <a:p>
            <a:pPr marL="514350" indent="-514350">
              <a:buFont typeface="Arial" pitchFamily="34" charset="0"/>
              <a:buNone/>
              <a:defRPr/>
            </a:pPr>
            <a:endParaRPr lang="hr-HR" sz="2000" dirty="0" smtClean="0"/>
          </a:p>
          <a:p>
            <a:pPr marL="514350" indent="-514350">
              <a:buFont typeface="Arial" pitchFamily="34" charset="0"/>
              <a:buNone/>
              <a:defRPr/>
            </a:pPr>
            <a:endParaRPr lang="hr-HR" sz="2000" dirty="0" smtClean="0"/>
          </a:p>
          <a:p>
            <a:pPr marL="514350" indent="-514350">
              <a:buFont typeface="Arial" pitchFamily="34" charset="0"/>
              <a:buNone/>
              <a:defRPr/>
            </a:pPr>
            <a:endParaRPr lang="hr-HR" sz="2000" dirty="0" smtClean="0"/>
          </a:p>
          <a:p>
            <a:pPr marL="514350" indent="-514350">
              <a:buFont typeface="Arial" pitchFamily="34" charset="0"/>
              <a:buNone/>
              <a:defRPr/>
            </a:pPr>
            <a:endParaRPr lang="hr-HR" sz="1000" dirty="0" smtClean="0"/>
          </a:p>
          <a:p>
            <a:pPr marL="457200" indent="-457200">
              <a:buFont typeface="Arial" pitchFamily="34" charset="0"/>
              <a:buNone/>
              <a:defRPr/>
            </a:pPr>
            <a:endParaRPr lang="hr-HR" sz="2000" dirty="0" smtClean="0"/>
          </a:p>
        </p:txBody>
      </p:sp>
    </p:spTree>
    <p:extLst>
      <p:ext uri="{BB962C8B-B14F-4D97-AF65-F5344CB8AC3E}">
        <p14:creationId xmlns:p14="http://schemas.microsoft.com/office/powerpoint/2010/main" val="1853653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502914" y="1556792"/>
            <a:ext cx="8389566" cy="4248472"/>
          </a:xfrm>
        </p:spPr>
        <p:txBody>
          <a:bodyPr rtlCol="0">
            <a:normAutofit/>
          </a:bodyPr>
          <a:lstStyle/>
          <a:p>
            <a:pPr marL="0" indent="0" eaLnBrk="1" fontAlgn="auto" hangingPunct="1">
              <a:spcAft>
                <a:spcPts val="0"/>
              </a:spcAft>
              <a:buNone/>
              <a:defRPr/>
            </a:pPr>
            <a:endParaRPr lang="hr-HR" sz="2000" dirty="0" smtClean="0"/>
          </a:p>
          <a:p>
            <a:pPr marL="514350" indent="-514350" eaLnBrk="1" fontAlgn="auto" hangingPunct="1">
              <a:spcAft>
                <a:spcPts val="0"/>
              </a:spcAft>
              <a:buClr>
                <a:schemeClr val="tx1"/>
              </a:buClr>
              <a:buFont typeface="Arial" pitchFamily="34" charset="0"/>
              <a:buNone/>
              <a:defRPr/>
            </a:pPr>
            <a:endParaRPr lang="hr-HR" sz="2800" dirty="0" smtClean="0"/>
          </a:p>
          <a:p>
            <a:pPr marL="457200" indent="-457200" eaLnBrk="1" fontAlgn="auto" hangingPunct="1">
              <a:spcAft>
                <a:spcPts val="0"/>
              </a:spcAft>
              <a:buFont typeface="Arial" pitchFamily="34" charset="0"/>
              <a:buNone/>
              <a:defRPr/>
            </a:pPr>
            <a:endParaRPr lang="hr-HR" sz="1000" dirty="0" smtClean="0"/>
          </a:p>
          <a:p>
            <a:pPr marL="457200" indent="-457200" eaLnBrk="1" fontAlgn="auto" hangingPunct="1">
              <a:spcAft>
                <a:spcPts val="0"/>
              </a:spcAft>
              <a:buFont typeface="Arial" pitchFamily="34" charset="0"/>
              <a:buNone/>
              <a:defRPr/>
            </a:pPr>
            <a:endParaRPr lang="hr-HR" sz="2000" dirty="0" smtClean="0"/>
          </a:p>
        </p:txBody>
      </p:sp>
      <p:pic>
        <p:nvPicPr>
          <p:cNvPr id="7171" name="Picture 2" descr="E:\PROTECTED AREAS general\TB Conservation_SPECIALIST GROUP\ADMIN\LOGO\iucn wcpa try 1.jpg"/>
          <p:cNvPicPr>
            <a:picLocks noChangeAspect="1" noChangeArrowheads="1"/>
          </p:cNvPicPr>
          <p:nvPr/>
        </p:nvPicPr>
        <p:blipFill>
          <a:blip r:embed="rId3" cstate="print"/>
          <a:srcRect/>
          <a:stretch>
            <a:fillRect/>
          </a:stretch>
        </p:blipFill>
        <p:spPr bwMode="auto">
          <a:xfrm>
            <a:off x="6229350" y="0"/>
            <a:ext cx="2914650" cy="1150938"/>
          </a:xfrm>
          <a:prstGeom prst="rect">
            <a:avLst/>
          </a:prstGeom>
          <a:noFill/>
          <a:ln w="9525">
            <a:noFill/>
            <a:miter lim="800000"/>
            <a:headEnd/>
            <a:tailEnd/>
          </a:ln>
        </p:spPr>
      </p:pic>
      <p:sp>
        <p:nvSpPr>
          <p:cNvPr id="7172" name="Rectangle 15"/>
          <p:cNvSpPr>
            <a:spLocks noChangeArrowheads="1"/>
          </p:cNvSpPr>
          <p:nvPr/>
        </p:nvSpPr>
        <p:spPr bwMode="auto">
          <a:xfrm>
            <a:off x="0" y="6019800"/>
            <a:ext cx="9144000" cy="381000"/>
          </a:xfrm>
          <a:prstGeom prst="rect">
            <a:avLst/>
          </a:prstGeom>
          <a:solidFill>
            <a:srgbClr val="000064"/>
          </a:solidFill>
          <a:ln w="9525">
            <a:noFill/>
            <a:miter lim="800000"/>
            <a:headEnd/>
            <a:tailEnd/>
          </a:ln>
        </p:spPr>
        <p:txBody>
          <a:bodyPr wrap="none"/>
          <a:lstStyle/>
          <a:p>
            <a:r>
              <a:rPr lang="hr-HR" dirty="0">
                <a:solidFill>
                  <a:srgbClr val="EAEAEA"/>
                </a:solidFill>
                <a:latin typeface="Helvetica 45 Light" charset="0"/>
                <a:cs typeface="Arial" pitchFamily="34" charset="0"/>
              </a:rPr>
              <a:t> 				             </a:t>
            </a:r>
            <a:r>
              <a:rPr lang="hr-HR" dirty="0" smtClean="0">
                <a:solidFill>
                  <a:srgbClr val="EAEAEA"/>
                </a:solidFill>
                <a:latin typeface="Helvetica 45 Light" charset="0"/>
                <a:cs typeface="Arial" pitchFamily="34" charset="0"/>
              </a:rPr>
              <a:t>          </a:t>
            </a:r>
            <a:r>
              <a:rPr lang="hr-HR" sz="1400" dirty="0" smtClean="0">
                <a:solidFill>
                  <a:srgbClr val="EAEAEA"/>
                </a:solidFill>
                <a:latin typeface="Helvetica 45 Light" charset="0"/>
                <a:cs typeface="Arial" pitchFamily="34" charset="0"/>
              </a:rPr>
              <a:t>Transboundary </a:t>
            </a:r>
            <a:r>
              <a:rPr lang="hr-HR" sz="1400" dirty="0">
                <a:solidFill>
                  <a:srgbClr val="EAEAEA"/>
                </a:solidFill>
                <a:latin typeface="Helvetica 45 Light" charset="0"/>
                <a:cs typeface="Arial" pitchFamily="34" charset="0"/>
              </a:rPr>
              <a:t>Conservation Specialist Group</a:t>
            </a:r>
            <a:endParaRPr lang="en-GB" sz="1400" dirty="0">
              <a:latin typeface="Calibri" pitchFamily="34" charset="0"/>
            </a:endParaRPr>
          </a:p>
        </p:txBody>
      </p:sp>
      <p:sp>
        <p:nvSpPr>
          <p:cNvPr id="7" name="Title 1"/>
          <p:cNvSpPr txBox="1">
            <a:spLocks/>
          </p:cNvSpPr>
          <p:nvPr/>
        </p:nvSpPr>
        <p:spPr>
          <a:xfrm>
            <a:off x="183976" y="-99392"/>
            <a:ext cx="7772400" cy="1470025"/>
          </a:xfrm>
          <a:prstGeom prst="rect">
            <a:avLst/>
          </a:prstGeom>
        </p:spPr>
        <p:txBody>
          <a:bodyPr vert="horz" lIns="91440" tIns="45720" rIns="91440" bIns="45720" rtlCol="0" anchor="ctr">
            <a:normAutofit fontScale="97500"/>
          </a:bodyPr>
          <a:lstStyle/>
          <a:p>
            <a:pPr marL="457200" indent="-457200">
              <a:defRPr/>
            </a:pPr>
            <a:r>
              <a:rPr lang="en-ZA" sz="3600" dirty="0" smtClean="0"/>
              <a:t>Part 2: From principles to action</a:t>
            </a:r>
            <a:endParaRPr lang="hr-HR" sz="3200" dirty="0" smtClean="0"/>
          </a:p>
        </p:txBody>
      </p:sp>
      <p:sp>
        <p:nvSpPr>
          <p:cNvPr id="8" name="Content Placeholder 8"/>
          <p:cNvSpPr txBox="1">
            <a:spLocks/>
          </p:cNvSpPr>
          <p:nvPr/>
        </p:nvSpPr>
        <p:spPr>
          <a:xfrm>
            <a:off x="251520" y="1196752"/>
            <a:ext cx="8686800" cy="452437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buFont typeface="Arial" pitchFamily="34" charset="0"/>
              <a:buNone/>
              <a:defRPr/>
            </a:pPr>
            <a:endParaRPr lang="hr-HR" sz="1000" dirty="0" smtClean="0"/>
          </a:p>
          <a:p>
            <a:pPr marL="173038" indent="-173038">
              <a:buFont typeface="Arial" pitchFamily="34" charset="0"/>
              <a:buNone/>
              <a:defRPr/>
            </a:pPr>
            <a:endParaRPr lang="hr-HR" sz="1000" dirty="0" smtClean="0"/>
          </a:p>
          <a:p>
            <a:endParaRPr lang="hr-HR" sz="2000" dirty="0" smtClean="0"/>
          </a:p>
          <a:p>
            <a:pPr marL="514350" indent="-514350">
              <a:buFont typeface="Arial" pitchFamily="34" charset="0"/>
              <a:buNone/>
              <a:defRPr/>
            </a:pPr>
            <a:endParaRPr lang="hr-HR" sz="2000" dirty="0" smtClean="0"/>
          </a:p>
          <a:p>
            <a:pPr marL="514350" indent="-514350">
              <a:buFont typeface="Arial" pitchFamily="34" charset="0"/>
              <a:buNone/>
              <a:defRPr/>
            </a:pPr>
            <a:endParaRPr lang="hr-HR" sz="2000" dirty="0" smtClean="0"/>
          </a:p>
          <a:p>
            <a:pPr marL="514350" indent="-514350">
              <a:buFont typeface="Arial" pitchFamily="34" charset="0"/>
              <a:buNone/>
              <a:defRPr/>
            </a:pPr>
            <a:endParaRPr lang="hr-HR" sz="2000" dirty="0" smtClean="0"/>
          </a:p>
          <a:p>
            <a:pPr marL="514350" indent="-514350">
              <a:buFont typeface="Arial" pitchFamily="34" charset="0"/>
              <a:buNone/>
              <a:defRPr/>
            </a:pPr>
            <a:endParaRPr lang="hr-HR" sz="1000" dirty="0" smtClean="0"/>
          </a:p>
          <a:p>
            <a:pPr marL="457200" indent="-457200">
              <a:buFont typeface="Arial" pitchFamily="34" charset="0"/>
              <a:buNone/>
              <a:defRPr/>
            </a:pPr>
            <a:endParaRPr lang="hr-HR" sz="2000" dirty="0" smtClean="0"/>
          </a:p>
        </p:txBody>
      </p:sp>
      <p:graphicFrame>
        <p:nvGraphicFramePr>
          <p:cNvPr id="2" name="Table 1"/>
          <p:cNvGraphicFramePr>
            <a:graphicFrameLocks noGrp="1"/>
          </p:cNvGraphicFramePr>
          <p:nvPr>
            <p:extLst>
              <p:ext uri="{D42A27DB-BD31-4B8C-83A1-F6EECF244321}">
                <p14:modId xmlns:p14="http://schemas.microsoft.com/office/powerpoint/2010/main" val="2740974019"/>
              </p:ext>
            </p:extLst>
          </p:nvPr>
        </p:nvGraphicFramePr>
        <p:xfrm>
          <a:off x="0" y="1196752"/>
          <a:ext cx="9144000" cy="5628371"/>
        </p:xfrm>
        <a:graphic>
          <a:graphicData uri="http://schemas.openxmlformats.org/drawingml/2006/table">
            <a:tbl>
              <a:tblPr firstRow="1" firstCol="1" bandRow="1">
                <a:tableStyleId>{5C22544A-7EE6-4342-B048-85BDC9FD1C3A}</a:tableStyleId>
              </a:tblPr>
              <a:tblGrid>
                <a:gridCol w="899592"/>
                <a:gridCol w="1872208"/>
                <a:gridCol w="2016224"/>
                <a:gridCol w="2240149"/>
                <a:gridCol w="2115827"/>
              </a:tblGrid>
              <a:tr h="658465">
                <a:tc>
                  <a:txBody>
                    <a:bodyPr/>
                    <a:lstStyle/>
                    <a:p>
                      <a:pPr algn="ctr">
                        <a:lnSpc>
                          <a:spcPct val="115000"/>
                        </a:lnSpc>
                        <a:spcAft>
                          <a:spcPts val="0"/>
                        </a:spcAft>
                      </a:pPr>
                      <a:r>
                        <a:rPr lang="en-AU" sz="2000" dirty="0">
                          <a:effectLst/>
                        </a:rPr>
                        <a:t>WCPA FRAMEWORK</a:t>
                      </a:r>
                      <a:endParaRPr lang="en-ZA" sz="2000" dirty="0">
                        <a:effectLst/>
                        <a:latin typeface="Calibri"/>
                        <a:ea typeface="Malgun Gothic"/>
                        <a:cs typeface="Times New Roman"/>
                      </a:endParaRPr>
                    </a:p>
                  </a:txBody>
                  <a:tcPr marL="68580" marR="68580" marT="0" marB="0" anchor="ctr"/>
                </a:tc>
                <a:tc gridSpan="2">
                  <a:txBody>
                    <a:bodyPr/>
                    <a:lstStyle/>
                    <a:p>
                      <a:pPr algn="ctr">
                        <a:lnSpc>
                          <a:spcPct val="115000"/>
                        </a:lnSpc>
                        <a:spcAft>
                          <a:spcPts val="0"/>
                        </a:spcAft>
                      </a:pPr>
                      <a:r>
                        <a:rPr lang="en-AU" sz="2000">
                          <a:effectLst/>
                        </a:rPr>
                        <a:t>CONTEXT &amp; PLANNING</a:t>
                      </a:r>
                      <a:endParaRPr lang="en-ZA" sz="2000">
                        <a:effectLst/>
                        <a:latin typeface="Calibri"/>
                        <a:ea typeface="Malgun Gothic"/>
                        <a:cs typeface="Times New Roman"/>
                      </a:endParaRPr>
                    </a:p>
                  </a:txBody>
                  <a:tcPr marL="68580" marR="68580" marT="0" marB="0" anchor="ctr"/>
                </a:tc>
                <a:tc hMerge="1">
                  <a:txBody>
                    <a:bodyPr/>
                    <a:lstStyle/>
                    <a:p>
                      <a:endParaRPr lang="en-ZA"/>
                    </a:p>
                  </a:txBody>
                  <a:tcPr/>
                </a:tc>
                <a:tc>
                  <a:txBody>
                    <a:bodyPr/>
                    <a:lstStyle/>
                    <a:p>
                      <a:pPr algn="ctr">
                        <a:lnSpc>
                          <a:spcPct val="115000"/>
                        </a:lnSpc>
                        <a:spcAft>
                          <a:spcPts val="0"/>
                        </a:spcAft>
                      </a:pPr>
                      <a:r>
                        <a:rPr lang="en-AU" sz="2000">
                          <a:effectLst/>
                        </a:rPr>
                        <a:t>INPUTS &amp; PROCESS</a:t>
                      </a:r>
                      <a:endParaRPr lang="en-ZA" sz="2000">
                        <a:effectLst/>
                        <a:latin typeface="Calibri"/>
                        <a:ea typeface="Malgun Gothic"/>
                        <a:cs typeface="Times New Roman"/>
                      </a:endParaRPr>
                    </a:p>
                  </a:txBody>
                  <a:tcPr marL="68580" marR="68580" marT="0" marB="0" anchor="ctr"/>
                </a:tc>
                <a:tc>
                  <a:txBody>
                    <a:bodyPr/>
                    <a:lstStyle/>
                    <a:p>
                      <a:pPr algn="ctr">
                        <a:lnSpc>
                          <a:spcPct val="115000"/>
                        </a:lnSpc>
                        <a:spcAft>
                          <a:spcPts val="0"/>
                        </a:spcAft>
                      </a:pPr>
                      <a:r>
                        <a:rPr lang="en-AU" sz="2000">
                          <a:effectLst/>
                        </a:rPr>
                        <a:t>OUTPUTS &amp; OUTCOMES</a:t>
                      </a:r>
                      <a:endParaRPr lang="en-ZA" sz="2000">
                        <a:effectLst/>
                        <a:latin typeface="Calibri"/>
                        <a:ea typeface="Malgun Gothic"/>
                        <a:cs typeface="Times New Roman"/>
                      </a:endParaRPr>
                    </a:p>
                  </a:txBody>
                  <a:tcPr marL="68580" marR="68580" marT="0" marB="0" anchor="ctr"/>
                </a:tc>
              </a:tr>
              <a:tr h="319290">
                <a:tc>
                  <a:txBody>
                    <a:bodyPr/>
                    <a:lstStyle/>
                    <a:p>
                      <a:pPr algn="ctr">
                        <a:lnSpc>
                          <a:spcPct val="115000"/>
                        </a:lnSpc>
                        <a:spcAft>
                          <a:spcPts val="0"/>
                        </a:spcAft>
                      </a:pPr>
                      <a:r>
                        <a:rPr lang="en-AU" sz="2000">
                          <a:effectLst/>
                        </a:rPr>
                        <a:t>Stages</a:t>
                      </a:r>
                      <a:endParaRPr lang="en-ZA" sz="2000">
                        <a:effectLst/>
                        <a:latin typeface="Calibri"/>
                        <a:ea typeface="Malgun Gothic"/>
                        <a:cs typeface="Times New Roman"/>
                      </a:endParaRPr>
                    </a:p>
                  </a:txBody>
                  <a:tcPr marL="68580" marR="68580" marT="0" marB="0" anchor="ctr"/>
                </a:tc>
                <a:tc>
                  <a:txBody>
                    <a:bodyPr/>
                    <a:lstStyle/>
                    <a:p>
                      <a:pPr algn="ctr">
                        <a:lnSpc>
                          <a:spcPct val="115000"/>
                        </a:lnSpc>
                        <a:spcAft>
                          <a:spcPts val="0"/>
                        </a:spcAft>
                      </a:pPr>
                      <a:r>
                        <a:rPr lang="en-AU" sz="2000">
                          <a:effectLst/>
                        </a:rPr>
                        <a:t>DIAGNOSE</a:t>
                      </a:r>
                      <a:endParaRPr lang="en-ZA" sz="2000">
                        <a:effectLst/>
                        <a:latin typeface="Calibri"/>
                        <a:ea typeface="Malgun Gothic"/>
                        <a:cs typeface="Times New Roman"/>
                      </a:endParaRPr>
                    </a:p>
                  </a:txBody>
                  <a:tcPr marL="68580" marR="68580" marT="0" marB="0" anchor="ctr"/>
                </a:tc>
                <a:tc>
                  <a:txBody>
                    <a:bodyPr/>
                    <a:lstStyle/>
                    <a:p>
                      <a:pPr algn="ctr">
                        <a:lnSpc>
                          <a:spcPct val="115000"/>
                        </a:lnSpc>
                        <a:spcAft>
                          <a:spcPts val="0"/>
                        </a:spcAft>
                      </a:pPr>
                      <a:r>
                        <a:rPr lang="en-AU" sz="2000">
                          <a:effectLst/>
                        </a:rPr>
                        <a:t>DESIGN</a:t>
                      </a:r>
                      <a:endParaRPr lang="en-ZA" sz="2000">
                        <a:effectLst/>
                        <a:latin typeface="Calibri"/>
                        <a:ea typeface="Malgun Gothic"/>
                        <a:cs typeface="Times New Roman"/>
                      </a:endParaRPr>
                    </a:p>
                  </a:txBody>
                  <a:tcPr marL="68580" marR="68580" marT="0" marB="0" anchor="ctr"/>
                </a:tc>
                <a:tc>
                  <a:txBody>
                    <a:bodyPr/>
                    <a:lstStyle/>
                    <a:p>
                      <a:pPr algn="ctr">
                        <a:lnSpc>
                          <a:spcPct val="115000"/>
                        </a:lnSpc>
                        <a:spcAft>
                          <a:spcPts val="0"/>
                        </a:spcAft>
                      </a:pPr>
                      <a:r>
                        <a:rPr lang="en-AU" sz="2000">
                          <a:effectLst/>
                        </a:rPr>
                        <a:t>TAKE ACTION</a:t>
                      </a:r>
                      <a:endParaRPr lang="en-ZA" sz="2000">
                        <a:effectLst/>
                        <a:latin typeface="Calibri"/>
                        <a:ea typeface="Malgun Gothic"/>
                        <a:cs typeface="Times New Roman"/>
                      </a:endParaRPr>
                    </a:p>
                  </a:txBody>
                  <a:tcPr marL="68580" marR="68580" marT="0" marB="0" anchor="ctr"/>
                </a:tc>
                <a:tc>
                  <a:txBody>
                    <a:bodyPr/>
                    <a:lstStyle/>
                    <a:p>
                      <a:pPr algn="ctr">
                        <a:lnSpc>
                          <a:spcPct val="115000"/>
                        </a:lnSpc>
                        <a:spcAft>
                          <a:spcPts val="0"/>
                        </a:spcAft>
                      </a:pPr>
                      <a:r>
                        <a:rPr lang="en-AU" sz="2000">
                          <a:effectLst/>
                        </a:rPr>
                        <a:t>EVALUATE</a:t>
                      </a:r>
                      <a:endParaRPr lang="en-ZA" sz="2000">
                        <a:effectLst/>
                        <a:latin typeface="Calibri"/>
                        <a:ea typeface="Malgun Gothic"/>
                        <a:cs typeface="Times New Roman"/>
                      </a:endParaRPr>
                    </a:p>
                  </a:txBody>
                  <a:tcPr marL="68580" marR="68580" marT="0" marB="0" anchor="ctr"/>
                </a:tc>
              </a:tr>
              <a:tr h="598585">
                <a:tc>
                  <a:txBody>
                    <a:bodyPr/>
                    <a:lstStyle/>
                    <a:p>
                      <a:pPr algn="ctr">
                        <a:lnSpc>
                          <a:spcPct val="115000"/>
                        </a:lnSpc>
                        <a:spcAft>
                          <a:spcPts val="0"/>
                        </a:spcAft>
                      </a:pPr>
                      <a:r>
                        <a:rPr lang="en-AU" sz="2000" dirty="0">
                          <a:effectLst/>
                        </a:rPr>
                        <a:t>Goals</a:t>
                      </a:r>
                      <a:endParaRPr lang="en-ZA" sz="2800" dirty="0">
                        <a:effectLst/>
                        <a:latin typeface="Calibri"/>
                        <a:ea typeface="Malgun Gothic"/>
                        <a:cs typeface="Times New Roman"/>
                      </a:endParaRPr>
                    </a:p>
                  </a:txBody>
                  <a:tcPr marL="68580" marR="68580" marT="0" marB="0" anchor="ctr"/>
                </a:tc>
                <a:tc>
                  <a:txBody>
                    <a:bodyPr/>
                    <a:lstStyle/>
                    <a:p>
                      <a:pPr algn="ctr">
                        <a:lnSpc>
                          <a:spcPct val="115000"/>
                        </a:lnSpc>
                        <a:spcAft>
                          <a:spcPts val="0"/>
                        </a:spcAft>
                      </a:pPr>
                      <a:r>
                        <a:rPr lang="en-AU" sz="1600">
                          <a:effectLst/>
                        </a:rPr>
                        <a:t>Determine the need for TBC</a:t>
                      </a:r>
                      <a:endParaRPr lang="en-ZA" sz="2000">
                        <a:effectLst/>
                        <a:latin typeface="Calibri"/>
                        <a:ea typeface="Malgun Gothic"/>
                        <a:cs typeface="Times New Roman"/>
                      </a:endParaRPr>
                    </a:p>
                  </a:txBody>
                  <a:tcPr marL="68580" marR="68580" marT="0" marB="0" anchor="ctr"/>
                </a:tc>
                <a:tc>
                  <a:txBody>
                    <a:bodyPr/>
                    <a:lstStyle/>
                    <a:p>
                      <a:pPr algn="ctr">
                        <a:lnSpc>
                          <a:spcPct val="115000"/>
                        </a:lnSpc>
                        <a:spcAft>
                          <a:spcPts val="0"/>
                        </a:spcAft>
                      </a:pPr>
                      <a:r>
                        <a:rPr lang="en-AU" sz="1600">
                          <a:effectLst/>
                        </a:rPr>
                        <a:t>Match the process to the situation</a:t>
                      </a:r>
                      <a:endParaRPr lang="en-ZA" sz="2000">
                        <a:effectLst/>
                        <a:latin typeface="Calibri"/>
                        <a:ea typeface="Malgun Gothic"/>
                        <a:cs typeface="Times New Roman"/>
                      </a:endParaRPr>
                    </a:p>
                  </a:txBody>
                  <a:tcPr marL="68580" marR="68580" marT="0" marB="0" anchor="ctr"/>
                </a:tc>
                <a:tc>
                  <a:txBody>
                    <a:bodyPr/>
                    <a:lstStyle/>
                    <a:p>
                      <a:pPr algn="ctr">
                        <a:lnSpc>
                          <a:spcPct val="115000"/>
                        </a:lnSpc>
                        <a:spcAft>
                          <a:spcPts val="0"/>
                        </a:spcAft>
                      </a:pPr>
                      <a:r>
                        <a:rPr lang="en-AU" sz="1600">
                          <a:effectLst/>
                        </a:rPr>
                        <a:t>Secure resources and implement actions</a:t>
                      </a:r>
                      <a:endParaRPr lang="en-ZA" sz="2000">
                        <a:effectLst/>
                        <a:latin typeface="Calibri"/>
                        <a:ea typeface="Malgun Gothic"/>
                        <a:cs typeface="Times New Roman"/>
                      </a:endParaRPr>
                    </a:p>
                  </a:txBody>
                  <a:tcPr marL="68580" marR="68580" marT="0" marB="0" anchor="ctr"/>
                </a:tc>
                <a:tc>
                  <a:txBody>
                    <a:bodyPr/>
                    <a:lstStyle/>
                    <a:p>
                      <a:pPr algn="ctr">
                        <a:lnSpc>
                          <a:spcPct val="115000"/>
                        </a:lnSpc>
                        <a:spcAft>
                          <a:spcPts val="0"/>
                        </a:spcAft>
                      </a:pPr>
                      <a:r>
                        <a:rPr lang="en-AU" sz="1600">
                          <a:effectLst/>
                        </a:rPr>
                        <a:t>Learn and adapt</a:t>
                      </a:r>
                      <a:endParaRPr lang="en-ZA" sz="2000">
                        <a:effectLst/>
                        <a:latin typeface="Calibri"/>
                        <a:ea typeface="Malgun Gothic"/>
                        <a:cs typeface="Times New Roman"/>
                      </a:endParaRPr>
                    </a:p>
                  </a:txBody>
                  <a:tcPr marL="68580" marR="68580" marT="0" marB="0" anchor="ctr"/>
                </a:tc>
              </a:tr>
              <a:tr h="906926">
                <a:tc>
                  <a:txBody>
                    <a:bodyPr/>
                    <a:lstStyle/>
                    <a:p>
                      <a:pPr algn="ctr">
                        <a:lnSpc>
                          <a:spcPct val="115000"/>
                        </a:lnSpc>
                        <a:spcAft>
                          <a:spcPts val="0"/>
                        </a:spcAft>
                      </a:pPr>
                      <a:r>
                        <a:rPr lang="en-AU" sz="2000" dirty="0">
                          <a:effectLst/>
                        </a:rPr>
                        <a:t>Step 1</a:t>
                      </a:r>
                      <a:endParaRPr lang="en-ZA" sz="2800" dirty="0">
                        <a:effectLst/>
                        <a:latin typeface="Calibri"/>
                        <a:ea typeface="Malgun Gothic"/>
                        <a:cs typeface="Times New Roman"/>
                      </a:endParaRPr>
                    </a:p>
                  </a:txBody>
                  <a:tcPr marL="68580" marR="68580" marT="0" marB="0" anchor="ctr"/>
                </a:tc>
                <a:tc>
                  <a:txBody>
                    <a:bodyPr/>
                    <a:lstStyle/>
                    <a:p>
                      <a:pPr algn="ctr">
                        <a:lnSpc>
                          <a:spcPct val="115000"/>
                        </a:lnSpc>
                        <a:spcAft>
                          <a:spcPts val="0"/>
                        </a:spcAft>
                      </a:pPr>
                      <a:r>
                        <a:rPr lang="en-AU" sz="1600">
                          <a:effectLst/>
                        </a:rPr>
                        <a:t>Identify if there is a compelling reason to act</a:t>
                      </a:r>
                      <a:endParaRPr lang="en-ZA" sz="2000">
                        <a:effectLst/>
                        <a:latin typeface="Calibri"/>
                        <a:ea typeface="Malgun Gothic"/>
                        <a:cs typeface="Times New Roman"/>
                      </a:endParaRPr>
                    </a:p>
                  </a:txBody>
                  <a:tcPr marL="68580" marR="68580" marT="0" marB="0" anchor="ctr"/>
                </a:tc>
                <a:tc>
                  <a:txBody>
                    <a:bodyPr/>
                    <a:lstStyle/>
                    <a:p>
                      <a:pPr algn="ctr">
                        <a:lnSpc>
                          <a:spcPct val="115000"/>
                        </a:lnSpc>
                        <a:spcAft>
                          <a:spcPts val="0"/>
                        </a:spcAft>
                      </a:pPr>
                      <a:r>
                        <a:rPr lang="en-AU" sz="1600">
                          <a:effectLst/>
                        </a:rPr>
                        <a:t>Determine who should lead the effort</a:t>
                      </a:r>
                      <a:endParaRPr lang="en-ZA" sz="2000">
                        <a:effectLst/>
                        <a:latin typeface="Calibri"/>
                        <a:ea typeface="Malgun Gothic"/>
                        <a:cs typeface="Times New Roman"/>
                      </a:endParaRPr>
                    </a:p>
                  </a:txBody>
                  <a:tcPr marL="68580" marR="68580" marT="0" marB="0" anchor="ctr"/>
                </a:tc>
                <a:tc>
                  <a:txBody>
                    <a:bodyPr/>
                    <a:lstStyle/>
                    <a:p>
                      <a:pPr algn="ctr">
                        <a:lnSpc>
                          <a:spcPct val="115000"/>
                        </a:lnSpc>
                        <a:spcAft>
                          <a:spcPts val="0"/>
                        </a:spcAft>
                      </a:pPr>
                      <a:r>
                        <a:rPr lang="en-AU" sz="1600">
                          <a:effectLst/>
                        </a:rPr>
                        <a:t>Assess the capacity to implement plans</a:t>
                      </a:r>
                      <a:endParaRPr lang="en-ZA" sz="2000">
                        <a:effectLst/>
                        <a:latin typeface="Calibri"/>
                        <a:ea typeface="Malgun Gothic"/>
                        <a:cs typeface="Times New Roman"/>
                      </a:endParaRPr>
                    </a:p>
                  </a:txBody>
                  <a:tcPr marL="68580" marR="68580" marT="0" marB="0" anchor="ctr"/>
                </a:tc>
                <a:tc>
                  <a:txBody>
                    <a:bodyPr/>
                    <a:lstStyle/>
                    <a:p>
                      <a:pPr algn="ctr">
                        <a:lnSpc>
                          <a:spcPct val="115000"/>
                        </a:lnSpc>
                        <a:spcAft>
                          <a:spcPts val="0"/>
                        </a:spcAft>
                      </a:pPr>
                      <a:r>
                        <a:rPr lang="en-AU" sz="1600">
                          <a:effectLst/>
                        </a:rPr>
                        <a:t>Assess progress and outcomes</a:t>
                      </a:r>
                      <a:endParaRPr lang="en-ZA" sz="2000">
                        <a:effectLst/>
                        <a:latin typeface="Calibri"/>
                        <a:ea typeface="Malgun Gothic"/>
                        <a:cs typeface="Times New Roman"/>
                      </a:endParaRPr>
                    </a:p>
                  </a:txBody>
                  <a:tcPr marL="68580" marR="68580" marT="0" marB="0" anchor="ctr"/>
                </a:tc>
              </a:tr>
              <a:tr h="906926">
                <a:tc>
                  <a:txBody>
                    <a:bodyPr/>
                    <a:lstStyle/>
                    <a:p>
                      <a:pPr algn="ctr">
                        <a:lnSpc>
                          <a:spcPct val="115000"/>
                        </a:lnSpc>
                        <a:spcAft>
                          <a:spcPts val="0"/>
                        </a:spcAft>
                      </a:pPr>
                      <a:r>
                        <a:rPr lang="en-AU" sz="2000" dirty="0">
                          <a:effectLst/>
                        </a:rPr>
                        <a:t>Step 2</a:t>
                      </a:r>
                      <a:endParaRPr lang="en-ZA" sz="2800" dirty="0">
                        <a:effectLst/>
                        <a:latin typeface="Calibri"/>
                        <a:ea typeface="Malgun Gothic"/>
                        <a:cs typeface="Times New Roman"/>
                      </a:endParaRPr>
                    </a:p>
                  </a:txBody>
                  <a:tcPr marL="68580" marR="68580" marT="0" marB="0" anchor="ctr"/>
                </a:tc>
                <a:tc>
                  <a:txBody>
                    <a:bodyPr/>
                    <a:lstStyle/>
                    <a:p>
                      <a:pPr algn="ctr">
                        <a:lnSpc>
                          <a:spcPct val="115000"/>
                        </a:lnSpc>
                        <a:spcAft>
                          <a:spcPts val="0"/>
                        </a:spcAft>
                      </a:pPr>
                      <a:r>
                        <a:rPr lang="en-AU" sz="1600">
                          <a:effectLst/>
                        </a:rPr>
                        <a:t>Determine if there is a constituency for change</a:t>
                      </a:r>
                      <a:endParaRPr lang="en-ZA" sz="2000">
                        <a:effectLst/>
                        <a:latin typeface="Calibri"/>
                        <a:ea typeface="Malgun Gothic"/>
                        <a:cs typeface="Times New Roman"/>
                      </a:endParaRPr>
                    </a:p>
                  </a:txBody>
                  <a:tcPr marL="68580" marR="68580" marT="0" marB="0" anchor="ctr"/>
                </a:tc>
                <a:tc>
                  <a:txBody>
                    <a:bodyPr/>
                    <a:lstStyle/>
                    <a:p>
                      <a:pPr algn="ctr">
                        <a:lnSpc>
                          <a:spcPct val="115000"/>
                        </a:lnSpc>
                        <a:spcAft>
                          <a:spcPts val="0"/>
                        </a:spcAft>
                      </a:pPr>
                      <a:r>
                        <a:rPr lang="en-AU" sz="1600">
                          <a:effectLst/>
                        </a:rPr>
                        <a:t>Mobilize and engage the right people</a:t>
                      </a:r>
                      <a:endParaRPr lang="en-ZA" sz="2000">
                        <a:effectLst/>
                        <a:latin typeface="Calibri"/>
                        <a:ea typeface="Malgun Gothic"/>
                        <a:cs typeface="Times New Roman"/>
                      </a:endParaRPr>
                    </a:p>
                  </a:txBody>
                  <a:tcPr marL="68580" marR="68580" marT="0" marB="0" anchor="ctr"/>
                </a:tc>
                <a:tc>
                  <a:txBody>
                    <a:bodyPr/>
                    <a:lstStyle/>
                    <a:p>
                      <a:pPr algn="ctr">
                        <a:lnSpc>
                          <a:spcPct val="115000"/>
                        </a:lnSpc>
                        <a:spcAft>
                          <a:spcPts val="0"/>
                        </a:spcAft>
                      </a:pPr>
                      <a:r>
                        <a:rPr lang="en-AU" sz="1600">
                          <a:effectLst/>
                        </a:rPr>
                        <a:t>Develop an action plan</a:t>
                      </a:r>
                      <a:endParaRPr lang="en-ZA" sz="2000">
                        <a:effectLst/>
                        <a:latin typeface="Calibri"/>
                        <a:ea typeface="Malgun Gothic"/>
                        <a:cs typeface="Times New Roman"/>
                      </a:endParaRPr>
                    </a:p>
                  </a:txBody>
                  <a:tcPr marL="68580" marR="68580" marT="0" marB="0" anchor="ctr"/>
                </a:tc>
                <a:tc>
                  <a:txBody>
                    <a:bodyPr/>
                    <a:lstStyle/>
                    <a:p>
                      <a:pPr algn="ctr">
                        <a:lnSpc>
                          <a:spcPct val="115000"/>
                        </a:lnSpc>
                        <a:spcAft>
                          <a:spcPts val="0"/>
                        </a:spcAft>
                      </a:pPr>
                      <a:r>
                        <a:rPr lang="en-AU" sz="1600">
                          <a:effectLst/>
                        </a:rPr>
                        <a:t>Determine if there is a need to continue</a:t>
                      </a:r>
                      <a:endParaRPr lang="en-ZA" sz="2000">
                        <a:effectLst/>
                        <a:latin typeface="Calibri"/>
                        <a:ea typeface="Malgun Gothic"/>
                        <a:cs typeface="Times New Roman"/>
                      </a:endParaRPr>
                    </a:p>
                  </a:txBody>
                  <a:tcPr marL="68580" marR="68580" marT="0" marB="0" anchor="ctr"/>
                </a:tc>
              </a:tr>
              <a:tr h="598585">
                <a:tc>
                  <a:txBody>
                    <a:bodyPr/>
                    <a:lstStyle/>
                    <a:p>
                      <a:pPr algn="ctr">
                        <a:lnSpc>
                          <a:spcPct val="115000"/>
                        </a:lnSpc>
                        <a:spcAft>
                          <a:spcPts val="0"/>
                        </a:spcAft>
                      </a:pPr>
                      <a:r>
                        <a:rPr lang="en-AU" sz="2000" dirty="0">
                          <a:effectLst/>
                        </a:rPr>
                        <a:t>Step 3</a:t>
                      </a:r>
                      <a:endParaRPr lang="en-ZA" sz="2800" dirty="0">
                        <a:effectLst/>
                        <a:latin typeface="Calibri"/>
                        <a:ea typeface="Malgun Gothic"/>
                        <a:cs typeface="Times New Roman"/>
                      </a:endParaRPr>
                    </a:p>
                  </a:txBody>
                  <a:tcPr marL="68580" marR="68580" marT="0" marB="0" anchor="ctr"/>
                </a:tc>
                <a:tc>
                  <a:txBody>
                    <a:bodyPr/>
                    <a:lstStyle/>
                    <a:p>
                      <a:pPr algn="ctr">
                        <a:lnSpc>
                          <a:spcPct val="115000"/>
                        </a:lnSpc>
                        <a:spcAft>
                          <a:spcPts val="0"/>
                        </a:spcAft>
                      </a:pPr>
                      <a:r>
                        <a:rPr lang="en-AU" sz="1600">
                          <a:effectLst/>
                        </a:rPr>
                        <a:t>Estimate the scope of the issue</a:t>
                      </a:r>
                      <a:endParaRPr lang="en-ZA" sz="2000">
                        <a:effectLst/>
                        <a:latin typeface="Calibri"/>
                        <a:ea typeface="Malgun Gothic"/>
                        <a:cs typeface="Times New Roman"/>
                      </a:endParaRPr>
                    </a:p>
                  </a:txBody>
                  <a:tcPr marL="68580" marR="68580" marT="0" marB="0" anchor="ctr"/>
                </a:tc>
                <a:tc>
                  <a:txBody>
                    <a:bodyPr/>
                    <a:lstStyle/>
                    <a:p>
                      <a:pPr algn="ctr">
                        <a:lnSpc>
                          <a:spcPct val="115000"/>
                        </a:lnSpc>
                        <a:spcAft>
                          <a:spcPts val="0"/>
                        </a:spcAft>
                      </a:pPr>
                      <a:r>
                        <a:rPr lang="en-AU" sz="1600">
                          <a:effectLst/>
                        </a:rPr>
                        <a:t>Define the geographic extent</a:t>
                      </a:r>
                      <a:endParaRPr lang="en-ZA" sz="2000">
                        <a:effectLst/>
                        <a:latin typeface="Calibri"/>
                        <a:ea typeface="Malgun Gothic"/>
                        <a:cs typeface="Times New Roman"/>
                      </a:endParaRPr>
                    </a:p>
                  </a:txBody>
                  <a:tcPr marL="68580" marR="68580" marT="0" marB="0" anchor="ctr"/>
                </a:tc>
                <a:tc>
                  <a:txBody>
                    <a:bodyPr/>
                    <a:lstStyle/>
                    <a:p>
                      <a:pPr algn="ctr">
                        <a:lnSpc>
                          <a:spcPct val="115000"/>
                        </a:lnSpc>
                        <a:spcAft>
                          <a:spcPts val="0"/>
                        </a:spcAft>
                      </a:pPr>
                      <a:r>
                        <a:rPr lang="en-AU" sz="1600">
                          <a:effectLst/>
                        </a:rPr>
                        <a:t>Secure financial sustainability</a:t>
                      </a:r>
                      <a:endParaRPr lang="en-ZA" sz="2000">
                        <a:effectLst/>
                        <a:latin typeface="Calibri"/>
                        <a:ea typeface="Malgun Gothic"/>
                        <a:cs typeface="Times New Roman"/>
                      </a:endParaRPr>
                    </a:p>
                  </a:txBody>
                  <a:tcPr marL="68580" marR="68580" marT="0" marB="0" anchor="ctr"/>
                </a:tc>
                <a:tc>
                  <a:txBody>
                    <a:bodyPr/>
                    <a:lstStyle/>
                    <a:p>
                      <a:pPr algn="ctr">
                        <a:lnSpc>
                          <a:spcPct val="115000"/>
                        </a:lnSpc>
                        <a:spcAft>
                          <a:spcPts val="0"/>
                        </a:spcAft>
                      </a:pPr>
                      <a:r>
                        <a:rPr lang="en-AU" sz="1600">
                          <a:effectLst/>
                        </a:rPr>
                        <a:t>Adapt the management and action plans</a:t>
                      </a:r>
                      <a:endParaRPr lang="en-ZA" sz="2000">
                        <a:effectLst/>
                        <a:latin typeface="Calibri"/>
                        <a:ea typeface="Malgun Gothic"/>
                        <a:cs typeface="Times New Roman"/>
                      </a:endParaRPr>
                    </a:p>
                  </a:txBody>
                  <a:tcPr marL="68580" marR="68580" marT="0" marB="0" anchor="ctr"/>
                </a:tc>
              </a:tr>
              <a:tr h="1215269">
                <a:tc>
                  <a:txBody>
                    <a:bodyPr/>
                    <a:lstStyle/>
                    <a:p>
                      <a:pPr algn="ctr">
                        <a:lnSpc>
                          <a:spcPct val="115000"/>
                        </a:lnSpc>
                        <a:spcAft>
                          <a:spcPts val="0"/>
                        </a:spcAft>
                      </a:pPr>
                      <a:r>
                        <a:rPr lang="en-AU" sz="2000" dirty="0">
                          <a:effectLst/>
                        </a:rPr>
                        <a:t>Step 4</a:t>
                      </a:r>
                      <a:endParaRPr lang="en-ZA" sz="2800" dirty="0">
                        <a:effectLst/>
                        <a:latin typeface="Calibri"/>
                        <a:ea typeface="Malgun Gothic"/>
                        <a:cs typeface="Times New Roman"/>
                      </a:endParaRPr>
                    </a:p>
                  </a:txBody>
                  <a:tcPr marL="68580" marR="68580" marT="0" marB="0" anchor="ctr"/>
                </a:tc>
                <a:tc>
                  <a:txBody>
                    <a:bodyPr/>
                    <a:lstStyle/>
                    <a:p>
                      <a:pPr algn="ctr">
                        <a:lnSpc>
                          <a:spcPct val="115000"/>
                        </a:lnSpc>
                        <a:spcAft>
                          <a:spcPts val="0"/>
                        </a:spcAft>
                      </a:pPr>
                      <a:r>
                        <a:rPr lang="en-AU" sz="1600">
                          <a:effectLst/>
                        </a:rPr>
                        <a:t>Estimate the capacity to work across boundaries</a:t>
                      </a:r>
                      <a:endParaRPr lang="en-ZA" sz="2000">
                        <a:effectLst/>
                        <a:latin typeface="Calibri"/>
                        <a:ea typeface="Malgun Gothic"/>
                        <a:cs typeface="Times New Roman"/>
                      </a:endParaRPr>
                    </a:p>
                  </a:txBody>
                  <a:tcPr marL="68580" marR="68580" marT="0" marB="0" anchor="ctr"/>
                </a:tc>
                <a:tc>
                  <a:txBody>
                    <a:bodyPr/>
                    <a:lstStyle/>
                    <a:p>
                      <a:pPr algn="ctr">
                        <a:lnSpc>
                          <a:spcPct val="115000"/>
                        </a:lnSpc>
                        <a:spcAft>
                          <a:spcPts val="0"/>
                        </a:spcAft>
                      </a:pPr>
                      <a:r>
                        <a:rPr lang="en-AU" sz="1600">
                          <a:effectLst/>
                        </a:rPr>
                        <a:t>Negotiate a joint vision and develop management objectives</a:t>
                      </a:r>
                      <a:endParaRPr lang="en-ZA" sz="2000">
                        <a:effectLst/>
                        <a:latin typeface="Calibri"/>
                        <a:ea typeface="Malgun Gothic"/>
                        <a:cs typeface="Times New Roman"/>
                      </a:endParaRPr>
                    </a:p>
                  </a:txBody>
                  <a:tcPr marL="68580" marR="68580" marT="0" marB="0" anchor="ctr"/>
                </a:tc>
                <a:tc>
                  <a:txBody>
                    <a:bodyPr/>
                    <a:lstStyle/>
                    <a:p>
                      <a:pPr algn="ctr">
                        <a:lnSpc>
                          <a:spcPct val="115000"/>
                        </a:lnSpc>
                        <a:spcAft>
                          <a:spcPts val="0"/>
                        </a:spcAft>
                      </a:pPr>
                      <a:r>
                        <a:rPr lang="en-AU" sz="1600">
                          <a:effectLst/>
                        </a:rPr>
                        <a:t>Implement the plans</a:t>
                      </a:r>
                      <a:endParaRPr lang="en-ZA" sz="2000">
                        <a:effectLst/>
                        <a:latin typeface="Calibri"/>
                        <a:ea typeface="Malgun Gothic"/>
                        <a:cs typeface="Times New Roman"/>
                      </a:endParaRPr>
                    </a:p>
                  </a:txBody>
                  <a:tcPr marL="68580" marR="68580" marT="0" marB="0" anchor="ctr"/>
                </a:tc>
                <a:tc>
                  <a:txBody>
                    <a:bodyPr/>
                    <a:lstStyle/>
                    <a:p>
                      <a:pPr algn="ctr">
                        <a:lnSpc>
                          <a:spcPct val="115000"/>
                        </a:lnSpc>
                        <a:spcAft>
                          <a:spcPts val="0"/>
                        </a:spcAft>
                      </a:pPr>
                      <a:r>
                        <a:rPr lang="en-AU" sz="1600" dirty="0">
                          <a:effectLst/>
                        </a:rPr>
                        <a:t>Communicate progress</a:t>
                      </a:r>
                      <a:endParaRPr lang="en-ZA" sz="2000" dirty="0">
                        <a:effectLst/>
                        <a:latin typeface="Calibri"/>
                        <a:ea typeface="Malgun Gothic"/>
                        <a:cs typeface="Times New Roman"/>
                      </a:endParaRPr>
                    </a:p>
                  </a:txBody>
                  <a:tcPr marL="68580" marR="68580" marT="0" marB="0" anchor="ctr"/>
                </a:tc>
              </a:tr>
            </a:tbl>
          </a:graphicData>
        </a:graphic>
      </p:graphicFrame>
    </p:spTree>
    <p:extLst>
      <p:ext uri="{BB962C8B-B14F-4D97-AF65-F5344CB8AC3E}">
        <p14:creationId xmlns:p14="http://schemas.microsoft.com/office/powerpoint/2010/main" val="4454920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251520" y="961256"/>
            <a:ext cx="8568952" cy="5492080"/>
          </a:xfrm>
        </p:spPr>
        <p:txBody>
          <a:bodyPr rtlCol="0">
            <a:noAutofit/>
          </a:bodyPr>
          <a:lstStyle/>
          <a:p>
            <a:pPr marL="514350" indent="-514350" eaLnBrk="1" fontAlgn="auto" hangingPunct="1">
              <a:spcAft>
                <a:spcPts val="0"/>
              </a:spcAft>
              <a:buFont typeface="Arial" pitchFamily="34" charset="0"/>
              <a:buNone/>
              <a:defRPr/>
            </a:pPr>
            <a:endParaRPr lang="hr-HR" sz="1000" dirty="0" smtClean="0"/>
          </a:p>
          <a:p>
            <a:pPr marL="0" indent="0">
              <a:buNone/>
              <a:defRPr/>
            </a:pPr>
            <a:endParaRPr lang="hr-HR" sz="1000" dirty="0"/>
          </a:p>
          <a:p>
            <a:pPr marL="0" indent="0">
              <a:buNone/>
            </a:pPr>
            <a:r>
              <a:rPr lang="hr-HR" sz="2400" b="1" dirty="0"/>
              <a:t>WPC</a:t>
            </a:r>
            <a:r>
              <a:rPr lang="en-GB" sz="2400" b="1" dirty="0"/>
              <a:t> 2014, Recommendation </a:t>
            </a:r>
            <a:r>
              <a:rPr lang="hr-HR" sz="2400" b="1" dirty="0"/>
              <a:t>7</a:t>
            </a:r>
            <a:r>
              <a:rPr lang="en-GB" sz="2400" b="1" dirty="0"/>
              <a:t>, Conclusions of the Governance Stream:</a:t>
            </a:r>
          </a:p>
          <a:p>
            <a:pPr marL="0" indent="0">
              <a:buNone/>
            </a:pPr>
            <a:r>
              <a:rPr lang="en-GB" sz="2400" dirty="0"/>
              <a:t>‘All countries</a:t>
            </a:r>
            <a:r>
              <a:rPr lang="hr-HR" sz="2400" dirty="0"/>
              <a:t>...</a:t>
            </a:r>
            <a:r>
              <a:rPr lang="en-GB" sz="2400" dirty="0"/>
              <a:t> support the maintenance and implementation of a variety of shared governance models for protected and conserved areas, in particular for the conservation of </a:t>
            </a:r>
            <a:r>
              <a:rPr lang="en-GB" sz="2400" b="1" dirty="0"/>
              <a:t>transboundary ecosystems</a:t>
            </a:r>
            <a:r>
              <a:rPr lang="en-GB" sz="2400" dirty="0"/>
              <a:t> and migratory species as means to ensure their equity, effectiveness and efficiency, including for sustainable use. This should be achieved through recognition of</a:t>
            </a:r>
            <a:r>
              <a:rPr lang="hr-HR" sz="2400" dirty="0"/>
              <a:t>... </a:t>
            </a:r>
            <a:r>
              <a:rPr lang="en-GB" sz="2400" dirty="0"/>
              <a:t>models of </a:t>
            </a:r>
            <a:r>
              <a:rPr lang="en-GB" sz="2400" b="1" dirty="0"/>
              <a:t>transboundary conservation governance</a:t>
            </a:r>
            <a:r>
              <a:rPr lang="en-GB" sz="2400" dirty="0"/>
              <a:t> designed to suit their contexts.</a:t>
            </a:r>
            <a:r>
              <a:rPr lang="hr-HR" sz="2400" dirty="0" smtClean="0"/>
              <a:t>’</a:t>
            </a:r>
            <a:r>
              <a:rPr lang="en-ZA" sz="2400" dirty="0" smtClean="0"/>
              <a:t>;</a:t>
            </a:r>
          </a:p>
          <a:p>
            <a:pPr marL="0" indent="0">
              <a:buNone/>
            </a:pPr>
            <a:r>
              <a:rPr lang="en-ZA" sz="2400" dirty="0"/>
              <a:t>a</a:t>
            </a:r>
            <a:r>
              <a:rPr lang="en-ZA" sz="2400" dirty="0" smtClean="0"/>
              <a:t>nd</a:t>
            </a:r>
            <a:r>
              <a:rPr lang="en-ZA" sz="2000" b="1" dirty="0" smtClean="0"/>
              <a:t> …</a:t>
            </a:r>
            <a:endParaRPr lang="en-ZA" sz="2400" dirty="0" smtClean="0"/>
          </a:p>
        </p:txBody>
      </p:sp>
      <p:sp>
        <p:nvSpPr>
          <p:cNvPr id="4105" name="Rectangle 15"/>
          <p:cNvSpPr>
            <a:spLocks noChangeArrowheads="1"/>
          </p:cNvSpPr>
          <p:nvPr/>
        </p:nvSpPr>
        <p:spPr bwMode="auto">
          <a:xfrm>
            <a:off x="0" y="6019800"/>
            <a:ext cx="9144000" cy="381000"/>
          </a:xfrm>
          <a:prstGeom prst="rect">
            <a:avLst/>
          </a:prstGeom>
          <a:solidFill>
            <a:srgbClr val="000064"/>
          </a:solidFill>
          <a:ln w="9525">
            <a:noFill/>
            <a:miter lim="800000"/>
            <a:headEnd/>
            <a:tailEnd/>
          </a:ln>
        </p:spPr>
        <p:txBody>
          <a:bodyPr wrap="none"/>
          <a:lstStyle/>
          <a:p>
            <a:r>
              <a:rPr lang="hr-HR" dirty="0">
                <a:solidFill>
                  <a:srgbClr val="EAEAEA"/>
                </a:solidFill>
                <a:latin typeface="Helvetica 45 Light" charset="0"/>
                <a:cs typeface="Arial" pitchFamily="34" charset="0"/>
              </a:rPr>
              <a:t>         </a:t>
            </a:r>
            <a:r>
              <a:rPr lang="hr-HR" dirty="0" smtClean="0">
                <a:solidFill>
                  <a:srgbClr val="EAEAEA"/>
                </a:solidFill>
                <a:latin typeface="Helvetica 45 Light" charset="0"/>
                <a:cs typeface="Arial" pitchFamily="34" charset="0"/>
              </a:rPr>
              <a:t>                                                                        </a:t>
            </a:r>
            <a:r>
              <a:rPr lang="hr-HR" sz="1400" dirty="0" smtClean="0">
                <a:solidFill>
                  <a:srgbClr val="EAEAEA"/>
                </a:solidFill>
                <a:latin typeface="Helvetica 45 Light" charset="0"/>
                <a:cs typeface="Arial" pitchFamily="34" charset="0"/>
              </a:rPr>
              <a:t>Transboundary </a:t>
            </a:r>
            <a:r>
              <a:rPr lang="hr-HR" sz="1400" dirty="0">
                <a:solidFill>
                  <a:srgbClr val="EAEAEA"/>
                </a:solidFill>
                <a:latin typeface="Helvetica 45 Light" charset="0"/>
                <a:cs typeface="Arial" pitchFamily="34" charset="0"/>
              </a:rPr>
              <a:t>Conservation Specialist Group</a:t>
            </a:r>
            <a:endParaRPr lang="en-GB" sz="1400" dirty="0">
              <a:latin typeface="Calibri" pitchFamily="34" charset="0"/>
            </a:endParaRPr>
          </a:p>
        </p:txBody>
      </p:sp>
      <p:pic>
        <p:nvPicPr>
          <p:cNvPr id="10" name="Picture 2" descr="E:\PROTECTED AREAS general\TB Conservation_SPECIALIST GROUP\ADMIN\LOGO\iucn wcpa try 1.jpg"/>
          <p:cNvPicPr>
            <a:picLocks noChangeAspect="1" noChangeArrowheads="1"/>
          </p:cNvPicPr>
          <p:nvPr/>
        </p:nvPicPr>
        <p:blipFill>
          <a:blip r:embed="rId3" cstate="print"/>
          <a:srcRect/>
          <a:stretch>
            <a:fillRect/>
          </a:stretch>
        </p:blipFill>
        <p:spPr bwMode="auto">
          <a:xfrm>
            <a:off x="6229350" y="0"/>
            <a:ext cx="2914650" cy="1150938"/>
          </a:xfrm>
          <a:prstGeom prst="rect">
            <a:avLst/>
          </a:prstGeom>
          <a:noFill/>
          <a:ln w="9525">
            <a:noFill/>
            <a:miter lim="800000"/>
            <a:headEnd/>
            <a:tailEnd/>
          </a:ln>
        </p:spPr>
      </p:pic>
      <p:sp>
        <p:nvSpPr>
          <p:cNvPr id="8" name="Title 1"/>
          <p:cNvSpPr txBox="1">
            <a:spLocks/>
          </p:cNvSpPr>
          <p:nvPr/>
        </p:nvSpPr>
        <p:spPr>
          <a:xfrm>
            <a:off x="323528" y="116632"/>
            <a:ext cx="8496944" cy="1470025"/>
          </a:xfrm>
          <a:prstGeom prst="rect">
            <a:avLst/>
          </a:prstGeom>
        </p:spPr>
        <p:txBody>
          <a:bodyPr vert="horz" lIns="91440" tIns="45720" rIns="91440" bIns="45720" rtlCol="0" anchor="ctr">
            <a:normAutofit fontScale="97500"/>
          </a:bodyPr>
          <a:lstStyle/>
          <a:p>
            <a:pPr marL="457200" indent="-457200">
              <a:defRPr/>
            </a:pPr>
            <a:r>
              <a:rPr lang="en-ZA" sz="3700" dirty="0" smtClean="0"/>
              <a:t>Future Vision for TBC</a:t>
            </a:r>
            <a:endParaRPr lang="hr-HR" sz="3700" dirty="0"/>
          </a:p>
          <a:p>
            <a:pPr marL="457200" indent="-457200">
              <a:defRPr/>
            </a:pPr>
            <a:endParaRPr lang="hr-HR" sz="2800" dirty="0" smtClean="0"/>
          </a:p>
        </p:txBody>
      </p:sp>
    </p:spTree>
    <p:extLst>
      <p:ext uri="{BB962C8B-B14F-4D97-AF65-F5344CB8AC3E}">
        <p14:creationId xmlns:p14="http://schemas.microsoft.com/office/powerpoint/2010/main" val="40589465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251520" y="961256"/>
            <a:ext cx="8568952" cy="5492080"/>
          </a:xfrm>
        </p:spPr>
        <p:txBody>
          <a:bodyPr rtlCol="0">
            <a:noAutofit/>
          </a:bodyPr>
          <a:lstStyle/>
          <a:p>
            <a:pPr marL="514350" indent="-514350" eaLnBrk="1" fontAlgn="auto" hangingPunct="1">
              <a:spcAft>
                <a:spcPts val="0"/>
              </a:spcAft>
              <a:buFont typeface="Arial" pitchFamily="34" charset="0"/>
              <a:buNone/>
              <a:defRPr/>
            </a:pPr>
            <a:endParaRPr lang="hr-HR" sz="1000" dirty="0" smtClean="0"/>
          </a:p>
          <a:p>
            <a:pPr marL="0" indent="0">
              <a:buNone/>
              <a:defRPr/>
            </a:pPr>
            <a:endParaRPr lang="hr-HR" sz="1000" dirty="0"/>
          </a:p>
          <a:p>
            <a:pPr marL="0" indent="0">
              <a:buNone/>
            </a:pPr>
            <a:r>
              <a:rPr lang="en-GB" sz="2400" dirty="0"/>
              <a:t> </a:t>
            </a:r>
            <a:r>
              <a:rPr lang="hr-HR" sz="2400" b="1" dirty="0"/>
              <a:t>WPC</a:t>
            </a:r>
            <a:r>
              <a:rPr lang="en-GB" sz="2400" b="1" dirty="0"/>
              <a:t> 2014, Recommendation </a:t>
            </a:r>
            <a:r>
              <a:rPr lang="hr-HR" sz="2400" b="1" dirty="0"/>
              <a:t>12</a:t>
            </a:r>
            <a:r>
              <a:rPr lang="en-GB" sz="2400" b="1" dirty="0"/>
              <a:t>, Conclusions of the Governance Stream:</a:t>
            </a:r>
          </a:p>
          <a:p>
            <a:pPr marL="0" indent="0">
              <a:buNone/>
            </a:pPr>
            <a:r>
              <a:rPr lang="en-GB" sz="2400" dirty="0"/>
              <a:t>‘All countries</a:t>
            </a:r>
            <a:r>
              <a:rPr lang="hr-HR" sz="2400" dirty="0"/>
              <a:t>... </a:t>
            </a:r>
            <a:r>
              <a:rPr lang="en-GB" sz="2400" dirty="0"/>
              <a:t>engage in putting transnational wildlife crime out of business by well-coordinated support to</a:t>
            </a:r>
            <a:r>
              <a:rPr lang="hr-HR" sz="2400" dirty="0"/>
              <a:t>...</a:t>
            </a:r>
            <a:r>
              <a:rPr lang="en-GB" sz="2400" dirty="0"/>
              <a:t> efficient </a:t>
            </a:r>
            <a:r>
              <a:rPr lang="en-GB" sz="2400" b="1" dirty="0"/>
              <a:t>transboundary cooperation</a:t>
            </a:r>
            <a:r>
              <a:rPr lang="hr-HR" sz="2400" b="1" dirty="0"/>
              <a:t>...’</a:t>
            </a:r>
            <a:endParaRPr lang="hr-HR" sz="2400" b="1" dirty="0"/>
          </a:p>
        </p:txBody>
      </p:sp>
      <p:sp>
        <p:nvSpPr>
          <p:cNvPr id="4105" name="Rectangle 15"/>
          <p:cNvSpPr>
            <a:spLocks noChangeArrowheads="1"/>
          </p:cNvSpPr>
          <p:nvPr/>
        </p:nvSpPr>
        <p:spPr bwMode="auto">
          <a:xfrm>
            <a:off x="0" y="6019800"/>
            <a:ext cx="9144000" cy="381000"/>
          </a:xfrm>
          <a:prstGeom prst="rect">
            <a:avLst/>
          </a:prstGeom>
          <a:solidFill>
            <a:srgbClr val="000064"/>
          </a:solidFill>
          <a:ln w="9525">
            <a:noFill/>
            <a:miter lim="800000"/>
            <a:headEnd/>
            <a:tailEnd/>
          </a:ln>
        </p:spPr>
        <p:txBody>
          <a:bodyPr wrap="none"/>
          <a:lstStyle/>
          <a:p>
            <a:r>
              <a:rPr lang="hr-HR" dirty="0">
                <a:solidFill>
                  <a:srgbClr val="EAEAEA"/>
                </a:solidFill>
                <a:latin typeface="Helvetica 45 Light" charset="0"/>
                <a:cs typeface="Arial" pitchFamily="34" charset="0"/>
              </a:rPr>
              <a:t>         </a:t>
            </a:r>
            <a:r>
              <a:rPr lang="hr-HR" dirty="0" smtClean="0">
                <a:solidFill>
                  <a:srgbClr val="EAEAEA"/>
                </a:solidFill>
                <a:latin typeface="Helvetica 45 Light" charset="0"/>
                <a:cs typeface="Arial" pitchFamily="34" charset="0"/>
              </a:rPr>
              <a:t>                                                                        </a:t>
            </a:r>
            <a:r>
              <a:rPr lang="hr-HR" sz="1400" dirty="0" smtClean="0">
                <a:solidFill>
                  <a:srgbClr val="EAEAEA"/>
                </a:solidFill>
                <a:latin typeface="Helvetica 45 Light" charset="0"/>
                <a:cs typeface="Arial" pitchFamily="34" charset="0"/>
              </a:rPr>
              <a:t>Transboundary </a:t>
            </a:r>
            <a:r>
              <a:rPr lang="hr-HR" sz="1400" dirty="0">
                <a:solidFill>
                  <a:srgbClr val="EAEAEA"/>
                </a:solidFill>
                <a:latin typeface="Helvetica 45 Light" charset="0"/>
                <a:cs typeface="Arial" pitchFamily="34" charset="0"/>
              </a:rPr>
              <a:t>Conservation Specialist Group</a:t>
            </a:r>
            <a:endParaRPr lang="en-GB" sz="1400" dirty="0">
              <a:latin typeface="Calibri" pitchFamily="34" charset="0"/>
            </a:endParaRPr>
          </a:p>
        </p:txBody>
      </p:sp>
      <p:pic>
        <p:nvPicPr>
          <p:cNvPr id="10" name="Picture 2" descr="E:\PROTECTED AREAS general\TB Conservation_SPECIALIST GROUP\ADMIN\LOGO\iucn wcpa try 1.jpg"/>
          <p:cNvPicPr>
            <a:picLocks noChangeAspect="1" noChangeArrowheads="1"/>
          </p:cNvPicPr>
          <p:nvPr/>
        </p:nvPicPr>
        <p:blipFill>
          <a:blip r:embed="rId3" cstate="print"/>
          <a:srcRect/>
          <a:stretch>
            <a:fillRect/>
          </a:stretch>
        </p:blipFill>
        <p:spPr bwMode="auto">
          <a:xfrm>
            <a:off x="6229350" y="0"/>
            <a:ext cx="2914650" cy="1150938"/>
          </a:xfrm>
          <a:prstGeom prst="rect">
            <a:avLst/>
          </a:prstGeom>
          <a:noFill/>
          <a:ln w="9525">
            <a:noFill/>
            <a:miter lim="800000"/>
            <a:headEnd/>
            <a:tailEnd/>
          </a:ln>
        </p:spPr>
      </p:pic>
      <p:sp>
        <p:nvSpPr>
          <p:cNvPr id="8" name="Title 1"/>
          <p:cNvSpPr txBox="1">
            <a:spLocks/>
          </p:cNvSpPr>
          <p:nvPr/>
        </p:nvSpPr>
        <p:spPr>
          <a:xfrm>
            <a:off x="323528" y="116632"/>
            <a:ext cx="8496944" cy="1470025"/>
          </a:xfrm>
          <a:prstGeom prst="rect">
            <a:avLst/>
          </a:prstGeom>
        </p:spPr>
        <p:txBody>
          <a:bodyPr vert="horz" lIns="91440" tIns="45720" rIns="91440" bIns="45720" rtlCol="0" anchor="ctr">
            <a:normAutofit fontScale="97500"/>
          </a:bodyPr>
          <a:lstStyle/>
          <a:p>
            <a:pPr marL="457200" indent="-457200">
              <a:defRPr/>
            </a:pPr>
            <a:r>
              <a:rPr lang="en-ZA" sz="3700" dirty="0" smtClean="0"/>
              <a:t>Future Vision for TBC</a:t>
            </a:r>
            <a:endParaRPr lang="hr-HR" sz="3700" dirty="0"/>
          </a:p>
          <a:p>
            <a:pPr marL="457200" indent="-457200">
              <a:defRPr/>
            </a:pPr>
            <a:endParaRPr lang="hr-HR" sz="2800" dirty="0" smtClean="0"/>
          </a:p>
        </p:txBody>
      </p:sp>
      <p:pic>
        <p:nvPicPr>
          <p:cNvPr id="11" name="Picture 3" descr="E:\IUCN\UNDP Kosovo WS March 2009\Maja PPs\Picture11.jpg"/>
          <p:cNvPicPr>
            <a:picLocks noChangeAspect="1" noChangeArrowheads="1"/>
          </p:cNvPicPr>
          <p:nvPr/>
        </p:nvPicPr>
        <p:blipFill rotWithShape="1">
          <a:blip r:embed="rId4">
            <a:extLst>
              <a:ext uri="{28A0092B-C50C-407E-A947-70E740481C1C}">
                <a14:useLocalDpi xmlns:a14="http://schemas.microsoft.com/office/drawing/2010/main" val="0"/>
              </a:ext>
            </a:extLst>
          </a:blip>
          <a:srcRect r="54148"/>
          <a:stretch/>
        </p:blipFill>
        <p:spPr bwMode="auto">
          <a:xfrm>
            <a:off x="-36512" y="3933056"/>
            <a:ext cx="6249600" cy="1971120"/>
          </a:xfrm>
          <a:prstGeom prst="rect">
            <a:avLst/>
          </a:prstGeom>
          <a:noFill/>
          <a:ln w="9525">
            <a:solidFill>
              <a:schemeClr val="tx1">
                <a:alpha val="63921"/>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12" name="Picture 2" descr="C:\Users\Maja\Pictures\2014\Russia_Mongolia 9_2014\Russia\8_Searching for the gazelle15 (800x53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19664" y="3933056"/>
            <a:ext cx="3024336" cy="2003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29767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179512" y="1340768"/>
            <a:ext cx="5472608" cy="4679032"/>
          </a:xfrm>
        </p:spPr>
        <p:txBody>
          <a:bodyPr rtlCol="0">
            <a:noAutofit/>
          </a:bodyPr>
          <a:lstStyle/>
          <a:p>
            <a:pPr marL="0" indent="0">
              <a:buNone/>
              <a:defRPr/>
            </a:pPr>
            <a:r>
              <a:rPr lang="en-ZA" sz="2400" b="1" dirty="0"/>
              <a:t>WPC 2014, Conclusion 2, WCPA Transboundary Conservation Specialist Group’s Side-event </a:t>
            </a:r>
            <a:r>
              <a:rPr lang="en-ZA" sz="2400" b="1" dirty="0" smtClean="0"/>
              <a:t>‘Transboundary </a:t>
            </a:r>
            <a:r>
              <a:rPr lang="en-ZA" sz="2400" b="1" dirty="0"/>
              <a:t>Conservation: A systematic and integrated </a:t>
            </a:r>
            <a:r>
              <a:rPr lang="en-ZA" sz="2400" b="1" dirty="0" smtClean="0"/>
              <a:t>approach’:</a:t>
            </a:r>
            <a:endParaRPr lang="en-ZA" sz="2400" b="1" dirty="0"/>
          </a:p>
          <a:p>
            <a:pPr marL="0" indent="0">
              <a:buNone/>
              <a:defRPr/>
            </a:pPr>
            <a:r>
              <a:rPr lang="en-ZA" sz="2400" dirty="0"/>
              <a:t>‘IUCN, WCPA Transboundary Conservation Specialist Group and relevant conservation agencies and organisations should develop guidance on </a:t>
            </a:r>
            <a:r>
              <a:rPr lang="en-ZA" sz="2400" u="sng" dirty="0"/>
              <a:t>monitoring and evaluation of the effectiveness</a:t>
            </a:r>
            <a:r>
              <a:rPr lang="en-ZA" sz="2400" dirty="0"/>
              <a:t> of transboundary conservation programmes.’</a:t>
            </a:r>
          </a:p>
          <a:p>
            <a:pPr>
              <a:defRPr/>
            </a:pPr>
            <a:endParaRPr lang="hr-HR" sz="2000" b="1" dirty="0" smtClean="0"/>
          </a:p>
        </p:txBody>
      </p:sp>
      <p:sp>
        <p:nvSpPr>
          <p:cNvPr id="4105" name="Rectangle 15"/>
          <p:cNvSpPr>
            <a:spLocks noChangeArrowheads="1"/>
          </p:cNvSpPr>
          <p:nvPr/>
        </p:nvSpPr>
        <p:spPr bwMode="auto">
          <a:xfrm>
            <a:off x="0" y="6019800"/>
            <a:ext cx="9144000" cy="381000"/>
          </a:xfrm>
          <a:prstGeom prst="rect">
            <a:avLst/>
          </a:prstGeom>
          <a:solidFill>
            <a:srgbClr val="000064"/>
          </a:solidFill>
          <a:ln w="9525">
            <a:noFill/>
            <a:miter lim="800000"/>
            <a:headEnd/>
            <a:tailEnd/>
          </a:ln>
        </p:spPr>
        <p:txBody>
          <a:bodyPr wrap="none"/>
          <a:lstStyle/>
          <a:p>
            <a:r>
              <a:rPr lang="hr-HR" dirty="0">
                <a:solidFill>
                  <a:srgbClr val="EAEAEA"/>
                </a:solidFill>
                <a:latin typeface="Helvetica 45 Light" charset="0"/>
                <a:cs typeface="Arial" pitchFamily="34" charset="0"/>
              </a:rPr>
              <a:t>         </a:t>
            </a:r>
            <a:r>
              <a:rPr lang="hr-HR" dirty="0" smtClean="0">
                <a:solidFill>
                  <a:srgbClr val="EAEAEA"/>
                </a:solidFill>
                <a:latin typeface="Helvetica 45 Light" charset="0"/>
                <a:cs typeface="Arial" pitchFamily="34" charset="0"/>
              </a:rPr>
              <a:t>                                                                        </a:t>
            </a:r>
            <a:r>
              <a:rPr lang="hr-HR" sz="1400" dirty="0" smtClean="0">
                <a:solidFill>
                  <a:srgbClr val="EAEAEA"/>
                </a:solidFill>
                <a:latin typeface="Helvetica 45 Light" charset="0"/>
                <a:cs typeface="Arial" pitchFamily="34" charset="0"/>
              </a:rPr>
              <a:t>Transboundary </a:t>
            </a:r>
            <a:r>
              <a:rPr lang="hr-HR" sz="1400" dirty="0">
                <a:solidFill>
                  <a:srgbClr val="EAEAEA"/>
                </a:solidFill>
                <a:latin typeface="Helvetica 45 Light" charset="0"/>
                <a:cs typeface="Arial" pitchFamily="34" charset="0"/>
              </a:rPr>
              <a:t>Conservation Specialist Group</a:t>
            </a:r>
            <a:endParaRPr lang="en-GB" sz="1400" dirty="0">
              <a:latin typeface="Calibri" pitchFamily="34" charset="0"/>
            </a:endParaRPr>
          </a:p>
        </p:txBody>
      </p:sp>
      <p:pic>
        <p:nvPicPr>
          <p:cNvPr id="10" name="Picture 2" descr="E:\PROTECTED AREAS general\TB Conservation_SPECIALIST GROUP\ADMIN\LOGO\iucn wcpa try 1.jpg"/>
          <p:cNvPicPr>
            <a:picLocks noChangeAspect="1" noChangeArrowheads="1"/>
          </p:cNvPicPr>
          <p:nvPr/>
        </p:nvPicPr>
        <p:blipFill>
          <a:blip r:embed="rId3" cstate="print"/>
          <a:srcRect/>
          <a:stretch>
            <a:fillRect/>
          </a:stretch>
        </p:blipFill>
        <p:spPr bwMode="auto">
          <a:xfrm>
            <a:off x="6229350" y="0"/>
            <a:ext cx="2914650" cy="1150938"/>
          </a:xfrm>
          <a:prstGeom prst="rect">
            <a:avLst/>
          </a:prstGeom>
          <a:noFill/>
          <a:ln w="9525">
            <a:noFill/>
            <a:miter lim="800000"/>
            <a:headEnd/>
            <a:tailEnd/>
          </a:ln>
        </p:spPr>
      </p:pic>
      <p:sp>
        <p:nvSpPr>
          <p:cNvPr id="8" name="Title 1"/>
          <p:cNvSpPr txBox="1">
            <a:spLocks/>
          </p:cNvSpPr>
          <p:nvPr/>
        </p:nvSpPr>
        <p:spPr>
          <a:xfrm>
            <a:off x="539552" y="116632"/>
            <a:ext cx="8496944" cy="1470025"/>
          </a:xfrm>
          <a:prstGeom prst="rect">
            <a:avLst/>
          </a:prstGeom>
        </p:spPr>
        <p:txBody>
          <a:bodyPr vert="horz" lIns="91440" tIns="45720" rIns="91440" bIns="45720" rtlCol="0" anchor="ctr">
            <a:normAutofit fontScale="97500"/>
          </a:bodyPr>
          <a:lstStyle/>
          <a:p>
            <a:pPr marL="457200" indent="-457200">
              <a:defRPr/>
            </a:pPr>
            <a:r>
              <a:rPr lang="en-ZA" sz="3600" dirty="0" smtClean="0"/>
              <a:t>A call to action</a:t>
            </a:r>
            <a:endParaRPr lang="hr-HR" sz="3600" dirty="0"/>
          </a:p>
          <a:p>
            <a:pPr marL="457200" indent="-457200">
              <a:defRPr/>
            </a:pPr>
            <a:endParaRPr lang="hr-HR" sz="2800" dirty="0" smtClean="0"/>
          </a:p>
        </p:txBody>
      </p:sp>
      <p:pic>
        <p:nvPicPr>
          <p:cNvPr id="6" name="Picture 4" descr="E:\PROTECTED AREAS general\TB Conservation_SPECIALIST GROUP\PHOTOS\IZBOR Imre\Sar Planina_Tomasz Pezold.jpg"/>
          <p:cNvPicPr>
            <a:picLocks noChangeAspect="1" noChangeArrowheads="1"/>
          </p:cNvPicPr>
          <p:nvPr/>
        </p:nvPicPr>
        <p:blipFill>
          <a:blip r:embed="rId4" cstate="print"/>
          <a:srcRect/>
          <a:stretch>
            <a:fillRect/>
          </a:stretch>
        </p:blipFill>
        <p:spPr bwMode="auto">
          <a:xfrm>
            <a:off x="5796136" y="1556791"/>
            <a:ext cx="3042000" cy="1994996"/>
          </a:xfrm>
          <a:prstGeom prst="rect">
            <a:avLst/>
          </a:prstGeom>
          <a:noFill/>
          <a:ln w="3175">
            <a:solidFill>
              <a:schemeClr val="tx1">
                <a:lumMod val="50000"/>
                <a:lumOff val="50000"/>
              </a:schemeClr>
            </a:solidFill>
            <a:miter lim="800000"/>
            <a:headEnd/>
            <a:tailEnd/>
          </a:ln>
        </p:spPr>
      </p:pic>
      <p:pic>
        <p:nvPicPr>
          <p:cNvPr id="7" name="Picture 2" descr="E:\PROTECTED AREAS general\TB Conservation_SPECIALIST GROUP\PHOTOS\Asia\Altai Sayan_Boris Erg\people2l_Boris Erg.jpg"/>
          <p:cNvPicPr>
            <a:picLocks noChangeAspect="1" noChangeArrowheads="1"/>
          </p:cNvPicPr>
          <p:nvPr/>
        </p:nvPicPr>
        <p:blipFill>
          <a:blip r:embed="rId5" cstate="print"/>
          <a:srcRect/>
          <a:stretch>
            <a:fillRect/>
          </a:stretch>
        </p:blipFill>
        <p:spPr bwMode="auto">
          <a:xfrm>
            <a:off x="5796136" y="3708909"/>
            <a:ext cx="3042000" cy="2024347"/>
          </a:xfrm>
          <a:prstGeom prst="rect">
            <a:avLst/>
          </a:prstGeom>
          <a:noFill/>
          <a:ln w="3175">
            <a:solidFill>
              <a:schemeClr val="tx1">
                <a:lumMod val="50000"/>
                <a:lumOff val="50000"/>
              </a:schemeClr>
            </a:solidFill>
            <a:miter lim="800000"/>
            <a:headEnd/>
            <a:tailEnd/>
          </a:ln>
        </p:spPr>
      </p:pic>
    </p:spTree>
    <p:extLst>
      <p:ext uri="{BB962C8B-B14F-4D97-AF65-F5344CB8AC3E}">
        <p14:creationId xmlns:p14="http://schemas.microsoft.com/office/powerpoint/2010/main" val="2463680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4" descr="C:\Users\Maja\Pictures\8_edited.jpg"/>
          <p:cNvPicPr>
            <a:picLocks noChangeAspect="1" noChangeArrowheads="1"/>
          </p:cNvPicPr>
          <p:nvPr/>
        </p:nvPicPr>
        <p:blipFill rotWithShape="1">
          <a:blip r:embed="rId3">
            <a:extLst>
              <a:ext uri="{28A0092B-C50C-407E-A947-70E740481C1C}">
                <a14:useLocalDpi xmlns:a14="http://schemas.microsoft.com/office/drawing/2010/main" val="0"/>
              </a:ext>
            </a:extLst>
          </a:blip>
          <a:srcRect l="5308" r="-5308"/>
          <a:stretch/>
        </p:blipFill>
        <p:spPr bwMode="auto">
          <a:xfrm>
            <a:off x="-36364" y="2204864"/>
            <a:ext cx="9753600" cy="2571750"/>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8"/>
          <p:cNvSpPr>
            <a:spLocks noGrp="1"/>
          </p:cNvSpPr>
          <p:nvPr>
            <p:ph idx="1"/>
          </p:nvPr>
        </p:nvSpPr>
        <p:spPr>
          <a:xfrm>
            <a:off x="179512" y="1340768"/>
            <a:ext cx="8784976" cy="5616624"/>
          </a:xfrm>
        </p:spPr>
        <p:txBody>
          <a:bodyPr rtlCol="0">
            <a:noAutofit/>
          </a:bodyPr>
          <a:lstStyle/>
          <a:p>
            <a:pPr marL="0" indent="0">
              <a:buNone/>
              <a:defRPr/>
            </a:pPr>
            <a:r>
              <a:rPr lang="en-ZA" sz="2400" dirty="0" smtClean="0"/>
              <a:t>In theory the case is strong, but the mechanisms to </a:t>
            </a:r>
            <a:r>
              <a:rPr lang="en-ZA" sz="2400" u="sng" dirty="0" smtClean="0"/>
              <a:t>measure the benefits</a:t>
            </a:r>
            <a:r>
              <a:rPr lang="en-ZA" sz="2400" dirty="0" smtClean="0"/>
              <a:t> and to track their distribution, need to be developed.</a:t>
            </a:r>
          </a:p>
          <a:p>
            <a:pPr marL="0" indent="0">
              <a:buNone/>
            </a:pPr>
            <a:endParaRPr lang="en-GB" sz="2400" b="1" dirty="0" smtClean="0"/>
          </a:p>
          <a:p>
            <a:pPr marL="0" indent="0">
              <a:buNone/>
            </a:pPr>
            <a:endParaRPr lang="en-GB" sz="2400" b="1" dirty="0"/>
          </a:p>
          <a:p>
            <a:pPr marL="0" indent="0">
              <a:buNone/>
            </a:pPr>
            <a:endParaRPr lang="en-GB" sz="2400" b="1" dirty="0" smtClean="0"/>
          </a:p>
          <a:p>
            <a:pPr marL="0" indent="0">
              <a:buNone/>
            </a:pPr>
            <a:endParaRPr lang="en-GB" sz="2400" b="1" dirty="0"/>
          </a:p>
          <a:p>
            <a:pPr marL="0" indent="0">
              <a:buNone/>
            </a:pPr>
            <a:endParaRPr lang="en-GB" sz="2400" b="1" dirty="0" smtClean="0"/>
          </a:p>
          <a:p>
            <a:pPr marL="0" indent="0">
              <a:buNone/>
            </a:pPr>
            <a:endParaRPr lang="en-GB" sz="2400" b="1" dirty="0"/>
          </a:p>
          <a:p>
            <a:pPr marL="0" indent="0">
              <a:buNone/>
            </a:pPr>
            <a:r>
              <a:rPr lang="en-GB" sz="2400" b="1" dirty="0" smtClean="0"/>
              <a:t>Recommendation </a:t>
            </a:r>
            <a:r>
              <a:rPr lang="en-GB" sz="2400" b="1" dirty="0"/>
              <a:t>of the International symposium on Biodiversity and Peace, CBD COP 12:</a:t>
            </a:r>
            <a:endParaRPr lang="en-GB" sz="2800" b="1" dirty="0"/>
          </a:p>
          <a:p>
            <a:pPr marL="0" indent="0">
              <a:buNone/>
            </a:pPr>
            <a:r>
              <a:rPr lang="en-GB" sz="2400" dirty="0"/>
              <a:t>‘Support the </a:t>
            </a:r>
            <a:r>
              <a:rPr lang="en-US" sz="2400" dirty="0"/>
              <a:t>development of a </a:t>
            </a:r>
            <a:r>
              <a:rPr lang="en-US" sz="2400" b="1" dirty="0"/>
              <a:t>comprehensive global inventory of Transboundary Conservation Areas</a:t>
            </a:r>
            <a:r>
              <a:rPr lang="en-US" sz="2400" dirty="0"/>
              <a:t>, in cooperation with IUCN WCPA, UNEP WCMC, UNESCO and CBD Secretariat.’</a:t>
            </a:r>
            <a:endParaRPr lang="en-GB" sz="2400" dirty="0"/>
          </a:p>
          <a:p>
            <a:pPr marL="0" indent="0">
              <a:buNone/>
              <a:defRPr/>
            </a:pPr>
            <a:endParaRPr lang="en-ZA" sz="2400" dirty="0" smtClean="0"/>
          </a:p>
          <a:p>
            <a:pPr marL="0" indent="0">
              <a:buNone/>
              <a:defRPr/>
            </a:pPr>
            <a:endParaRPr lang="en-ZA" sz="2400" dirty="0"/>
          </a:p>
        </p:txBody>
      </p:sp>
      <p:pic>
        <p:nvPicPr>
          <p:cNvPr id="10" name="Picture 2" descr="E:\PROTECTED AREAS general\TB Conservation_SPECIALIST GROUP\ADMIN\LOGO\iucn wcpa try 1.jpg"/>
          <p:cNvPicPr>
            <a:picLocks noChangeAspect="1" noChangeArrowheads="1"/>
          </p:cNvPicPr>
          <p:nvPr/>
        </p:nvPicPr>
        <p:blipFill>
          <a:blip r:embed="rId4" cstate="print"/>
          <a:srcRect/>
          <a:stretch>
            <a:fillRect/>
          </a:stretch>
        </p:blipFill>
        <p:spPr bwMode="auto">
          <a:xfrm>
            <a:off x="6229350" y="0"/>
            <a:ext cx="2914650" cy="1150938"/>
          </a:xfrm>
          <a:prstGeom prst="rect">
            <a:avLst/>
          </a:prstGeom>
          <a:noFill/>
          <a:ln w="9525">
            <a:noFill/>
            <a:miter lim="800000"/>
            <a:headEnd/>
            <a:tailEnd/>
          </a:ln>
        </p:spPr>
      </p:pic>
      <p:sp>
        <p:nvSpPr>
          <p:cNvPr id="8" name="Title 1"/>
          <p:cNvSpPr txBox="1">
            <a:spLocks/>
          </p:cNvSpPr>
          <p:nvPr/>
        </p:nvSpPr>
        <p:spPr>
          <a:xfrm>
            <a:off x="539552" y="116632"/>
            <a:ext cx="8496944" cy="1470025"/>
          </a:xfrm>
          <a:prstGeom prst="rect">
            <a:avLst/>
          </a:prstGeom>
        </p:spPr>
        <p:txBody>
          <a:bodyPr vert="horz" lIns="91440" tIns="45720" rIns="91440" bIns="45720" rtlCol="0" anchor="ctr">
            <a:normAutofit fontScale="97500"/>
          </a:bodyPr>
          <a:lstStyle/>
          <a:p>
            <a:pPr marL="457200" indent="-457200">
              <a:defRPr/>
            </a:pPr>
            <a:r>
              <a:rPr lang="en-ZA" sz="3600" dirty="0" smtClean="0"/>
              <a:t>A call to action</a:t>
            </a:r>
            <a:endParaRPr lang="hr-HR" sz="3600" dirty="0"/>
          </a:p>
          <a:p>
            <a:pPr marL="457200" indent="-457200">
              <a:defRPr/>
            </a:pPr>
            <a:endParaRPr lang="hr-HR" sz="2800" dirty="0" smtClean="0"/>
          </a:p>
        </p:txBody>
      </p:sp>
    </p:spTree>
    <p:extLst>
      <p:ext uri="{BB962C8B-B14F-4D97-AF65-F5344CB8AC3E}">
        <p14:creationId xmlns:p14="http://schemas.microsoft.com/office/powerpoint/2010/main" val="68963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467544" y="1628800"/>
            <a:ext cx="8686800" cy="4524375"/>
          </a:xfrm>
        </p:spPr>
        <p:txBody>
          <a:bodyPr rtlCol="0">
            <a:noAutofit/>
          </a:bodyPr>
          <a:lstStyle/>
          <a:p>
            <a:pPr marL="514350" indent="-514350" eaLnBrk="1" fontAlgn="auto" hangingPunct="1">
              <a:spcAft>
                <a:spcPts val="0"/>
              </a:spcAft>
              <a:buFont typeface="Arial" pitchFamily="34" charset="0"/>
              <a:buNone/>
              <a:defRPr/>
            </a:pPr>
            <a:endParaRPr lang="hr-HR" sz="1000" dirty="0" smtClean="0"/>
          </a:p>
          <a:p>
            <a:pPr marL="514350" indent="-514350" eaLnBrk="1" fontAlgn="auto" hangingPunct="1">
              <a:spcAft>
                <a:spcPts val="0"/>
              </a:spcAft>
              <a:buFont typeface="Arial" pitchFamily="34" charset="0"/>
              <a:buNone/>
              <a:defRPr/>
            </a:pPr>
            <a:endParaRPr lang="hr-HR" sz="1000" dirty="0" smtClean="0"/>
          </a:p>
          <a:p>
            <a:pPr>
              <a:defRPr/>
            </a:pPr>
            <a:endParaRPr lang="en-GB" sz="2000" dirty="0" smtClean="0"/>
          </a:p>
          <a:p>
            <a:pPr marL="0" indent="0">
              <a:buNone/>
              <a:defRPr/>
            </a:pPr>
            <a:endParaRPr lang="hr-HR" sz="2000" dirty="0" smtClean="0"/>
          </a:p>
          <a:p>
            <a:pPr marL="514350" indent="-514350" eaLnBrk="1" fontAlgn="auto" hangingPunct="1">
              <a:spcAft>
                <a:spcPts val="0"/>
              </a:spcAft>
              <a:buFont typeface="Arial" pitchFamily="34" charset="0"/>
              <a:buNone/>
              <a:defRPr/>
            </a:pPr>
            <a:endParaRPr lang="hr-HR" sz="2000" dirty="0" smtClean="0"/>
          </a:p>
          <a:p>
            <a:pPr marL="514350" indent="-514350" eaLnBrk="1" fontAlgn="auto" hangingPunct="1">
              <a:spcAft>
                <a:spcPts val="0"/>
              </a:spcAft>
              <a:buFont typeface="Arial" pitchFamily="34" charset="0"/>
              <a:buNone/>
              <a:defRPr/>
            </a:pPr>
            <a:endParaRPr lang="hr-HR" sz="2000" dirty="0" smtClean="0"/>
          </a:p>
          <a:p>
            <a:pPr marL="514350" indent="-514350" eaLnBrk="1" fontAlgn="auto" hangingPunct="1">
              <a:spcAft>
                <a:spcPts val="0"/>
              </a:spcAft>
              <a:buFont typeface="Arial" pitchFamily="34" charset="0"/>
              <a:buNone/>
              <a:defRPr/>
            </a:pPr>
            <a:endParaRPr lang="hr-HR" sz="2000" dirty="0" smtClean="0"/>
          </a:p>
          <a:p>
            <a:pPr marL="514350" indent="-514350" eaLnBrk="1" fontAlgn="auto" hangingPunct="1">
              <a:spcAft>
                <a:spcPts val="0"/>
              </a:spcAft>
              <a:buFont typeface="Arial" pitchFamily="34" charset="0"/>
              <a:buNone/>
              <a:defRPr/>
            </a:pPr>
            <a:endParaRPr lang="hr-HR" sz="1000" dirty="0" smtClean="0"/>
          </a:p>
          <a:p>
            <a:pPr marL="457200" indent="-457200" eaLnBrk="1" fontAlgn="auto" hangingPunct="1">
              <a:spcAft>
                <a:spcPts val="0"/>
              </a:spcAft>
              <a:buFont typeface="Arial" pitchFamily="34" charset="0"/>
              <a:buNone/>
              <a:defRPr/>
            </a:pPr>
            <a:endParaRPr lang="hr-HR" sz="2000" dirty="0" smtClean="0"/>
          </a:p>
        </p:txBody>
      </p:sp>
      <p:sp>
        <p:nvSpPr>
          <p:cNvPr id="4105" name="Rectangle 15"/>
          <p:cNvSpPr>
            <a:spLocks noChangeArrowheads="1"/>
          </p:cNvSpPr>
          <p:nvPr/>
        </p:nvSpPr>
        <p:spPr bwMode="auto">
          <a:xfrm>
            <a:off x="0" y="6019800"/>
            <a:ext cx="9144000" cy="381000"/>
          </a:xfrm>
          <a:prstGeom prst="rect">
            <a:avLst/>
          </a:prstGeom>
          <a:solidFill>
            <a:srgbClr val="000064"/>
          </a:solidFill>
          <a:ln w="9525">
            <a:noFill/>
            <a:miter lim="800000"/>
            <a:headEnd/>
            <a:tailEnd/>
          </a:ln>
        </p:spPr>
        <p:txBody>
          <a:bodyPr wrap="none"/>
          <a:lstStyle/>
          <a:p>
            <a:r>
              <a:rPr lang="hr-HR" dirty="0">
                <a:solidFill>
                  <a:srgbClr val="EAEAEA"/>
                </a:solidFill>
                <a:latin typeface="Helvetica 45 Light" charset="0"/>
                <a:cs typeface="Arial" pitchFamily="34" charset="0"/>
              </a:rPr>
              <a:t>         </a:t>
            </a:r>
            <a:r>
              <a:rPr lang="hr-HR" dirty="0" smtClean="0">
                <a:solidFill>
                  <a:srgbClr val="EAEAEA"/>
                </a:solidFill>
                <a:latin typeface="Helvetica 45 Light" charset="0"/>
                <a:cs typeface="Arial" pitchFamily="34" charset="0"/>
              </a:rPr>
              <a:t>                                                                        </a:t>
            </a:r>
            <a:r>
              <a:rPr lang="hr-HR" sz="1400" dirty="0" smtClean="0">
                <a:solidFill>
                  <a:srgbClr val="EAEAEA"/>
                </a:solidFill>
                <a:latin typeface="Helvetica 45 Light" charset="0"/>
                <a:cs typeface="Arial" pitchFamily="34" charset="0"/>
              </a:rPr>
              <a:t>Transboundary </a:t>
            </a:r>
            <a:r>
              <a:rPr lang="hr-HR" sz="1400" dirty="0">
                <a:solidFill>
                  <a:srgbClr val="EAEAEA"/>
                </a:solidFill>
                <a:latin typeface="Helvetica 45 Light" charset="0"/>
                <a:cs typeface="Arial" pitchFamily="34" charset="0"/>
              </a:rPr>
              <a:t>Conservation Specialist Group</a:t>
            </a:r>
            <a:endParaRPr lang="en-GB" sz="1400" dirty="0">
              <a:latin typeface="Calibri" pitchFamily="34" charset="0"/>
            </a:endParaRPr>
          </a:p>
        </p:txBody>
      </p:sp>
      <p:pic>
        <p:nvPicPr>
          <p:cNvPr id="10" name="Picture 2" descr="E:\PROTECTED AREAS general\TB Conservation_SPECIALIST GROUP\ADMIN\LOGO\iucn wcpa try 1.jpg"/>
          <p:cNvPicPr>
            <a:picLocks noChangeAspect="1" noChangeArrowheads="1"/>
          </p:cNvPicPr>
          <p:nvPr/>
        </p:nvPicPr>
        <p:blipFill>
          <a:blip r:embed="rId3" cstate="print"/>
          <a:srcRect/>
          <a:stretch>
            <a:fillRect/>
          </a:stretch>
        </p:blipFill>
        <p:spPr bwMode="auto">
          <a:xfrm>
            <a:off x="6229350" y="0"/>
            <a:ext cx="2914650" cy="1150938"/>
          </a:xfrm>
          <a:prstGeom prst="rect">
            <a:avLst/>
          </a:prstGeom>
          <a:noFill/>
          <a:ln w="9525">
            <a:noFill/>
            <a:miter lim="800000"/>
            <a:headEnd/>
            <a:tailEnd/>
          </a:ln>
        </p:spPr>
      </p:pic>
      <p:sp>
        <p:nvSpPr>
          <p:cNvPr id="17" name="Title 1"/>
          <p:cNvSpPr txBox="1">
            <a:spLocks/>
          </p:cNvSpPr>
          <p:nvPr/>
        </p:nvSpPr>
        <p:spPr>
          <a:xfrm>
            <a:off x="183976" y="44624"/>
            <a:ext cx="7772400" cy="1470025"/>
          </a:xfrm>
          <a:prstGeom prst="rect">
            <a:avLst/>
          </a:prstGeom>
        </p:spPr>
        <p:txBody>
          <a:bodyPr vert="horz" lIns="91440" tIns="45720" rIns="91440" bIns="45720" rtlCol="0" anchor="ctr">
            <a:normAutofit fontScale="97500"/>
          </a:bodyPr>
          <a:lstStyle/>
          <a:p>
            <a:pPr marL="457200" indent="-457200">
              <a:defRPr/>
            </a:pPr>
            <a:r>
              <a:rPr lang="en-ZA" sz="3600" dirty="0"/>
              <a:t>IUCN Transboundary Conservation </a:t>
            </a:r>
            <a:endParaRPr lang="en-ZA" sz="3600" dirty="0" smtClean="0"/>
          </a:p>
          <a:p>
            <a:pPr marL="457200" indent="-457200">
              <a:defRPr/>
            </a:pPr>
            <a:r>
              <a:rPr lang="en-ZA" sz="3600" dirty="0" smtClean="0"/>
              <a:t>Guidelines</a:t>
            </a:r>
            <a:endParaRPr lang="hr-HR" sz="3200" dirty="0" smtClean="0"/>
          </a:p>
        </p:txBody>
      </p:sp>
      <p:pic>
        <p:nvPicPr>
          <p:cNvPr id="7" name="Picture 2" descr="E:\PROTECTED AREAS general\TB Conservation_SPECIALIST GROUP\MEETINGS\2013\BIOM 9 April 2013\Best Practice Guideline_TBPAsl.jpg"/>
          <p:cNvPicPr>
            <a:picLocks noChangeAspect="1" noChangeArrowheads="1"/>
          </p:cNvPicPr>
          <p:nvPr/>
        </p:nvPicPr>
        <p:blipFill>
          <a:blip r:embed="rId4" cstate="print"/>
          <a:srcRect/>
          <a:stretch>
            <a:fillRect/>
          </a:stretch>
        </p:blipFill>
        <p:spPr bwMode="auto">
          <a:xfrm>
            <a:off x="467544" y="1298210"/>
            <a:ext cx="3210806" cy="4651070"/>
          </a:xfrm>
          <a:prstGeom prst="rect">
            <a:avLst/>
          </a:prstGeom>
          <a:noFill/>
          <a:ln>
            <a:solidFill>
              <a:schemeClr val="tx1">
                <a:alpha val="43000"/>
              </a:schemeClr>
            </a:solidFill>
          </a:ln>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31815" y="1261436"/>
            <a:ext cx="3316649" cy="4687843"/>
          </a:xfrm>
          <a:prstGeom prst="rect">
            <a:avLst/>
          </a:prstGeom>
        </p:spPr>
      </p:pic>
      <p:sp>
        <p:nvSpPr>
          <p:cNvPr id="3" name="TextBox 2"/>
          <p:cNvSpPr txBox="1"/>
          <p:nvPr/>
        </p:nvSpPr>
        <p:spPr>
          <a:xfrm rot="19552997">
            <a:off x="503831" y="2765719"/>
            <a:ext cx="1684696" cy="646331"/>
          </a:xfrm>
          <a:prstGeom prst="rect">
            <a:avLst/>
          </a:prstGeom>
          <a:noFill/>
        </p:spPr>
        <p:txBody>
          <a:bodyPr wrap="square" rtlCol="0">
            <a:spAutoFit/>
          </a:bodyPr>
          <a:lstStyle/>
          <a:p>
            <a:r>
              <a:rPr lang="en-ZA" sz="3600" dirty="0" smtClean="0">
                <a:solidFill>
                  <a:schemeClr val="bg1"/>
                </a:solidFill>
              </a:rPr>
              <a:t>2001</a:t>
            </a:r>
            <a:endParaRPr lang="en-ZA" sz="3600" dirty="0">
              <a:solidFill>
                <a:schemeClr val="bg1"/>
              </a:solidFill>
            </a:endParaRPr>
          </a:p>
        </p:txBody>
      </p:sp>
      <p:sp>
        <p:nvSpPr>
          <p:cNvPr id="11" name="TextBox 10"/>
          <p:cNvSpPr txBox="1"/>
          <p:nvPr/>
        </p:nvSpPr>
        <p:spPr>
          <a:xfrm rot="19552997">
            <a:off x="5302246" y="2918120"/>
            <a:ext cx="1684696" cy="646331"/>
          </a:xfrm>
          <a:prstGeom prst="rect">
            <a:avLst/>
          </a:prstGeom>
          <a:noFill/>
        </p:spPr>
        <p:txBody>
          <a:bodyPr wrap="square" rtlCol="0">
            <a:spAutoFit/>
          </a:bodyPr>
          <a:lstStyle/>
          <a:p>
            <a:r>
              <a:rPr lang="en-ZA" sz="3600" dirty="0" smtClean="0"/>
              <a:t>2015</a:t>
            </a:r>
            <a:endParaRPr lang="en-ZA" sz="3600" dirty="0"/>
          </a:p>
        </p:txBody>
      </p:sp>
      <p:sp>
        <p:nvSpPr>
          <p:cNvPr id="4" name="TextBox 3"/>
          <p:cNvSpPr txBox="1"/>
          <p:nvPr/>
        </p:nvSpPr>
        <p:spPr>
          <a:xfrm>
            <a:off x="3678350" y="2501281"/>
            <a:ext cx="1753465" cy="1384995"/>
          </a:xfrm>
          <a:prstGeom prst="rect">
            <a:avLst/>
          </a:prstGeom>
          <a:noFill/>
        </p:spPr>
        <p:txBody>
          <a:bodyPr wrap="square" rtlCol="0">
            <a:spAutoFit/>
          </a:bodyPr>
          <a:lstStyle/>
          <a:p>
            <a:pPr algn="ctr"/>
            <a:r>
              <a:rPr lang="en-ZA" sz="2800" dirty="0" smtClean="0"/>
              <a:t>REVISED</a:t>
            </a:r>
          </a:p>
          <a:p>
            <a:pPr algn="ctr"/>
            <a:r>
              <a:rPr lang="en-ZA" sz="2800" dirty="0" smtClean="0"/>
              <a:t>&amp;</a:t>
            </a:r>
          </a:p>
          <a:p>
            <a:pPr algn="ctr"/>
            <a:r>
              <a:rPr lang="en-ZA" sz="2800" dirty="0" smtClean="0"/>
              <a:t>UPDATED</a:t>
            </a:r>
            <a:endParaRPr lang="en-ZA" sz="2800" dirty="0"/>
          </a:p>
        </p:txBody>
      </p:sp>
      <p:sp>
        <p:nvSpPr>
          <p:cNvPr id="5" name="Right Arrow 4"/>
          <p:cNvSpPr/>
          <p:nvPr/>
        </p:nvSpPr>
        <p:spPr>
          <a:xfrm>
            <a:off x="3779912" y="4077072"/>
            <a:ext cx="1579895" cy="432048"/>
          </a:xfrm>
          <a:prstGeom prst="rightArrow">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4161013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5" name="Rectangle 15"/>
          <p:cNvSpPr>
            <a:spLocks noChangeArrowheads="1"/>
          </p:cNvSpPr>
          <p:nvPr/>
        </p:nvSpPr>
        <p:spPr bwMode="auto">
          <a:xfrm>
            <a:off x="0" y="6019800"/>
            <a:ext cx="9144000" cy="381000"/>
          </a:xfrm>
          <a:prstGeom prst="rect">
            <a:avLst/>
          </a:prstGeom>
          <a:solidFill>
            <a:srgbClr val="000064"/>
          </a:solidFill>
          <a:ln w="9525">
            <a:noFill/>
            <a:miter lim="800000"/>
            <a:headEnd/>
            <a:tailEnd/>
          </a:ln>
        </p:spPr>
        <p:txBody>
          <a:bodyPr wrap="none"/>
          <a:lstStyle/>
          <a:p>
            <a:r>
              <a:rPr lang="hr-HR" dirty="0">
                <a:solidFill>
                  <a:srgbClr val="EAEAEA"/>
                </a:solidFill>
                <a:latin typeface="Helvetica 45 Light" charset="0"/>
                <a:cs typeface="Arial" pitchFamily="34" charset="0"/>
              </a:rPr>
              <a:t>         </a:t>
            </a:r>
            <a:r>
              <a:rPr lang="hr-HR" dirty="0" smtClean="0">
                <a:solidFill>
                  <a:srgbClr val="EAEAEA"/>
                </a:solidFill>
                <a:latin typeface="Helvetica 45 Light" charset="0"/>
                <a:cs typeface="Arial" pitchFamily="34" charset="0"/>
              </a:rPr>
              <a:t>                                                                        </a:t>
            </a:r>
            <a:r>
              <a:rPr lang="hr-HR" sz="1400" dirty="0" smtClean="0">
                <a:solidFill>
                  <a:srgbClr val="EAEAEA"/>
                </a:solidFill>
                <a:latin typeface="Helvetica 45 Light" charset="0"/>
                <a:cs typeface="Arial" pitchFamily="34" charset="0"/>
              </a:rPr>
              <a:t>Transboundary </a:t>
            </a:r>
            <a:r>
              <a:rPr lang="hr-HR" sz="1400" dirty="0">
                <a:solidFill>
                  <a:srgbClr val="EAEAEA"/>
                </a:solidFill>
                <a:latin typeface="Helvetica 45 Light" charset="0"/>
                <a:cs typeface="Arial" pitchFamily="34" charset="0"/>
              </a:rPr>
              <a:t>Conservation Specialist Group</a:t>
            </a:r>
            <a:endParaRPr lang="en-GB" sz="1400" dirty="0">
              <a:latin typeface="Calibri" pitchFamily="34" charset="0"/>
            </a:endParaRPr>
          </a:p>
        </p:txBody>
      </p:sp>
      <p:pic>
        <p:nvPicPr>
          <p:cNvPr id="10" name="Picture 2" descr="E:\PROTECTED AREAS general\TB Conservation_SPECIALIST GROUP\ADMIN\LOGO\iucn wcpa try 1.jpg"/>
          <p:cNvPicPr>
            <a:picLocks noChangeAspect="1" noChangeArrowheads="1"/>
          </p:cNvPicPr>
          <p:nvPr/>
        </p:nvPicPr>
        <p:blipFill>
          <a:blip r:embed="rId3" cstate="print"/>
          <a:srcRect/>
          <a:stretch>
            <a:fillRect/>
          </a:stretch>
        </p:blipFill>
        <p:spPr bwMode="auto">
          <a:xfrm>
            <a:off x="6229350" y="0"/>
            <a:ext cx="2914650" cy="1150938"/>
          </a:xfrm>
          <a:prstGeom prst="rect">
            <a:avLst/>
          </a:prstGeom>
          <a:noFill/>
          <a:ln w="9525">
            <a:noFill/>
            <a:miter lim="800000"/>
            <a:headEnd/>
            <a:tailEnd/>
          </a:ln>
        </p:spPr>
      </p:pic>
      <p:sp>
        <p:nvSpPr>
          <p:cNvPr id="17" name="Title 1"/>
          <p:cNvSpPr txBox="1">
            <a:spLocks/>
          </p:cNvSpPr>
          <p:nvPr/>
        </p:nvSpPr>
        <p:spPr>
          <a:xfrm>
            <a:off x="-32048" y="188640"/>
            <a:ext cx="7772400" cy="1470025"/>
          </a:xfrm>
          <a:prstGeom prst="rect">
            <a:avLst/>
          </a:prstGeom>
        </p:spPr>
        <p:txBody>
          <a:bodyPr vert="horz" lIns="91440" tIns="45720" rIns="91440" bIns="45720" rtlCol="0" anchor="ctr">
            <a:normAutofit fontScale="97500"/>
          </a:bodyPr>
          <a:lstStyle/>
          <a:p>
            <a:pPr marL="457200" indent="-457200">
              <a:defRPr/>
            </a:pPr>
            <a:r>
              <a:rPr lang="hr-HR" sz="3700" dirty="0" smtClean="0"/>
              <a:t>Need for a comprehensive </a:t>
            </a:r>
            <a:r>
              <a:rPr lang="hr-HR" sz="3700" dirty="0" smtClean="0"/>
              <a:t>database</a:t>
            </a:r>
            <a:r>
              <a:rPr lang="en-ZA" sz="2800" dirty="0" smtClean="0"/>
              <a:t>,</a:t>
            </a:r>
          </a:p>
          <a:p>
            <a:pPr marL="457200" indent="-457200">
              <a:defRPr/>
            </a:pPr>
            <a:r>
              <a:rPr lang="en-ZA" sz="2800" dirty="0" smtClean="0"/>
              <a:t>and a framework for keeping it current</a:t>
            </a:r>
            <a:endParaRPr lang="en-ZA" sz="3700" dirty="0" smtClean="0"/>
          </a:p>
        </p:txBody>
      </p:sp>
      <p:sp>
        <p:nvSpPr>
          <p:cNvPr id="8" name="Content Placeholder 8"/>
          <p:cNvSpPr txBox="1">
            <a:spLocks/>
          </p:cNvSpPr>
          <p:nvPr/>
        </p:nvSpPr>
        <p:spPr>
          <a:xfrm>
            <a:off x="179512" y="1556792"/>
            <a:ext cx="6157760" cy="4844008"/>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defRPr/>
            </a:pPr>
            <a:endParaRPr lang="hr-HR" sz="1000" dirty="0" smtClean="0"/>
          </a:p>
          <a:p>
            <a:pPr>
              <a:defRPr/>
            </a:pPr>
            <a:r>
              <a:rPr lang="hr-HR" sz="2400" dirty="0" smtClean="0"/>
              <a:t>G</a:t>
            </a:r>
            <a:r>
              <a:rPr lang="en-GB" sz="2400" dirty="0" err="1" smtClean="0"/>
              <a:t>eographical</a:t>
            </a:r>
            <a:r>
              <a:rPr lang="en-GB" sz="2400" dirty="0" smtClean="0"/>
              <a:t> distribution</a:t>
            </a:r>
            <a:endParaRPr lang="hr-HR" sz="2400" dirty="0" smtClean="0"/>
          </a:p>
          <a:p>
            <a:pPr>
              <a:defRPr/>
            </a:pPr>
            <a:r>
              <a:rPr lang="hr-HR" sz="2400" dirty="0" smtClean="0"/>
              <a:t>H</a:t>
            </a:r>
            <a:r>
              <a:rPr lang="en-GB" sz="2400" dirty="0" err="1" smtClean="0"/>
              <a:t>istorical</a:t>
            </a:r>
            <a:r>
              <a:rPr lang="en-GB" sz="2400" dirty="0" smtClean="0"/>
              <a:t> background</a:t>
            </a:r>
            <a:endParaRPr lang="hr-HR" sz="2400" dirty="0" smtClean="0"/>
          </a:p>
          <a:p>
            <a:pPr>
              <a:defRPr/>
            </a:pPr>
            <a:r>
              <a:rPr lang="hr-HR" sz="2400" dirty="0"/>
              <a:t>P</a:t>
            </a:r>
            <a:r>
              <a:rPr lang="en-GB" sz="2400" dirty="0" err="1" smtClean="0"/>
              <a:t>artners</a:t>
            </a:r>
            <a:r>
              <a:rPr lang="en-GB" sz="2400" dirty="0" smtClean="0"/>
              <a:t> involved</a:t>
            </a:r>
            <a:endParaRPr lang="hr-HR" sz="2400" dirty="0" smtClean="0"/>
          </a:p>
          <a:p>
            <a:pPr>
              <a:defRPr/>
            </a:pPr>
            <a:r>
              <a:rPr lang="hr-HR" sz="2400" dirty="0"/>
              <a:t>M</a:t>
            </a:r>
            <a:r>
              <a:rPr lang="en-GB" sz="2400" dirty="0" err="1" smtClean="0"/>
              <a:t>odels</a:t>
            </a:r>
            <a:r>
              <a:rPr lang="en-GB" sz="2400" dirty="0" smtClean="0"/>
              <a:t> </a:t>
            </a:r>
            <a:r>
              <a:rPr lang="en-GB" sz="2400" dirty="0"/>
              <a:t>of </a:t>
            </a:r>
            <a:r>
              <a:rPr lang="en-GB" sz="2400" dirty="0" smtClean="0"/>
              <a:t>cooperation</a:t>
            </a:r>
            <a:r>
              <a:rPr lang="hr-HR" sz="2400" dirty="0" smtClean="0"/>
              <a:t> and their effectiveness</a:t>
            </a:r>
          </a:p>
          <a:p>
            <a:pPr>
              <a:defRPr/>
            </a:pPr>
            <a:r>
              <a:rPr lang="hr-HR" sz="2400" dirty="0"/>
              <a:t>E</a:t>
            </a:r>
            <a:r>
              <a:rPr lang="en-GB" sz="2400" dirty="0" err="1" smtClean="0"/>
              <a:t>xistence</a:t>
            </a:r>
            <a:r>
              <a:rPr lang="en-GB" sz="2400" dirty="0" smtClean="0"/>
              <a:t> </a:t>
            </a:r>
            <a:r>
              <a:rPr lang="en-GB" sz="2400" dirty="0"/>
              <a:t>of </a:t>
            </a:r>
            <a:r>
              <a:rPr lang="en-GB" sz="2400" dirty="0" smtClean="0"/>
              <a:t>agreements</a:t>
            </a:r>
            <a:endParaRPr lang="hr-HR" sz="2400" dirty="0" smtClean="0"/>
          </a:p>
          <a:p>
            <a:pPr>
              <a:defRPr/>
            </a:pPr>
            <a:r>
              <a:rPr lang="hr-HR" sz="2400" dirty="0"/>
              <a:t>T</a:t>
            </a:r>
            <a:r>
              <a:rPr lang="en-GB" sz="2400" dirty="0" err="1" smtClean="0"/>
              <a:t>ransboundary</a:t>
            </a:r>
            <a:r>
              <a:rPr lang="en-GB" sz="2400" dirty="0" smtClean="0"/>
              <a:t> </a:t>
            </a:r>
            <a:r>
              <a:rPr lang="hr-HR" sz="2400" dirty="0" smtClean="0"/>
              <a:t>conservation </a:t>
            </a:r>
            <a:r>
              <a:rPr lang="en-GB" sz="2400" dirty="0" smtClean="0"/>
              <a:t>governance</a:t>
            </a:r>
            <a:r>
              <a:rPr lang="hr-HR" sz="2400" dirty="0" smtClean="0"/>
              <a:t> </a:t>
            </a:r>
          </a:p>
          <a:p>
            <a:pPr marL="0" indent="0">
              <a:buNone/>
              <a:defRPr/>
            </a:pPr>
            <a:r>
              <a:rPr lang="hr-HR" sz="2400" dirty="0" smtClean="0"/>
              <a:t>      (formal or informal arrangements)</a:t>
            </a:r>
          </a:p>
          <a:p>
            <a:r>
              <a:rPr lang="hr-HR" sz="2400" dirty="0"/>
              <a:t>O</a:t>
            </a:r>
            <a:r>
              <a:rPr lang="en-GB" sz="2400" dirty="0" err="1" smtClean="0"/>
              <a:t>verlays</a:t>
            </a:r>
            <a:r>
              <a:rPr lang="en-GB" sz="2400" dirty="0" smtClean="0"/>
              <a:t> </a:t>
            </a:r>
            <a:r>
              <a:rPr lang="en-GB" sz="2400" dirty="0"/>
              <a:t>with other conservation </a:t>
            </a:r>
            <a:r>
              <a:rPr lang="en-GB" sz="2400" dirty="0" err="1" smtClean="0"/>
              <a:t>strategie</a:t>
            </a:r>
            <a:r>
              <a:rPr lang="hr-HR" sz="2400" dirty="0" smtClean="0"/>
              <a:t>s </a:t>
            </a:r>
          </a:p>
          <a:p>
            <a:r>
              <a:rPr lang="hr-HR" sz="2400" dirty="0" smtClean="0"/>
              <a:t>Overlays with regions of past and current conflict</a:t>
            </a:r>
            <a:endParaRPr lang="hr-HR" sz="2000" dirty="0" smtClean="0"/>
          </a:p>
        </p:txBody>
      </p:sp>
      <p:pic>
        <p:nvPicPr>
          <p:cNvPr id="11" name="Picture 2" descr="C:\Users\Maja\Pictures\2014\Russia_Mongolia 9_2014\Mongolia\4_Il Turuut mountain view of Uldz river18 (533x80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37272" y="1754031"/>
            <a:ext cx="2555208" cy="3835209"/>
          </a:xfrm>
          <a:prstGeom prst="rect">
            <a:avLst/>
          </a:prstGeom>
          <a:noFill/>
          <a:ln w="3175">
            <a:solidFill>
              <a:schemeClr val="tx1">
                <a:lumMod val="50000"/>
                <a:lumOff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5430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5" name="Rectangle 15"/>
          <p:cNvSpPr>
            <a:spLocks noChangeArrowheads="1"/>
          </p:cNvSpPr>
          <p:nvPr/>
        </p:nvSpPr>
        <p:spPr bwMode="auto">
          <a:xfrm>
            <a:off x="0" y="6019800"/>
            <a:ext cx="9144000" cy="381000"/>
          </a:xfrm>
          <a:prstGeom prst="rect">
            <a:avLst/>
          </a:prstGeom>
          <a:solidFill>
            <a:srgbClr val="000064"/>
          </a:solidFill>
          <a:ln w="9525">
            <a:noFill/>
            <a:miter lim="800000"/>
            <a:headEnd/>
            <a:tailEnd/>
          </a:ln>
        </p:spPr>
        <p:txBody>
          <a:bodyPr wrap="none"/>
          <a:lstStyle/>
          <a:p>
            <a:r>
              <a:rPr lang="hr-HR" dirty="0">
                <a:solidFill>
                  <a:srgbClr val="EAEAEA"/>
                </a:solidFill>
                <a:latin typeface="Helvetica 45 Light" charset="0"/>
                <a:cs typeface="Arial" pitchFamily="34" charset="0"/>
              </a:rPr>
              <a:t>         </a:t>
            </a:r>
            <a:r>
              <a:rPr lang="hr-HR" dirty="0" smtClean="0">
                <a:solidFill>
                  <a:srgbClr val="EAEAEA"/>
                </a:solidFill>
                <a:latin typeface="Helvetica 45 Light" charset="0"/>
                <a:cs typeface="Arial" pitchFamily="34" charset="0"/>
              </a:rPr>
              <a:t>                                                                        </a:t>
            </a:r>
            <a:r>
              <a:rPr lang="hr-HR" sz="1400" dirty="0" smtClean="0">
                <a:solidFill>
                  <a:srgbClr val="EAEAEA"/>
                </a:solidFill>
                <a:latin typeface="Helvetica 45 Light" charset="0"/>
                <a:cs typeface="Arial" pitchFamily="34" charset="0"/>
              </a:rPr>
              <a:t>Transboundary </a:t>
            </a:r>
            <a:r>
              <a:rPr lang="hr-HR" sz="1400" dirty="0">
                <a:solidFill>
                  <a:srgbClr val="EAEAEA"/>
                </a:solidFill>
                <a:latin typeface="Helvetica 45 Light" charset="0"/>
                <a:cs typeface="Arial" pitchFamily="34" charset="0"/>
              </a:rPr>
              <a:t>Conservation Specialist Group</a:t>
            </a:r>
            <a:endParaRPr lang="en-GB" sz="1400" dirty="0">
              <a:latin typeface="Calibri" pitchFamily="34" charset="0"/>
            </a:endParaRPr>
          </a:p>
        </p:txBody>
      </p:sp>
      <p:pic>
        <p:nvPicPr>
          <p:cNvPr id="10" name="Picture 2" descr="E:\PROTECTED AREAS general\TB Conservation_SPECIALIST GROUP\ADMIN\LOGO\iucn wcpa try 1.jpg"/>
          <p:cNvPicPr>
            <a:picLocks noChangeAspect="1" noChangeArrowheads="1"/>
          </p:cNvPicPr>
          <p:nvPr/>
        </p:nvPicPr>
        <p:blipFill>
          <a:blip r:embed="rId3" cstate="print"/>
          <a:srcRect/>
          <a:stretch>
            <a:fillRect/>
          </a:stretch>
        </p:blipFill>
        <p:spPr bwMode="auto">
          <a:xfrm>
            <a:off x="6229350" y="0"/>
            <a:ext cx="2914650" cy="1150938"/>
          </a:xfrm>
          <a:prstGeom prst="rect">
            <a:avLst/>
          </a:prstGeom>
          <a:noFill/>
          <a:ln w="9525">
            <a:noFill/>
            <a:miter lim="800000"/>
            <a:headEnd/>
            <a:tailEnd/>
          </a:ln>
        </p:spPr>
      </p:pic>
      <p:sp>
        <p:nvSpPr>
          <p:cNvPr id="17" name="Title 1"/>
          <p:cNvSpPr txBox="1">
            <a:spLocks/>
          </p:cNvSpPr>
          <p:nvPr/>
        </p:nvSpPr>
        <p:spPr>
          <a:xfrm>
            <a:off x="183976" y="-27384"/>
            <a:ext cx="7772400" cy="1470025"/>
          </a:xfrm>
          <a:prstGeom prst="rect">
            <a:avLst/>
          </a:prstGeom>
        </p:spPr>
        <p:txBody>
          <a:bodyPr vert="horz" lIns="91440" tIns="45720" rIns="91440" bIns="45720" rtlCol="0" anchor="ctr">
            <a:normAutofit fontScale="97500"/>
          </a:bodyPr>
          <a:lstStyle/>
          <a:p>
            <a:pPr marL="457200" indent="-457200">
              <a:defRPr/>
            </a:pPr>
            <a:r>
              <a:rPr lang="hr-HR" sz="3700" dirty="0" smtClean="0"/>
              <a:t>What such database would enable</a:t>
            </a:r>
            <a:endParaRPr lang="hr-HR" sz="2800" dirty="0" smtClean="0"/>
          </a:p>
        </p:txBody>
      </p:sp>
      <p:sp>
        <p:nvSpPr>
          <p:cNvPr id="8" name="Content Placeholder 8"/>
          <p:cNvSpPr txBox="1">
            <a:spLocks/>
          </p:cNvSpPr>
          <p:nvPr/>
        </p:nvSpPr>
        <p:spPr>
          <a:xfrm>
            <a:off x="179512" y="1124744"/>
            <a:ext cx="8856984" cy="309634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defRPr/>
            </a:pPr>
            <a:endParaRPr lang="hr-HR" sz="1000" dirty="0" smtClean="0"/>
          </a:p>
          <a:p>
            <a:r>
              <a:rPr lang="hr-HR" sz="2400" dirty="0" smtClean="0"/>
              <a:t>Enhanced</a:t>
            </a:r>
            <a:r>
              <a:rPr lang="en-GB" sz="2400" dirty="0" smtClean="0"/>
              <a:t> </a:t>
            </a:r>
            <a:r>
              <a:rPr lang="en-GB" sz="2400" dirty="0"/>
              <a:t>knowledge about </a:t>
            </a:r>
            <a:r>
              <a:rPr lang="en-GB" sz="2400" dirty="0" smtClean="0"/>
              <a:t>transboundary</a:t>
            </a:r>
            <a:r>
              <a:rPr lang="hr-HR" sz="2400" dirty="0" smtClean="0"/>
              <a:t> </a:t>
            </a:r>
            <a:r>
              <a:rPr lang="en-GB" sz="2400" dirty="0" smtClean="0"/>
              <a:t>conservation</a:t>
            </a:r>
            <a:endParaRPr lang="hr-HR" sz="2400" dirty="0" smtClean="0"/>
          </a:p>
          <a:p>
            <a:r>
              <a:rPr lang="hr-HR" sz="2400" dirty="0" smtClean="0"/>
              <a:t>I</a:t>
            </a:r>
            <a:r>
              <a:rPr lang="en-GB" sz="2400" dirty="0" err="1" smtClean="0"/>
              <a:t>mprove</a:t>
            </a:r>
            <a:r>
              <a:rPr lang="hr-HR" sz="2400" dirty="0" smtClean="0"/>
              <a:t>d</a:t>
            </a:r>
            <a:r>
              <a:rPr lang="en-GB" sz="2400" dirty="0" smtClean="0"/>
              <a:t> </a:t>
            </a:r>
            <a:r>
              <a:rPr lang="en-GB" sz="2400" dirty="0"/>
              <a:t>networking between </a:t>
            </a:r>
            <a:r>
              <a:rPr lang="en-GB" sz="2400" dirty="0" smtClean="0"/>
              <a:t>interested</a:t>
            </a:r>
            <a:r>
              <a:rPr lang="hr-HR" sz="2400" dirty="0" smtClean="0"/>
              <a:t> </a:t>
            </a:r>
            <a:r>
              <a:rPr lang="en-GB" sz="2400" dirty="0" smtClean="0"/>
              <a:t>parties</a:t>
            </a:r>
            <a:endParaRPr lang="hr-HR" sz="2400" dirty="0" smtClean="0"/>
          </a:p>
          <a:p>
            <a:r>
              <a:rPr lang="hr-HR" sz="2400" dirty="0" smtClean="0"/>
              <a:t>Enhanced sharing of experience</a:t>
            </a:r>
          </a:p>
          <a:p>
            <a:r>
              <a:rPr lang="hr-HR" sz="2400" dirty="0" smtClean="0"/>
              <a:t>H</a:t>
            </a:r>
            <a:r>
              <a:rPr lang="en-GB" sz="2400" dirty="0" err="1" smtClean="0"/>
              <a:t>elp</a:t>
            </a:r>
            <a:r>
              <a:rPr lang="en-GB" sz="2400" dirty="0" smtClean="0"/>
              <a:t> </a:t>
            </a:r>
            <a:r>
              <a:rPr lang="en-GB" sz="2400" dirty="0"/>
              <a:t>connect TBCAs with other forms of large </a:t>
            </a:r>
            <a:r>
              <a:rPr lang="en-GB" sz="2400" dirty="0" smtClean="0"/>
              <a:t>scale</a:t>
            </a:r>
            <a:r>
              <a:rPr lang="hr-HR" sz="2400" dirty="0" smtClean="0"/>
              <a:t> </a:t>
            </a:r>
            <a:r>
              <a:rPr lang="en-GB" sz="2400" dirty="0" smtClean="0"/>
              <a:t>conservation</a:t>
            </a:r>
            <a:endParaRPr lang="hr-HR" sz="2400" dirty="0" smtClean="0"/>
          </a:p>
          <a:p>
            <a:r>
              <a:rPr lang="hr-HR" sz="2400" dirty="0" smtClean="0"/>
              <a:t>F</a:t>
            </a:r>
            <a:r>
              <a:rPr lang="en-GB" sz="2400" dirty="0" err="1" smtClean="0"/>
              <a:t>acilitate</a:t>
            </a:r>
            <a:r>
              <a:rPr lang="en-GB" sz="2400" dirty="0" smtClean="0"/>
              <a:t> </a:t>
            </a:r>
            <a:r>
              <a:rPr lang="en-GB" sz="2400" dirty="0"/>
              <a:t>scientific research and </a:t>
            </a:r>
            <a:r>
              <a:rPr lang="en-GB" sz="2400" dirty="0" smtClean="0"/>
              <a:t>comparative</a:t>
            </a:r>
            <a:r>
              <a:rPr lang="hr-HR" sz="2400" dirty="0" smtClean="0"/>
              <a:t> </a:t>
            </a:r>
            <a:r>
              <a:rPr lang="en-GB" sz="2400" dirty="0" smtClean="0"/>
              <a:t>analyses</a:t>
            </a:r>
            <a:endParaRPr lang="hr-HR" sz="2400" dirty="0" smtClean="0"/>
          </a:p>
          <a:p>
            <a:r>
              <a:rPr lang="hr-HR" sz="2400" dirty="0" smtClean="0"/>
              <a:t>A</a:t>
            </a:r>
            <a:r>
              <a:rPr lang="en-GB" sz="2400" dirty="0" err="1" smtClean="0"/>
              <a:t>ssist</a:t>
            </a:r>
            <a:r>
              <a:rPr lang="en-GB" sz="2400" dirty="0" smtClean="0"/>
              <a:t> </a:t>
            </a:r>
            <a:r>
              <a:rPr lang="en-GB" sz="2400" dirty="0"/>
              <a:t>in tracking global trends in </a:t>
            </a:r>
            <a:r>
              <a:rPr lang="en-GB" sz="2400" dirty="0" smtClean="0"/>
              <a:t>transboundary</a:t>
            </a:r>
            <a:r>
              <a:rPr lang="hr-HR" sz="2400" dirty="0" smtClean="0"/>
              <a:t> </a:t>
            </a:r>
            <a:r>
              <a:rPr lang="en-GB" sz="2400" dirty="0" smtClean="0"/>
              <a:t>cooperation </a:t>
            </a:r>
            <a:r>
              <a:rPr lang="en-GB" sz="2400" dirty="0"/>
              <a:t>for </a:t>
            </a:r>
            <a:r>
              <a:rPr lang="en-GB" sz="2400" dirty="0" smtClean="0"/>
              <a:t>conservation</a:t>
            </a:r>
            <a:endParaRPr lang="hr-HR" sz="2000" dirty="0" smtClean="0"/>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833" y="4149080"/>
            <a:ext cx="6359993"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descr="E:\PROTECTED AREAS general\TB Conservation_SPECIALIST GROUP\PHOTOS\Asia\Altai Sayan_Boris Erg\people2l_Boris Erg.jpg"/>
          <p:cNvPicPr>
            <a:picLocks noChangeAspect="1" noChangeArrowheads="1"/>
          </p:cNvPicPr>
          <p:nvPr/>
        </p:nvPicPr>
        <p:blipFill>
          <a:blip r:embed="rId5" cstate="print"/>
          <a:srcRect/>
          <a:stretch>
            <a:fillRect/>
          </a:stretch>
        </p:blipFill>
        <p:spPr bwMode="auto">
          <a:xfrm>
            <a:off x="5970043" y="4162542"/>
            <a:ext cx="3442391" cy="2290794"/>
          </a:xfrm>
          <a:prstGeom prst="rect">
            <a:avLst/>
          </a:prstGeom>
          <a:noFill/>
          <a:ln w="9525">
            <a:solidFill>
              <a:schemeClr val="tx1">
                <a:alpha val="34901"/>
              </a:schemeClr>
            </a:solidFill>
            <a:miter lim="800000"/>
            <a:headEnd/>
            <a:tailEnd/>
          </a:ln>
        </p:spPr>
      </p:pic>
    </p:spTree>
    <p:extLst>
      <p:ext uri="{BB962C8B-B14F-4D97-AF65-F5344CB8AC3E}">
        <p14:creationId xmlns:p14="http://schemas.microsoft.com/office/powerpoint/2010/main" val="353224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5" name="Rectangle 15"/>
          <p:cNvSpPr>
            <a:spLocks noChangeArrowheads="1"/>
          </p:cNvSpPr>
          <p:nvPr/>
        </p:nvSpPr>
        <p:spPr bwMode="auto">
          <a:xfrm>
            <a:off x="0" y="6019800"/>
            <a:ext cx="9144000" cy="381000"/>
          </a:xfrm>
          <a:prstGeom prst="rect">
            <a:avLst/>
          </a:prstGeom>
          <a:solidFill>
            <a:srgbClr val="000064"/>
          </a:solidFill>
          <a:ln w="9525">
            <a:noFill/>
            <a:miter lim="800000"/>
            <a:headEnd/>
            <a:tailEnd/>
          </a:ln>
        </p:spPr>
        <p:txBody>
          <a:bodyPr wrap="none"/>
          <a:lstStyle/>
          <a:p>
            <a:r>
              <a:rPr lang="hr-HR" dirty="0">
                <a:solidFill>
                  <a:srgbClr val="EAEAEA"/>
                </a:solidFill>
                <a:latin typeface="Helvetica 45 Light" charset="0"/>
                <a:cs typeface="Arial" pitchFamily="34" charset="0"/>
              </a:rPr>
              <a:t>         </a:t>
            </a:r>
            <a:r>
              <a:rPr lang="hr-HR" dirty="0" smtClean="0">
                <a:solidFill>
                  <a:srgbClr val="EAEAEA"/>
                </a:solidFill>
                <a:latin typeface="Helvetica 45 Light" charset="0"/>
                <a:cs typeface="Arial" pitchFamily="34" charset="0"/>
              </a:rPr>
              <a:t>                                                                        </a:t>
            </a:r>
            <a:r>
              <a:rPr lang="hr-HR" sz="1400" dirty="0" smtClean="0">
                <a:solidFill>
                  <a:srgbClr val="EAEAEA"/>
                </a:solidFill>
                <a:latin typeface="Helvetica 45 Light" charset="0"/>
                <a:cs typeface="Arial" pitchFamily="34" charset="0"/>
              </a:rPr>
              <a:t>Transboundary </a:t>
            </a:r>
            <a:r>
              <a:rPr lang="hr-HR" sz="1400" dirty="0">
                <a:solidFill>
                  <a:srgbClr val="EAEAEA"/>
                </a:solidFill>
                <a:latin typeface="Helvetica 45 Light" charset="0"/>
                <a:cs typeface="Arial" pitchFamily="34" charset="0"/>
              </a:rPr>
              <a:t>Conservation Specialist Group</a:t>
            </a:r>
            <a:endParaRPr lang="en-GB" sz="1400" dirty="0">
              <a:latin typeface="Calibri" pitchFamily="34" charset="0"/>
            </a:endParaRPr>
          </a:p>
        </p:txBody>
      </p:sp>
      <p:pic>
        <p:nvPicPr>
          <p:cNvPr id="10" name="Picture 2" descr="E:\PROTECTED AREAS general\TB Conservation_SPECIALIST GROUP\ADMIN\LOGO\iucn wcpa try 1.jpg"/>
          <p:cNvPicPr>
            <a:picLocks noChangeAspect="1" noChangeArrowheads="1"/>
          </p:cNvPicPr>
          <p:nvPr/>
        </p:nvPicPr>
        <p:blipFill>
          <a:blip r:embed="rId3" cstate="print"/>
          <a:srcRect/>
          <a:stretch>
            <a:fillRect/>
          </a:stretch>
        </p:blipFill>
        <p:spPr bwMode="auto">
          <a:xfrm>
            <a:off x="6229350" y="0"/>
            <a:ext cx="2914650" cy="1150938"/>
          </a:xfrm>
          <a:prstGeom prst="rect">
            <a:avLst/>
          </a:prstGeom>
          <a:noFill/>
          <a:ln w="9525">
            <a:noFill/>
            <a:miter lim="800000"/>
            <a:headEnd/>
            <a:tailEnd/>
          </a:ln>
        </p:spPr>
      </p:pic>
      <p:sp>
        <p:nvSpPr>
          <p:cNvPr id="17" name="Title 1"/>
          <p:cNvSpPr txBox="1">
            <a:spLocks/>
          </p:cNvSpPr>
          <p:nvPr/>
        </p:nvSpPr>
        <p:spPr>
          <a:xfrm>
            <a:off x="183976" y="158775"/>
            <a:ext cx="7772400" cy="1470025"/>
          </a:xfrm>
          <a:prstGeom prst="rect">
            <a:avLst/>
          </a:prstGeom>
        </p:spPr>
        <p:txBody>
          <a:bodyPr vert="horz" lIns="91440" tIns="45720" rIns="91440" bIns="45720" rtlCol="0" anchor="ctr">
            <a:normAutofit fontScale="97500"/>
          </a:bodyPr>
          <a:lstStyle/>
          <a:p>
            <a:pPr marL="457200" indent="-457200">
              <a:defRPr/>
            </a:pPr>
            <a:r>
              <a:rPr lang="en-GB" sz="4000" dirty="0">
                <a:latin typeface="Calibri" panose="020F0502020204030204" pitchFamily="34" charset="0"/>
              </a:rPr>
              <a:t>Training modules &amp; </a:t>
            </a:r>
            <a:endParaRPr lang="en-GB" sz="4000" dirty="0" smtClean="0">
              <a:latin typeface="Calibri" panose="020F0502020204030204" pitchFamily="34" charset="0"/>
            </a:endParaRPr>
          </a:p>
          <a:p>
            <a:pPr marL="457200" indent="-457200">
              <a:defRPr/>
            </a:pPr>
            <a:r>
              <a:rPr lang="en-GB" sz="4000" dirty="0" smtClean="0">
                <a:latin typeface="Calibri" panose="020F0502020204030204" pitchFamily="34" charset="0"/>
              </a:rPr>
              <a:t>capacity </a:t>
            </a:r>
            <a:r>
              <a:rPr lang="en-GB" sz="4000" dirty="0">
                <a:latin typeface="Calibri" panose="020F0502020204030204" pitchFamily="34" charset="0"/>
              </a:rPr>
              <a:t>building</a:t>
            </a:r>
          </a:p>
          <a:p>
            <a:pPr marL="457200" indent="-457200">
              <a:defRPr/>
            </a:pPr>
            <a:endParaRPr lang="hr-HR" sz="2800" dirty="0" smtClean="0"/>
          </a:p>
        </p:txBody>
      </p:sp>
      <p:sp>
        <p:nvSpPr>
          <p:cNvPr id="8" name="Content Placeholder 8"/>
          <p:cNvSpPr txBox="1">
            <a:spLocks/>
          </p:cNvSpPr>
          <p:nvPr/>
        </p:nvSpPr>
        <p:spPr>
          <a:xfrm>
            <a:off x="179512" y="1124744"/>
            <a:ext cx="8856984" cy="30963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defRPr/>
            </a:pPr>
            <a:endParaRPr lang="hr-HR" sz="1000" dirty="0" smtClean="0"/>
          </a:p>
          <a:p>
            <a:r>
              <a:rPr lang="en-ZA" sz="2800" dirty="0" smtClean="0"/>
              <a:t>Use the TBC Guidelines as a basis from which to develop training modules and facilitate capacity building</a:t>
            </a:r>
          </a:p>
          <a:p>
            <a:r>
              <a:rPr lang="en-ZA" sz="2800" dirty="0" smtClean="0"/>
              <a:t>Encourage tertiary institutions to take up this challenge</a:t>
            </a:r>
          </a:p>
          <a:p>
            <a:r>
              <a:rPr lang="en-ZA" sz="2800" dirty="0" smtClean="0"/>
              <a:t>Encourage TBC practitioners and decision-makers to support, atte</a:t>
            </a:r>
            <a:r>
              <a:rPr lang="en-ZA" sz="2800" dirty="0" smtClean="0"/>
              <a:t>nd and participate in training</a:t>
            </a:r>
            <a:endParaRPr lang="hr-HR" sz="2000" dirty="0" smtClean="0"/>
          </a:p>
        </p:txBody>
      </p:sp>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t="32821" b="9444"/>
          <a:stretch/>
        </p:blipFill>
        <p:spPr>
          <a:xfrm>
            <a:off x="-36512" y="3971513"/>
            <a:ext cx="9180512" cy="2642614"/>
          </a:xfrm>
          <a:prstGeom prst="rect">
            <a:avLst/>
          </a:prstGeom>
        </p:spPr>
      </p:pic>
    </p:spTree>
    <p:extLst>
      <p:ext uri="{BB962C8B-B14F-4D97-AF65-F5344CB8AC3E}">
        <p14:creationId xmlns:p14="http://schemas.microsoft.com/office/powerpoint/2010/main" val="2512742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179512" y="1340768"/>
            <a:ext cx="8784976" cy="5616624"/>
          </a:xfrm>
        </p:spPr>
        <p:txBody>
          <a:bodyPr rtlCol="0">
            <a:noAutofit/>
          </a:bodyPr>
          <a:lstStyle/>
          <a:p>
            <a:pPr>
              <a:defRPr/>
            </a:pPr>
            <a:r>
              <a:rPr lang="en-GB" sz="2800" dirty="0" smtClean="0"/>
              <a:t>Develop TBC M&amp;E to better measure and track benefit flows, as well as gauge effectiveness/performance;</a:t>
            </a:r>
          </a:p>
          <a:p>
            <a:pPr>
              <a:defRPr/>
            </a:pPr>
            <a:r>
              <a:rPr lang="en-GB" sz="2800" dirty="0" smtClean="0"/>
              <a:t>Develop a framework for a TBC database and mechanisms to keep it up to date; and</a:t>
            </a:r>
          </a:p>
          <a:p>
            <a:pPr>
              <a:defRPr/>
            </a:pPr>
            <a:r>
              <a:rPr lang="en-GB" sz="2800" dirty="0" smtClean="0"/>
              <a:t>Use the 2015 TBC Guidelines to develop training courses for capacity development at all levels</a:t>
            </a:r>
            <a:endParaRPr lang="en-GB" sz="2800" dirty="0"/>
          </a:p>
          <a:p>
            <a:pPr marL="0" indent="0" algn="ctr">
              <a:buNone/>
              <a:defRPr/>
            </a:pPr>
            <a:r>
              <a:rPr lang="en-GB" sz="4000" b="1" dirty="0" smtClean="0"/>
              <a:t>THANK YOU</a:t>
            </a:r>
          </a:p>
          <a:p>
            <a:pPr marL="0" indent="0" algn="ctr">
              <a:buNone/>
              <a:defRPr/>
            </a:pPr>
            <a:r>
              <a:rPr lang="en-GB" u="sng" dirty="0">
                <a:hlinkClick r:id="rId3"/>
              </a:rPr>
              <a:t>https://portals.iucn.org/library/sites/library/files/documents/PAG-023.pdf</a:t>
            </a:r>
            <a:endParaRPr lang="en-GB" b="1" dirty="0"/>
          </a:p>
          <a:p>
            <a:pPr marL="0" indent="0">
              <a:buNone/>
              <a:defRPr/>
            </a:pPr>
            <a:endParaRPr lang="en-ZA" sz="2400" dirty="0" smtClean="0"/>
          </a:p>
          <a:p>
            <a:pPr marL="0" indent="0">
              <a:buNone/>
              <a:defRPr/>
            </a:pPr>
            <a:endParaRPr lang="en-ZA" sz="2400" dirty="0"/>
          </a:p>
        </p:txBody>
      </p:sp>
      <p:pic>
        <p:nvPicPr>
          <p:cNvPr id="10" name="Picture 2" descr="E:\PROTECTED AREAS general\TB Conservation_SPECIALIST GROUP\ADMIN\LOGO\iucn wcpa try 1.jpg"/>
          <p:cNvPicPr>
            <a:picLocks noChangeAspect="1" noChangeArrowheads="1"/>
          </p:cNvPicPr>
          <p:nvPr/>
        </p:nvPicPr>
        <p:blipFill>
          <a:blip r:embed="rId4" cstate="print"/>
          <a:srcRect/>
          <a:stretch>
            <a:fillRect/>
          </a:stretch>
        </p:blipFill>
        <p:spPr bwMode="auto">
          <a:xfrm>
            <a:off x="6229350" y="0"/>
            <a:ext cx="2914650" cy="1150938"/>
          </a:xfrm>
          <a:prstGeom prst="rect">
            <a:avLst/>
          </a:prstGeom>
          <a:noFill/>
          <a:ln w="9525">
            <a:noFill/>
            <a:miter lim="800000"/>
            <a:headEnd/>
            <a:tailEnd/>
          </a:ln>
        </p:spPr>
      </p:pic>
      <p:sp>
        <p:nvSpPr>
          <p:cNvPr id="8" name="Title 1"/>
          <p:cNvSpPr txBox="1">
            <a:spLocks/>
          </p:cNvSpPr>
          <p:nvPr/>
        </p:nvSpPr>
        <p:spPr>
          <a:xfrm>
            <a:off x="539552" y="116632"/>
            <a:ext cx="8496944" cy="1470025"/>
          </a:xfrm>
          <a:prstGeom prst="rect">
            <a:avLst/>
          </a:prstGeom>
        </p:spPr>
        <p:txBody>
          <a:bodyPr vert="horz" lIns="91440" tIns="45720" rIns="91440" bIns="45720" rtlCol="0" anchor="ctr">
            <a:normAutofit fontScale="97500"/>
          </a:bodyPr>
          <a:lstStyle/>
          <a:p>
            <a:pPr marL="457200" indent="-457200">
              <a:defRPr/>
            </a:pPr>
            <a:r>
              <a:rPr lang="en-ZA" sz="3600" dirty="0" smtClean="0"/>
              <a:t>A call to action</a:t>
            </a:r>
            <a:endParaRPr lang="hr-HR" sz="3600" dirty="0"/>
          </a:p>
          <a:p>
            <a:pPr marL="457200" indent="-457200">
              <a:defRPr/>
            </a:pPr>
            <a:endParaRPr lang="hr-HR" sz="2800" dirty="0" smtClean="0"/>
          </a:p>
        </p:txBody>
      </p:sp>
      <p:sp>
        <p:nvSpPr>
          <p:cNvPr id="3" name="Rectangle 2"/>
          <p:cNvSpPr/>
          <p:nvPr/>
        </p:nvSpPr>
        <p:spPr>
          <a:xfrm>
            <a:off x="2615503" y="5949280"/>
            <a:ext cx="3912994" cy="369332"/>
          </a:xfrm>
          <a:prstGeom prst="rect">
            <a:avLst/>
          </a:prstGeom>
        </p:spPr>
        <p:txBody>
          <a:bodyPr wrap="none">
            <a:spAutoFit/>
          </a:bodyPr>
          <a:lstStyle/>
          <a:p>
            <a:r>
              <a:rPr lang="hr-HR" dirty="0">
                <a:solidFill>
                  <a:srgbClr val="EAEAEA"/>
                </a:solidFill>
                <a:latin typeface="Helvetica 45 Light" charset="0"/>
                <a:cs typeface="Arial" pitchFamily="34" charset="0"/>
              </a:rPr>
              <a:t> </a:t>
            </a:r>
            <a:r>
              <a:rPr lang="hr-HR" sz="1400" dirty="0">
                <a:solidFill>
                  <a:srgbClr val="EAEAEA"/>
                </a:solidFill>
                <a:latin typeface="Helvetica 45 Light" charset="0"/>
                <a:cs typeface="Arial" pitchFamily="34" charset="0"/>
              </a:rPr>
              <a:t>Transboundary Conservation Specialist Group</a:t>
            </a:r>
            <a:endParaRPr lang="en-ZA" dirty="0"/>
          </a:p>
        </p:txBody>
      </p:sp>
      <p:sp>
        <p:nvSpPr>
          <p:cNvPr id="11" name="Rectangle 15"/>
          <p:cNvSpPr>
            <a:spLocks noChangeArrowheads="1"/>
          </p:cNvSpPr>
          <p:nvPr/>
        </p:nvSpPr>
        <p:spPr bwMode="auto">
          <a:xfrm>
            <a:off x="0" y="6019800"/>
            <a:ext cx="9144000" cy="381000"/>
          </a:xfrm>
          <a:prstGeom prst="rect">
            <a:avLst/>
          </a:prstGeom>
          <a:solidFill>
            <a:srgbClr val="000064"/>
          </a:solidFill>
          <a:ln w="9525">
            <a:noFill/>
            <a:miter lim="800000"/>
            <a:headEnd/>
            <a:tailEnd/>
          </a:ln>
        </p:spPr>
        <p:txBody>
          <a:bodyPr wrap="none"/>
          <a:lstStyle/>
          <a:p>
            <a:r>
              <a:rPr lang="hr-HR" dirty="0">
                <a:solidFill>
                  <a:srgbClr val="EAEAEA"/>
                </a:solidFill>
                <a:latin typeface="Helvetica 45 Light" charset="0"/>
                <a:cs typeface="Arial" pitchFamily="34" charset="0"/>
              </a:rPr>
              <a:t>         </a:t>
            </a:r>
            <a:r>
              <a:rPr lang="hr-HR" dirty="0" smtClean="0">
                <a:solidFill>
                  <a:srgbClr val="EAEAEA"/>
                </a:solidFill>
                <a:latin typeface="Helvetica 45 Light" charset="0"/>
                <a:cs typeface="Arial" pitchFamily="34" charset="0"/>
              </a:rPr>
              <a:t>                                                                        </a:t>
            </a:r>
            <a:r>
              <a:rPr lang="hr-HR" sz="1400" dirty="0" smtClean="0">
                <a:solidFill>
                  <a:srgbClr val="EAEAEA"/>
                </a:solidFill>
                <a:latin typeface="Helvetica 45 Light" charset="0"/>
                <a:cs typeface="Arial" pitchFamily="34" charset="0"/>
              </a:rPr>
              <a:t>Transboundary </a:t>
            </a:r>
            <a:r>
              <a:rPr lang="hr-HR" sz="1400" dirty="0">
                <a:solidFill>
                  <a:srgbClr val="EAEAEA"/>
                </a:solidFill>
                <a:latin typeface="Helvetica 45 Light" charset="0"/>
                <a:cs typeface="Arial" pitchFamily="34" charset="0"/>
              </a:rPr>
              <a:t>Conservation Specialist Group</a:t>
            </a:r>
            <a:endParaRPr lang="en-GB" sz="1400" dirty="0">
              <a:latin typeface="Calibri" pitchFamily="34" charset="0"/>
            </a:endParaRPr>
          </a:p>
        </p:txBody>
      </p:sp>
    </p:spTree>
    <p:extLst>
      <p:ext uri="{BB962C8B-B14F-4D97-AF65-F5344CB8AC3E}">
        <p14:creationId xmlns:p14="http://schemas.microsoft.com/office/powerpoint/2010/main" val="895026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179512" y="1783357"/>
            <a:ext cx="9253662" cy="4525963"/>
          </a:xfrm>
        </p:spPr>
        <p:txBody>
          <a:bodyPr rtlCol="0">
            <a:normAutofit/>
          </a:bodyPr>
          <a:lstStyle/>
          <a:p>
            <a:pPr marL="0" indent="0">
              <a:buNone/>
              <a:defRPr/>
            </a:pPr>
            <a:r>
              <a:rPr lang="en-GB" sz="2000" dirty="0" smtClean="0"/>
              <a:t>			</a:t>
            </a:r>
          </a:p>
          <a:p>
            <a:pPr marL="0" indent="0">
              <a:buNone/>
              <a:defRPr/>
            </a:pPr>
            <a:r>
              <a:rPr lang="en-GB" sz="2000" dirty="0"/>
              <a:t>	</a:t>
            </a:r>
            <a:r>
              <a:rPr lang="en-GB" sz="2000" dirty="0" smtClean="0"/>
              <a:t>		</a:t>
            </a:r>
            <a:r>
              <a:rPr lang="hr-HR" sz="2000" dirty="0" smtClean="0"/>
              <a:t>German </a:t>
            </a:r>
            <a:r>
              <a:rPr lang="en-GB" sz="2000" dirty="0"/>
              <a:t>Federal Ministry for the Environment, </a:t>
            </a:r>
            <a:r>
              <a:rPr lang="en-GB" sz="2000" dirty="0" smtClean="0"/>
              <a:t>Nature</a:t>
            </a:r>
          </a:p>
          <a:p>
            <a:pPr marL="0" indent="0">
              <a:buNone/>
              <a:defRPr/>
            </a:pPr>
            <a:r>
              <a:rPr lang="en-GB" sz="2000" dirty="0" smtClean="0"/>
              <a:t> 			Conservation</a:t>
            </a:r>
            <a:r>
              <a:rPr lang="hr-HR" sz="2000" dirty="0" smtClean="0"/>
              <a:t>, Building</a:t>
            </a:r>
            <a:r>
              <a:rPr lang="en-GB" sz="2000" dirty="0" smtClean="0"/>
              <a:t> </a:t>
            </a:r>
            <a:r>
              <a:rPr lang="en-GB" sz="2000" dirty="0"/>
              <a:t>and </a:t>
            </a:r>
            <a:r>
              <a:rPr lang="en-GB" sz="2000" dirty="0" smtClean="0"/>
              <a:t>Nuclear </a:t>
            </a:r>
            <a:r>
              <a:rPr lang="en-GB" sz="2000" dirty="0"/>
              <a:t>Safety (</a:t>
            </a:r>
            <a:r>
              <a:rPr lang="en-GB" sz="2000" dirty="0" smtClean="0"/>
              <a:t>BMU</a:t>
            </a:r>
            <a:r>
              <a:rPr lang="hr-HR" sz="2000" dirty="0" smtClean="0"/>
              <a:t>B</a:t>
            </a:r>
            <a:r>
              <a:rPr lang="en-GB" sz="2000" dirty="0" smtClean="0"/>
              <a:t>)</a:t>
            </a:r>
            <a:r>
              <a:rPr lang="hr-HR" sz="2000" dirty="0" smtClean="0"/>
              <a:t> </a:t>
            </a:r>
          </a:p>
          <a:p>
            <a:pPr marL="0" indent="0">
              <a:buNone/>
              <a:defRPr/>
            </a:pPr>
            <a:r>
              <a:rPr lang="hr-HR" sz="2000" dirty="0"/>
              <a:t>	</a:t>
            </a:r>
            <a:r>
              <a:rPr lang="hr-HR" sz="2000" dirty="0" smtClean="0"/>
              <a:t>		</a:t>
            </a:r>
            <a:r>
              <a:rPr lang="en-GB" sz="2000" dirty="0" smtClean="0"/>
              <a:t>through </a:t>
            </a:r>
            <a:r>
              <a:rPr lang="hr-HR" sz="2000" dirty="0" smtClean="0"/>
              <a:t>	the</a:t>
            </a:r>
            <a:r>
              <a:rPr lang="en-GB" sz="2000" dirty="0" smtClean="0"/>
              <a:t> Federal </a:t>
            </a:r>
            <a:r>
              <a:rPr lang="en-GB" sz="2000" dirty="0"/>
              <a:t>Agency for Nature</a:t>
            </a:r>
            <a:r>
              <a:rPr lang="hr-HR" sz="2000" dirty="0"/>
              <a:t> </a:t>
            </a:r>
            <a:r>
              <a:rPr lang="en-GB" sz="2000" dirty="0"/>
              <a:t>Conservation (</a:t>
            </a:r>
            <a:r>
              <a:rPr lang="en-GB" sz="2000" dirty="0" err="1"/>
              <a:t>BfN</a:t>
            </a:r>
            <a:r>
              <a:rPr lang="en-GB" sz="2000" dirty="0"/>
              <a:t>) </a:t>
            </a:r>
            <a:endParaRPr lang="hr-HR" sz="2000" dirty="0"/>
          </a:p>
          <a:p>
            <a:pPr marL="0" indent="0">
              <a:buNone/>
              <a:defRPr/>
            </a:pPr>
            <a:r>
              <a:rPr lang="en-GB" sz="2000" dirty="0" smtClean="0"/>
              <a:t>			</a:t>
            </a:r>
          </a:p>
          <a:p>
            <a:pPr marL="0" indent="0">
              <a:buNone/>
              <a:defRPr/>
            </a:pPr>
            <a:endParaRPr lang="en-GB" sz="2000" dirty="0"/>
          </a:p>
          <a:p>
            <a:pPr marL="0" indent="0">
              <a:buNone/>
              <a:defRPr/>
            </a:pPr>
            <a:r>
              <a:rPr lang="en-GB" sz="2000" dirty="0"/>
              <a:t>	</a:t>
            </a:r>
            <a:r>
              <a:rPr lang="en-GB" sz="2000" dirty="0" smtClean="0"/>
              <a:t>		</a:t>
            </a:r>
          </a:p>
          <a:p>
            <a:pPr marL="0" indent="0">
              <a:buNone/>
              <a:defRPr/>
            </a:pPr>
            <a:r>
              <a:rPr lang="en-GB" sz="2000" dirty="0"/>
              <a:t>	</a:t>
            </a:r>
            <a:r>
              <a:rPr lang="en-GB" sz="2000" dirty="0" smtClean="0"/>
              <a:t>		</a:t>
            </a:r>
            <a:r>
              <a:rPr lang="hr-HR" sz="2000" dirty="0" smtClean="0"/>
              <a:t>MAVA </a:t>
            </a:r>
            <a:r>
              <a:rPr lang="hr-HR" sz="2000" dirty="0"/>
              <a:t>Foundation</a:t>
            </a:r>
            <a:endParaRPr lang="en-GB" sz="2000" dirty="0"/>
          </a:p>
          <a:p>
            <a:pPr marL="0" indent="0">
              <a:buNone/>
              <a:defRPr/>
            </a:pPr>
            <a:r>
              <a:rPr lang="en-GB" sz="2000" dirty="0" smtClean="0"/>
              <a:t>			</a:t>
            </a:r>
          </a:p>
          <a:p>
            <a:pPr marL="0" indent="0">
              <a:buNone/>
              <a:defRPr/>
            </a:pPr>
            <a:r>
              <a:rPr lang="en-GB" sz="2000" dirty="0"/>
              <a:t>	</a:t>
            </a:r>
            <a:r>
              <a:rPr lang="en-GB" sz="2000" dirty="0" smtClean="0"/>
              <a:t>		</a:t>
            </a:r>
          </a:p>
          <a:p>
            <a:pPr marL="0" indent="0">
              <a:buNone/>
              <a:defRPr/>
            </a:pPr>
            <a:r>
              <a:rPr lang="en-GB" sz="2000" dirty="0" smtClean="0"/>
              <a:t>			WCPA</a:t>
            </a:r>
            <a:endParaRPr lang="hr-HR" sz="2000" dirty="0"/>
          </a:p>
          <a:p>
            <a:pPr marL="0" indent="0">
              <a:buNone/>
              <a:defRPr/>
            </a:pPr>
            <a:endParaRPr lang="en-GB" sz="2000" dirty="0" smtClean="0"/>
          </a:p>
          <a:p>
            <a:pPr>
              <a:defRPr/>
            </a:pPr>
            <a:endParaRPr lang="en-GB" sz="1000" dirty="0"/>
          </a:p>
          <a:p>
            <a:pPr marL="0" indent="0">
              <a:buNone/>
              <a:defRPr/>
            </a:pPr>
            <a:endParaRPr lang="en-GB" sz="1000" dirty="0" smtClean="0"/>
          </a:p>
          <a:p>
            <a:pPr marL="457200" indent="-457200" eaLnBrk="1" fontAlgn="auto" hangingPunct="1">
              <a:spcAft>
                <a:spcPts val="0"/>
              </a:spcAft>
              <a:buFont typeface="Arial" pitchFamily="34" charset="0"/>
              <a:buNone/>
              <a:defRPr/>
            </a:pPr>
            <a:endParaRPr lang="hr-HR" sz="1000" dirty="0" smtClean="0"/>
          </a:p>
          <a:p>
            <a:pPr marL="0" indent="0" eaLnBrk="1" fontAlgn="auto" hangingPunct="1">
              <a:spcAft>
                <a:spcPts val="0"/>
              </a:spcAft>
              <a:buNone/>
              <a:defRPr/>
            </a:pPr>
            <a:endParaRPr lang="en-US" sz="2000" dirty="0" smtClean="0"/>
          </a:p>
          <a:p>
            <a:pPr marL="457200" indent="-457200" eaLnBrk="1" fontAlgn="auto" hangingPunct="1">
              <a:spcAft>
                <a:spcPts val="0"/>
              </a:spcAft>
              <a:buFont typeface="Arial" pitchFamily="34" charset="0"/>
              <a:buNone/>
              <a:defRPr/>
            </a:pPr>
            <a:endParaRPr lang="en-GB" sz="2000" dirty="0" smtClean="0"/>
          </a:p>
          <a:p>
            <a:pPr marL="457200" indent="-457200" eaLnBrk="1" fontAlgn="auto" hangingPunct="1">
              <a:spcAft>
                <a:spcPts val="0"/>
              </a:spcAft>
              <a:buFont typeface="Arial" pitchFamily="34" charset="0"/>
              <a:buAutoNum type="arabicPeriod"/>
              <a:defRPr/>
            </a:pPr>
            <a:endParaRPr lang="hr-HR" sz="2000" dirty="0" smtClean="0"/>
          </a:p>
          <a:p>
            <a:pPr marL="457200" indent="-457200" eaLnBrk="1" fontAlgn="auto" hangingPunct="1">
              <a:spcAft>
                <a:spcPts val="0"/>
              </a:spcAft>
              <a:buFont typeface="Arial" pitchFamily="34" charset="0"/>
              <a:buNone/>
              <a:defRPr/>
            </a:pPr>
            <a:endParaRPr lang="hr-HR" sz="1000" dirty="0" smtClean="0"/>
          </a:p>
          <a:p>
            <a:pPr marL="457200" indent="-457200" algn="ctr" eaLnBrk="1" fontAlgn="auto" hangingPunct="1">
              <a:spcAft>
                <a:spcPts val="0"/>
              </a:spcAft>
              <a:buFont typeface="Arial" pitchFamily="34" charset="0"/>
              <a:buNone/>
              <a:defRPr/>
            </a:pPr>
            <a:endParaRPr lang="hr-HR" sz="2000" dirty="0" smtClean="0"/>
          </a:p>
          <a:p>
            <a:pPr marL="457200" indent="-457200" eaLnBrk="1" fontAlgn="auto" hangingPunct="1">
              <a:spcAft>
                <a:spcPts val="0"/>
              </a:spcAft>
              <a:defRPr/>
            </a:pPr>
            <a:endParaRPr lang="hr-HR" sz="2000" dirty="0" smtClean="0"/>
          </a:p>
          <a:p>
            <a:pPr marL="514350" indent="-514350" eaLnBrk="1" fontAlgn="auto" hangingPunct="1">
              <a:spcAft>
                <a:spcPts val="0"/>
              </a:spcAft>
              <a:buClr>
                <a:schemeClr val="tx1"/>
              </a:buClr>
              <a:buFont typeface="Arial" pitchFamily="34" charset="0"/>
              <a:buNone/>
              <a:defRPr/>
            </a:pPr>
            <a:endParaRPr lang="hr-HR" sz="2800" dirty="0" smtClean="0"/>
          </a:p>
          <a:p>
            <a:pPr marL="457200" indent="-457200" eaLnBrk="1" fontAlgn="auto" hangingPunct="1">
              <a:spcAft>
                <a:spcPts val="0"/>
              </a:spcAft>
              <a:buFont typeface="Arial" pitchFamily="34" charset="0"/>
              <a:buNone/>
              <a:defRPr/>
            </a:pPr>
            <a:endParaRPr lang="hr-HR" sz="1000" dirty="0" smtClean="0"/>
          </a:p>
          <a:p>
            <a:pPr marL="457200" indent="-457200" eaLnBrk="1" fontAlgn="auto" hangingPunct="1">
              <a:spcAft>
                <a:spcPts val="0"/>
              </a:spcAft>
              <a:buFont typeface="Arial" pitchFamily="34" charset="0"/>
              <a:buNone/>
              <a:defRPr/>
            </a:pPr>
            <a:endParaRPr lang="hr-HR" sz="2000" dirty="0" smtClean="0"/>
          </a:p>
        </p:txBody>
      </p:sp>
      <p:pic>
        <p:nvPicPr>
          <p:cNvPr id="7171" name="Picture 2" descr="E:\PROTECTED AREAS general\TB Conservation_SPECIALIST GROUP\ADMIN\LOGO\iucn wcpa try 1.jpg"/>
          <p:cNvPicPr>
            <a:picLocks noChangeAspect="1" noChangeArrowheads="1"/>
          </p:cNvPicPr>
          <p:nvPr/>
        </p:nvPicPr>
        <p:blipFill>
          <a:blip r:embed="rId3" cstate="print"/>
          <a:srcRect/>
          <a:stretch>
            <a:fillRect/>
          </a:stretch>
        </p:blipFill>
        <p:spPr bwMode="auto">
          <a:xfrm>
            <a:off x="6229350" y="0"/>
            <a:ext cx="2914650" cy="1150938"/>
          </a:xfrm>
          <a:prstGeom prst="rect">
            <a:avLst/>
          </a:prstGeom>
          <a:noFill/>
          <a:ln w="9525">
            <a:noFill/>
            <a:miter lim="800000"/>
            <a:headEnd/>
            <a:tailEnd/>
          </a:ln>
        </p:spPr>
      </p:pic>
      <p:sp>
        <p:nvSpPr>
          <p:cNvPr id="7172" name="Rectangle 15"/>
          <p:cNvSpPr>
            <a:spLocks noChangeArrowheads="1"/>
          </p:cNvSpPr>
          <p:nvPr/>
        </p:nvSpPr>
        <p:spPr bwMode="auto">
          <a:xfrm>
            <a:off x="0" y="6019800"/>
            <a:ext cx="9144000" cy="381000"/>
          </a:xfrm>
          <a:prstGeom prst="rect">
            <a:avLst/>
          </a:prstGeom>
          <a:solidFill>
            <a:srgbClr val="000064"/>
          </a:solidFill>
          <a:ln w="9525">
            <a:noFill/>
            <a:miter lim="800000"/>
            <a:headEnd/>
            <a:tailEnd/>
          </a:ln>
        </p:spPr>
        <p:txBody>
          <a:bodyPr wrap="none"/>
          <a:lstStyle/>
          <a:p>
            <a:r>
              <a:rPr lang="hr-HR" dirty="0">
                <a:solidFill>
                  <a:srgbClr val="EAEAEA"/>
                </a:solidFill>
                <a:latin typeface="Helvetica 45 Light" charset="0"/>
                <a:cs typeface="Arial" pitchFamily="34" charset="0"/>
              </a:rPr>
              <a:t> 				             </a:t>
            </a:r>
            <a:r>
              <a:rPr lang="hr-HR" dirty="0" smtClean="0">
                <a:solidFill>
                  <a:srgbClr val="EAEAEA"/>
                </a:solidFill>
                <a:latin typeface="Helvetica 45 Light" charset="0"/>
                <a:cs typeface="Arial" pitchFamily="34" charset="0"/>
              </a:rPr>
              <a:t>          </a:t>
            </a:r>
            <a:r>
              <a:rPr lang="hr-HR" sz="1400" dirty="0" smtClean="0">
                <a:solidFill>
                  <a:srgbClr val="EAEAEA"/>
                </a:solidFill>
                <a:latin typeface="Helvetica 45 Light" charset="0"/>
                <a:cs typeface="Arial" pitchFamily="34" charset="0"/>
              </a:rPr>
              <a:t>Transboundary </a:t>
            </a:r>
            <a:r>
              <a:rPr lang="hr-HR" sz="1400" dirty="0">
                <a:solidFill>
                  <a:srgbClr val="EAEAEA"/>
                </a:solidFill>
                <a:latin typeface="Helvetica 45 Light" charset="0"/>
                <a:cs typeface="Arial" pitchFamily="34" charset="0"/>
              </a:rPr>
              <a:t>Conservation Specialist Group</a:t>
            </a:r>
            <a:endParaRPr lang="en-GB" sz="1400" dirty="0">
              <a:latin typeface="Calibri" pitchFamily="34" charset="0"/>
            </a:endParaRPr>
          </a:p>
        </p:txBody>
      </p:sp>
      <p:sp>
        <p:nvSpPr>
          <p:cNvPr id="11" name="Title 1"/>
          <p:cNvSpPr txBox="1">
            <a:spLocks/>
          </p:cNvSpPr>
          <p:nvPr/>
        </p:nvSpPr>
        <p:spPr>
          <a:xfrm>
            <a:off x="327992" y="878855"/>
            <a:ext cx="7772400" cy="1470025"/>
          </a:xfrm>
          <a:prstGeom prst="rect">
            <a:avLst/>
          </a:prstGeom>
        </p:spPr>
        <p:txBody>
          <a:bodyPr vert="horz" lIns="91440" tIns="45720" rIns="91440" bIns="45720" rtlCol="0" anchor="ctr">
            <a:normAutofit fontScale="97500"/>
          </a:bodyPr>
          <a:lstStyle/>
          <a:p>
            <a:pPr marL="457200" indent="-457200">
              <a:defRPr/>
            </a:pPr>
            <a:endParaRPr lang="hr-HR" sz="2400" dirty="0"/>
          </a:p>
        </p:txBody>
      </p:sp>
      <p:pic>
        <p:nvPicPr>
          <p:cNvPr id="3075" name="Picture 3" descr="C:\Users\Maja\Documents\PROTECTED AREAS general\TB Conservation_SPECIALIST GROUP\PROJECTS\Best Practice Guideline\MAVA\Logo\MAVA_logo_for_Offic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6936" y="4169451"/>
            <a:ext cx="1295226" cy="72473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Maja\Documents\PROTECTED AREAS general\TB Conservation_SPECIALIST GROUP\ADMIN\LOGO\Eng-wcpa logo colour (350 dpi)_low.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9252" y="5470254"/>
            <a:ext cx="1222910" cy="407018"/>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Users\Maja\Documents\PROTECTED AREAS general\TB Conservation_SPECIALIST GROUP\PROJECTS\Best Practice Guideline\BfN\Logo\logo-BfN-2007_english_small.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5536" y="2847861"/>
            <a:ext cx="824263" cy="89420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6936" y="1911405"/>
            <a:ext cx="2238375" cy="952500"/>
          </a:xfrm>
          <a:prstGeom prst="rect">
            <a:avLst/>
          </a:prstGeom>
        </p:spPr>
      </p:pic>
      <p:sp>
        <p:nvSpPr>
          <p:cNvPr id="10" name="Title 1"/>
          <p:cNvSpPr txBox="1">
            <a:spLocks/>
          </p:cNvSpPr>
          <p:nvPr/>
        </p:nvSpPr>
        <p:spPr>
          <a:xfrm>
            <a:off x="183976" y="260648"/>
            <a:ext cx="7772400" cy="1470025"/>
          </a:xfrm>
          <a:prstGeom prst="rect">
            <a:avLst/>
          </a:prstGeom>
        </p:spPr>
        <p:txBody>
          <a:bodyPr vert="horz" lIns="91440" tIns="45720" rIns="91440" bIns="45720" rtlCol="0" anchor="ctr">
            <a:normAutofit fontScale="97500"/>
          </a:bodyPr>
          <a:lstStyle/>
          <a:p>
            <a:pPr marL="457200" indent="-457200">
              <a:defRPr/>
            </a:pPr>
            <a:r>
              <a:rPr lang="en-ZA" sz="3600" dirty="0"/>
              <a:t>IUCN Transboundary Conservation </a:t>
            </a:r>
            <a:endParaRPr lang="en-ZA" sz="3600" dirty="0" smtClean="0"/>
          </a:p>
          <a:p>
            <a:pPr marL="457200" indent="-457200">
              <a:defRPr/>
            </a:pPr>
            <a:r>
              <a:rPr lang="en-ZA" sz="3600" dirty="0" smtClean="0"/>
              <a:t>Guidelines - </a:t>
            </a:r>
            <a:r>
              <a:rPr lang="en-GB" sz="3700" dirty="0"/>
              <a:t>Donors</a:t>
            </a:r>
            <a:endParaRPr lang="hr-HR" sz="2900" dirty="0"/>
          </a:p>
          <a:p>
            <a:pPr marL="457200" indent="-457200">
              <a:defRPr/>
            </a:pPr>
            <a:endParaRPr lang="hr-HR" sz="3200" dirty="0" smtClean="0"/>
          </a:p>
        </p:txBody>
      </p:sp>
    </p:spTree>
    <p:extLst>
      <p:ext uri="{BB962C8B-B14F-4D97-AF65-F5344CB8AC3E}">
        <p14:creationId xmlns:p14="http://schemas.microsoft.com/office/powerpoint/2010/main" val="10971505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467544" y="1496913"/>
            <a:ext cx="8686800" cy="3660279"/>
          </a:xfrm>
        </p:spPr>
        <p:txBody>
          <a:bodyPr rtlCol="0">
            <a:noAutofit/>
          </a:bodyPr>
          <a:lstStyle/>
          <a:p>
            <a:pPr marL="514350" indent="-514350" eaLnBrk="1" fontAlgn="auto" hangingPunct="1">
              <a:spcAft>
                <a:spcPts val="0"/>
              </a:spcAft>
              <a:buFont typeface="Arial" pitchFamily="34" charset="0"/>
              <a:buNone/>
              <a:defRPr/>
            </a:pPr>
            <a:endParaRPr lang="hr-HR" sz="1000" dirty="0" smtClean="0"/>
          </a:p>
          <a:p>
            <a:pPr marL="514350" indent="-514350" eaLnBrk="1" fontAlgn="auto" hangingPunct="1">
              <a:spcAft>
                <a:spcPts val="0"/>
              </a:spcAft>
              <a:buFont typeface="Arial" pitchFamily="34" charset="0"/>
              <a:buNone/>
              <a:defRPr/>
            </a:pPr>
            <a:endParaRPr lang="hr-HR" sz="1000" dirty="0" smtClean="0"/>
          </a:p>
          <a:p>
            <a:pPr>
              <a:defRPr/>
            </a:pPr>
            <a:endParaRPr lang="en-GB" sz="2000" dirty="0" smtClean="0"/>
          </a:p>
          <a:p>
            <a:pPr>
              <a:defRPr/>
            </a:pPr>
            <a:endParaRPr lang="en-GB" sz="2000" dirty="0" smtClean="0"/>
          </a:p>
          <a:p>
            <a:pPr marL="0" indent="0">
              <a:buNone/>
              <a:defRPr/>
            </a:pPr>
            <a:endParaRPr lang="hr-HR" sz="2000" dirty="0" smtClean="0"/>
          </a:p>
          <a:p>
            <a:pPr marL="514350" indent="-514350" eaLnBrk="1" fontAlgn="auto" hangingPunct="1">
              <a:spcAft>
                <a:spcPts val="0"/>
              </a:spcAft>
              <a:buFont typeface="Arial" pitchFamily="34" charset="0"/>
              <a:buNone/>
              <a:defRPr/>
            </a:pPr>
            <a:endParaRPr lang="hr-HR" sz="2000" dirty="0" smtClean="0"/>
          </a:p>
          <a:p>
            <a:pPr marL="514350" indent="-514350" eaLnBrk="1" fontAlgn="auto" hangingPunct="1">
              <a:spcAft>
                <a:spcPts val="0"/>
              </a:spcAft>
              <a:buFont typeface="Arial" pitchFamily="34" charset="0"/>
              <a:buNone/>
              <a:defRPr/>
            </a:pPr>
            <a:endParaRPr lang="hr-HR" sz="2000" dirty="0" smtClean="0"/>
          </a:p>
          <a:p>
            <a:pPr marL="514350" indent="-514350" eaLnBrk="1" fontAlgn="auto" hangingPunct="1">
              <a:spcAft>
                <a:spcPts val="0"/>
              </a:spcAft>
              <a:buFont typeface="Arial" pitchFamily="34" charset="0"/>
              <a:buNone/>
              <a:defRPr/>
            </a:pPr>
            <a:endParaRPr lang="hr-HR" sz="2000" dirty="0" smtClean="0"/>
          </a:p>
          <a:p>
            <a:pPr marL="514350" indent="-514350" eaLnBrk="1" fontAlgn="auto" hangingPunct="1">
              <a:spcAft>
                <a:spcPts val="0"/>
              </a:spcAft>
              <a:buFont typeface="Arial" pitchFamily="34" charset="0"/>
              <a:buNone/>
              <a:defRPr/>
            </a:pPr>
            <a:endParaRPr lang="hr-HR" sz="1000" dirty="0" smtClean="0"/>
          </a:p>
          <a:p>
            <a:pPr marL="457200" indent="-457200" eaLnBrk="1" fontAlgn="auto" hangingPunct="1">
              <a:spcAft>
                <a:spcPts val="0"/>
              </a:spcAft>
              <a:buFont typeface="Arial" pitchFamily="34" charset="0"/>
              <a:buNone/>
              <a:defRPr/>
            </a:pPr>
            <a:endParaRPr lang="hr-HR" sz="2000" dirty="0" smtClean="0"/>
          </a:p>
        </p:txBody>
      </p:sp>
      <p:sp>
        <p:nvSpPr>
          <p:cNvPr id="4105" name="Rectangle 15"/>
          <p:cNvSpPr>
            <a:spLocks noChangeArrowheads="1"/>
          </p:cNvSpPr>
          <p:nvPr/>
        </p:nvSpPr>
        <p:spPr bwMode="auto">
          <a:xfrm>
            <a:off x="0" y="6019800"/>
            <a:ext cx="9144000" cy="381000"/>
          </a:xfrm>
          <a:prstGeom prst="rect">
            <a:avLst/>
          </a:prstGeom>
          <a:solidFill>
            <a:srgbClr val="000064"/>
          </a:solidFill>
          <a:ln w="9525">
            <a:noFill/>
            <a:miter lim="800000"/>
            <a:headEnd/>
            <a:tailEnd/>
          </a:ln>
        </p:spPr>
        <p:txBody>
          <a:bodyPr wrap="none"/>
          <a:lstStyle/>
          <a:p>
            <a:r>
              <a:rPr lang="hr-HR" dirty="0">
                <a:solidFill>
                  <a:srgbClr val="EAEAEA"/>
                </a:solidFill>
                <a:latin typeface="Helvetica 45 Light" charset="0"/>
                <a:cs typeface="Arial" pitchFamily="34" charset="0"/>
              </a:rPr>
              <a:t>         </a:t>
            </a:r>
            <a:r>
              <a:rPr lang="hr-HR" dirty="0" smtClean="0">
                <a:solidFill>
                  <a:srgbClr val="EAEAEA"/>
                </a:solidFill>
                <a:latin typeface="Helvetica 45 Light" charset="0"/>
                <a:cs typeface="Arial" pitchFamily="34" charset="0"/>
              </a:rPr>
              <a:t>                                                                        </a:t>
            </a:r>
            <a:r>
              <a:rPr lang="hr-HR" sz="1400" dirty="0" smtClean="0">
                <a:solidFill>
                  <a:srgbClr val="EAEAEA"/>
                </a:solidFill>
                <a:latin typeface="Helvetica 45 Light" charset="0"/>
                <a:cs typeface="Arial" pitchFamily="34" charset="0"/>
              </a:rPr>
              <a:t>Transboundary </a:t>
            </a:r>
            <a:r>
              <a:rPr lang="hr-HR" sz="1400" dirty="0">
                <a:solidFill>
                  <a:srgbClr val="EAEAEA"/>
                </a:solidFill>
                <a:latin typeface="Helvetica 45 Light" charset="0"/>
                <a:cs typeface="Arial" pitchFamily="34" charset="0"/>
              </a:rPr>
              <a:t>Conservation Specialist Group</a:t>
            </a:r>
            <a:endParaRPr lang="en-GB" sz="1400" dirty="0">
              <a:latin typeface="Calibri" pitchFamily="34" charset="0"/>
            </a:endParaRPr>
          </a:p>
        </p:txBody>
      </p:sp>
      <p:pic>
        <p:nvPicPr>
          <p:cNvPr id="10" name="Picture 2" descr="E:\PROTECTED AREAS general\TB Conservation_SPECIALIST GROUP\ADMIN\LOGO\iucn wcpa try 1.jpg"/>
          <p:cNvPicPr>
            <a:picLocks noChangeAspect="1" noChangeArrowheads="1"/>
          </p:cNvPicPr>
          <p:nvPr/>
        </p:nvPicPr>
        <p:blipFill>
          <a:blip r:embed="rId3" cstate="print"/>
          <a:srcRect/>
          <a:stretch>
            <a:fillRect/>
          </a:stretch>
        </p:blipFill>
        <p:spPr bwMode="auto">
          <a:xfrm>
            <a:off x="6229350" y="0"/>
            <a:ext cx="2914650" cy="1150938"/>
          </a:xfrm>
          <a:prstGeom prst="rect">
            <a:avLst/>
          </a:prstGeom>
          <a:noFill/>
          <a:ln w="9525">
            <a:noFill/>
            <a:miter lim="800000"/>
            <a:headEnd/>
            <a:tailEnd/>
          </a:ln>
        </p:spPr>
      </p:pic>
      <p:sp>
        <p:nvSpPr>
          <p:cNvPr id="17" name="Title 1"/>
          <p:cNvSpPr txBox="1">
            <a:spLocks/>
          </p:cNvSpPr>
          <p:nvPr/>
        </p:nvSpPr>
        <p:spPr>
          <a:xfrm>
            <a:off x="179512" y="446807"/>
            <a:ext cx="7772400" cy="1470025"/>
          </a:xfrm>
          <a:prstGeom prst="rect">
            <a:avLst/>
          </a:prstGeom>
        </p:spPr>
        <p:txBody>
          <a:bodyPr vert="horz" lIns="91440" tIns="45720" rIns="91440" bIns="45720" rtlCol="0" anchor="ctr">
            <a:normAutofit fontScale="97500"/>
          </a:bodyPr>
          <a:lstStyle/>
          <a:p>
            <a:pPr marL="457200" indent="-457200">
              <a:defRPr/>
            </a:pPr>
            <a:r>
              <a:rPr lang="hr-HR" sz="3600" dirty="0" smtClean="0"/>
              <a:t>Development </a:t>
            </a:r>
            <a:r>
              <a:rPr lang="hr-HR" sz="3600" dirty="0" smtClean="0"/>
              <a:t>of key concepts</a:t>
            </a:r>
            <a:endParaRPr lang="en-GB" sz="3600" dirty="0" smtClean="0"/>
          </a:p>
          <a:p>
            <a:pPr marL="457200" indent="-457200">
              <a:defRPr/>
            </a:pPr>
            <a:endParaRPr lang="hr-HR" sz="2800" dirty="0" smtClean="0"/>
          </a:p>
        </p:txBody>
      </p:sp>
      <p:sp>
        <p:nvSpPr>
          <p:cNvPr id="7" name="Content Placeholder 8"/>
          <p:cNvSpPr txBox="1">
            <a:spLocks/>
          </p:cNvSpPr>
          <p:nvPr/>
        </p:nvSpPr>
        <p:spPr>
          <a:xfrm>
            <a:off x="213842" y="1510978"/>
            <a:ext cx="8678638" cy="436629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buFont typeface="Arial" pitchFamily="34" charset="0"/>
              <a:buNone/>
              <a:defRPr/>
            </a:pPr>
            <a:endParaRPr lang="hr-HR" sz="1000" dirty="0" smtClean="0"/>
          </a:p>
          <a:p>
            <a:pPr marL="0" indent="0">
              <a:buFont typeface="Arial" pitchFamily="34" charset="0"/>
              <a:buNone/>
              <a:defRPr/>
            </a:pPr>
            <a:r>
              <a:rPr lang="hr-HR" sz="2800" dirty="0" smtClean="0"/>
              <a:t>An </a:t>
            </a:r>
            <a:r>
              <a:rPr lang="en-GB" sz="2800" b="1" i="1" dirty="0" smtClean="0"/>
              <a:t>International workshop on defining transboundary conservation principles</a:t>
            </a:r>
            <a:r>
              <a:rPr lang="en-GB" sz="2800" dirty="0" smtClean="0"/>
              <a:t> </a:t>
            </a:r>
            <a:r>
              <a:rPr lang="hr-HR" sz="2800" dirty="0" smtClean="0"/>
              <a:t>1</a:t>
            </a:r>
            <a:r>
              <a:rPr lang="en-GB" sz="2800" dirty="0" smtClean="0"/>
              <a:t>6-18 October 2013</a:t>
            </a:r>
            <a:r>
              <a:rPr lang="hr-HR" sz="2800" dirty="0" smtClean="0"/>
              <a:t>, Austria</a:t>
            </a:r>
            <a:endParaRPr lang="hr-HR" sz="2000" dirty="0" smtClean="0"/>
          </a:p>
          <a:p>
            <a:pPr marL="0" indent="0">
              <a:buNone/>
              <a:defRPr/>
            </a:pPr>
            <a:endParaRPr lang="hr-HR" sz="1800" dirty="0" smtClean="0"/>
          </a:p>
          <a:p>
            <a:pPr marL="0" indent="0">
              <a:buNone/>
              <a:defRPr/>
            </a:pPr>
            <a:endParaRPr lang="hr-HR" sz="1800" dirty="0"/>
          </a:p>
          <a:p>
            <a:pPr marL="0" indent="0">
              <a:buNone/>
              <a:defRPr/>
            </a:pPr>
            <a:endParaRPr lang="hr-HR" sz="1800" dirty="0" smtClean="0"/>
          </a:p>
          <a:p>
            <a:pPr marL="0" indent="0">
              <a:buNone/>
              <a:defRPr/>
            </a:pPr>
            <a:endParaRPr lang="hr-HR" sz="1800" dirty="0"/>
          </a:p>
          <a:p>
            <a:pPr marL="0" indent="0">
              <a:buNone/>
              <a:defRPr/>
            </a:pPr>
            <a:endParaRPr lang="hr-HR" sz="1800" dirty="0" smtClean="0"/>
          </a:p>
          <a:p>
            <a:pPr marL="0" indent="0">
              <a:buNone/>
              <a:defRPr/>
            </a:pPr>
            <a:endParaRPr lang="hr-HR" sz="1800" dirty="0" smtClean="0"/>
          </a:p>
          <a:p>
            <a:pPr marL="514350" indent="-514350">
              <a:buFont typeface="Arial" pitchFamily="34" charset="0"/>
              <a:buNone/>
              <a:defRPr/>
            </a:pPr>
            <a:endParaRPr lang="hr-HR" sz="2000" dirty="0" smtClean="0"/>
          </a:p>
          <a:p>
            <a:pPr marL="514350" indent="-514350">
              <a:buFont typeface="Arial" pitchFamily="34" charset="0"/>
              <a:buNone/>
              <a:defRPr/>
            </a:pPr>
            <a:endParaRPr lang="hr-HR" sz="1000" dirty="0" smtClean="0"/>
          </a:p>
          <a:p>
            <a:pPr marL="457200" indent="-457200">
              <a:buFont typeface="Arial" pitchFamily="34" charset="0"/>
              <a:buNone/>
              <a:defRPr/>
            </a:pPr>
            <a:endParaRPr lang="hr-HR" sz="2000" dirty="0" smtClean="0"/>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7235" y="3167993"/>
            <a:ext cx="3742797" cy="1557151"/>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40152" y="3068960"/>
            <a:ext cx="1728192" cy="1728192"/>
          </a:xfrm>
          <a:prstGeom prst="rect">
            <a:avLst/>
          </a:prstGeom>
        </p:spPr>
      </p:pic>
    </p:spTree>
    <p:extLst>
      <p:ext uri="{BB962C8B-B14F-4D97-AF65-F5344CB8AC3E}">
        <p14:creationId xmlns:p14="http://schemas.microsoft.com/office/powerpoint/2010/main" val="41145121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467544" y="1496913"/>
            <a:ext cx="8686800" cy="3660279"/>
          </a:xfrm>
        </p:spPr>
        <p:txBody>
          <a:bodyPr rtlCol="0">
            <a:noAutofit/>
          </a:bodyPr>
          <a:lstStyle/>
          <a:p>
            <a:pPr marL="514350" indent="-514350" eaLnBrk="1" fontAlgn="auto" hangingPunct="1">
              <a:spcAft>
                <a:spcPts val="0"/>
              </a:spcAft>
              <a:buFont typeface="Arial" pitchFamily="34" charset="0"/>
              <a:buNone/>
              <a:defRPr/>
            </a:pPr>
            <a:endParaRPr lang="hr-HR" sz="1000" dirty="0" smtClean="0"/>
          </a:p>
          <a:p>
            <a:pPr marL="514350" indent="-514350" eaLnBrk="1" fontAlgn="auto" hangingPunct="1">
              <a:spcAft>
                <a:spcPts val="0"/>
              </a:spcAft>
              <a:buFont typeface="Arial" pitchFamily="34" charset="0"/>
              <a:buNone/>
              <a:defRPr/>
            </a:pPr>
            <a:endParaRPr lang="hr-HR" sz="1000" dirty="0" smtClean="0"/>
          </a:p>
          <a:p>
            <a:pPr>
              <a:defRPr/>
            </a:pPr>
            <a:endParaRPr lang="en-GB" sz="2000" dirty="0" smtClean="0"/>
          </a:p>
          <a:p>
            <a:pPr>
              <a:defRPr/>
            </a:pPr>
            <a:endParaRPr lang="en-GB" sz="2000" dirty="0" smtClean="0"/>
          </a:p>
          <a:p>
            <a:pPr marL="0" indent="0">
              <a:buNone/>
              <a:defRPr/>
            </a:pPr>
            <a:endParaRPr lang="hr-HR" sz="2000" dirty="0" smtClean="0"/>
          </a:p>
          <a:p>
            <a:pPr marL="514350" indent="-514350" eaLnBrk="1" fontAlgn="auto" hangingPunct="1">
              <a:spcAft>
                <a:spcPts val="0"/>
              </a:spcAft>
              <a:buFont typeface="Arial" pitchFamily="34" charset="0"/>
              <a:buNone/>
              <a:defRPr/>
            </a:pPr>
            <a:endParaRPr lang="hr-HR" sz="2000" dirty="0" smtClean="0"/>
          </a:p>
          <a:p>
            <a:pPr marL="514350" indent="-514350" eaLnBrk="1" fontAlgn="auto" hangingPunct="1">
              <a:spcAft>
                <a:spcPts val="0"/>
              </a:spcAft>
              <a:buFont typeface="Arial" pitchFamily="34" charset="0"/>
              <a:buNone/>
              <a:defRPr/>
            </a:pPr>
            <a:endParaRPr lang="hr-HR" sz="2000" dirty="0" smtClean="0"/>
          </a:p>
          <a:p>
            <a:pPr marL="514350" indent="-514350" eaLnBrk="1" fontAlgn="auto" hangingPunct="1">
              <a:spcAft>
                <a:spcPts val="0"/>
              </a:spcAft>
              <a:buFont typeface="Arial" pitchFamily="34" charset="0"/>
              <a:buNone/>
              <a:defRPr/>
            </a:pPr>
            <a:endParaRPr lang="hr-HR" sz="2000" dirty="0" smtClean="0"/>
          </a:p>
          <a:p>
            <a:pPr marL="514350" indent="-514350" eaLnBrk="1" fontAlgn="auto" hangingPunct="1">
              <a:spcAft>
                <a:spcPts val="0"/>
              </a:spcAft>
              <a:buFont typeface="Arial" pitchFamily="34" charset="0"/>
              <a:buNone/>
              <a:defRPr/>
            </a:pPr>
            <a:endParaRPr lang="hr-HR" sz="1000" dirty="0" smtClean="0"/>
          </a:p>
          <a:p>
            <a:pPr marL="457200" indent="-457200" eaLnBrk="1" fontAlgn="auto" hangingPunct="1">
              <a:spcAft>
                <a:spcPts val="0"/>
              </a:spcAft>
              <a:buFont typeface="Arial" pitchFamily="34" charset="0"/>
              <a:buNone/>
              <a:defRPr/>
            </a:pPr>
            <a:endParaRPr lang="hr-HR" sz="2000" dirty="0" smtClean="0"/>
          </a:p>
        </p:txBody>
      </p:sp>
      <p:sp>
        <p:nvSpPr>
          <p:cNvPr id="4105" name="Rectangle 15"/>
          <p:cNvSpPr>
            <a:spLocks noChangeArrowheads="1"/>
          </p:cNvSpPr>
          <p:nvPr/>
        </p:nvSpPr>
        <p:spPr bwMode="auto">
          <a:xfrm>
            <a:off x="0" y="6019800"/>
            <a:ext cx="9144000" cy="381000"/>
          </a:xfrm>
          <a:prstGeom prst="rect">
            <a:avLst/>
          </a:prstGeom>
          <a:solidFill>
            <a:srgbClr val="000064"/>
          </a:solidFill>
          <a:ln w="9525">
            <a:noFill/>
            <a:miter lim="800000"/>
            <a:headEnd/>
            <a:tailEnd/>
          </a:ln>
        </p:spPr>
        <p:txBody>
          <a:bodyPr wrap="none"/>
          <a:lstStyle/>
          <a:p>
            <a:r>
              <a:rPr lang="hr-HR" dirty="0">
                <a:solidFill>
                  <a:srgbClr val="EAEAEA"/>
                </a:solidFill>
                <a:latin typeface="Helvetica 45 Light" charset="0"/>
                <a:cs typeface="Arial" pitchFamily="34" charset="0"/>
              </a:rPr>
              <a:t>         </a:t>
            </a:r>
            <a:r>
              <a:rPr lang="hr-HR" dirty="0" smtClean="0">
                <a:solidFill>
                  <a:srgbClr val="EAEAEA"/>
                </a:solidFill>
                <a:latin typeface="Helvetica 45 Light" charset="0"/>
                <a:cs typeface="Arial" pitchFamily="34" charset="0"/>
              </a:rPr>
              <a:t>                                                                        </a:t>
            </a:r>
            <a:r>
              <a:rPr lang="hr-HR" sz="1400" dirty="0" smtClean="0">
                <a:solidFill>
                  <a:srgbClr val="EAEAEA"/>
                </a:solidFill>
                <a:latin typeface="Helvetica 45 Light" charset="0"/>
                <a:cs typeface="Arial" pitchFamily="34" charset="0"/>
              </a:rPr>
              <a:t>Transboundary </a:t>
            </a:r>
            <a:r>
              <a:rPr lang="hr-HR" sz="1400" dirty="0">
                <a:solidFill>
                  <a:srgbClr val="EAEAEA"/>
                </a:solidFill>
                <a:latin typeface="Helvetica 45 Light" charset="0"/>
                <a:cs typeface="Arial" pitchFamily="34" charset="0"/>
              </a:rPr>
              <a:t>Conservation Specialist Group</a:t>
            </a:r>
            <a:endParaRPr lang="en-GB" sz="1400" dirty="0">
              <a:latin typeface="Calibri" pitchFamily="34" charset="0"/>
            </a:endParaRPr>
          </a:p>
        </p:txBody>
      </p:sp>
      <p:pic>
        <p:nvPicPr>
          <p:cNvPr id="10" name="Picture 2" descr="E:\PROTECTED AREAS general\TB Conservation_SPECIALIST GROUP\ADMIN\LOGO\iucn wcpa try 1.jpg"/>
          <p:cNvPicPr>
            <a:picLocks noChangeAspect="1" noChangeArrowheads="1"/>
          </p:cNvPicPr>
          <p:nvPr/>
        </p:nvPicPr>
        <p:blipFill>
          <a:blip r:embed="rId3" cstate="print"/>
          <a:srcRect/>
          <a:stretch>
            <a:fillRect/>
          </a:stretch>
        </p:blipFill>
        <p:spPr bwMode="auto">
          <a:xfrm>
            <a:off x="6229350" y="0"/>
            <a:ext cx="2914650" cy="1150938"/>
          </a:xfrm>
          <a:prstGeom prst="rect">
            <a:avLst/>
          </a:prstGeom>
          <a:noFill/>
          <a:ln w="9525">
            <a:noFill/>
            <a:miter lim="800000"/>
            <a:headEnd/>
            <a:tailEnd/>
          </a:ln>
        </p:spPr>
      </p:pic>
      <p:pic>
        <p:nvPicPr>
          <p:cNvPr id="1026" name="Picture 2" descr="C:\Users\Maja\Documents\PROTECTED AREAS general\TB Conservation_SPECIALIST GROUP\PROJECTS\Best Practice Guideline\TB Workshop\Photos workshop\Thayatal NP credit\DSC_6102 (800x53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79787" y="1196752"/>
            <a:ext cx="3456709" cy="2295471"/>
          </a:xfrm>
          <a:prstGeom prst="rect">
            <a:avLst/>
          </a:prstGeom>
          <a:noFill/>
          <a:ln w="3175">
            <a:solidFill>
              <a:schemeClr val="tx1">
                <a:lumMod val="50000"/>
                <a:lumOff val="50000"/>
              </a:schemeClr>
            </a:solidFill>
          </a:ln>
          <a:extLst>
            <a:ext uri="{909E8E84-426E-40DD-AFC4-6F175D3DCCD1}">
              <a14:hiddenFill xmlns:a14="http://schemas.microsoft.com/office/drawing/2010/main">
                <a:solidFill>
                  <a:srgbClr val="FFFFFF"/>
                </a:solidFill>
              </a14:hiddenFill>
            </a:ext>
          </a:extLst>
        </p:spPr>
      </p:pic>
      <p:sp>
        <p:nvSpPr>
          <p:cNvPr id="7" name="Content Placeholder 8"/>
          <p:cNvSpPr txBox="1">
            <a:spLocks/>
          </p:cNvSpPr>
          <p:nvPr/>
        </p:nvSpPr>
        <p:spPr>
          <a:xfrm>
            <a:off x="213842" y="908720"/>
            <a:ext cx="5150246" cy="449669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hr-HR" sz="2800" dirty="0" smtClean="0"/>
              <a:t>Gathered 24 experts from 16 countries, including protected area staff, government officials, NGO representatives, academia and donors</a:t>
            </a:r>
          </a:p>
          <a:p>
            <a:pPr marL="0" indent="0">
              <a:buNone/>
              <a:defRPr/>
            </a:pPr>
            <a:endParaRPr lang="hr-HR" sz="1000" dirty="0" smtClean="0"/>
          </a:p>
          <a:p>
            <a:pPr>
              <a:defRPr/>
            </a:pPr>
            <a:r>
              <a:rPr lang="hr-HR" sz="2800" dirty="0" smtClean="0"/>
              <a:t>Partnership </a:t>
            </a:r>
            <a:r>
              <a:rPr lang="hr-HR" sz="2800" dirty="0"/>
              <a:t>with the </a:t>
            </a:r>
            <a:r>
              <a:rPr lang="hr-HR" sz="2800" b="1" dirty="0"/>
              <a:t>International </a:t>
            </a:r>
            <a:r>
              <a:rPr lang="hr-HR" sz="2800" b="1" dirty="0" smtClean="0"/>
              <a:t>Centre </a:t>
            </a:r>
            <a:r>
              <a:rPr lang="hr-HR" sz="2800" b="1" dirty="0"/>
              <a:t>for Integrated Mountain </a:t>
            </a:r>
            <a:r>
              <a:rPr lang="hr-HR" sz="2800" b="1" dirty="0" smtClean="0"/>
              <a:t>Development  </a:t>
            </a:r>
            <a:r>
              <a:rPr lang="hr-HR" sz="2800" dirty="0"/>
              <a:t>established</a:t>
            </a:r>
          </a:p>
          <a:p>
            <a:pPr marL="0" indent="0">
              <a:buNone/>
              <a:defRPr/>
            </a:pPr>
            <a:endParaRPr lang="hr-HR" sz="2000" dirty="0" smtClean="0"/>
          </a:p>
          <a:p>
            <a:pPr marL="514350" indent="-514350">
              <a:buFont typeface="Arial" pitchFamily="34" charset="0"/>
              <a:buNone/>
              <a:defRPr/>
            </a:pPr>
            <a:endParaRPr lang="hr-HR" sz="2400" dirty="0" smtClean="0"/>
          </a:p>
          <a:p>
            <a:pPr marL="514350" indent="-514350">
              <a:buFont typeface="Arial" pitchFamily="34" charset="0"/>
              <a:buNone/>
              <a:defRPr/>
            </a:pPr>
            <a:endParaRPr lang="hr-HR" sz="1050" dirty="0" smtClean="0"/>
          </a:p>
          <a:p>
            <a:pPr marL="457200" indent="-457200">
              <a:buFont typeface="Arial" pitchFamily="34" charset="0"/>
              <a:buNone/>
              <a:defRPr/>
            </a:pPr>
            <a:endParaRPr lang="hr-HR" sz="2400" dirty="0" smtClean="0"/>
          </a:p>
        </p:txBody>
      </p:sp>
      <p:pic>
        <p:nvPicPr>
          <p:cNvPr id="12" name="Picture 2" descr="C:\Users\Maja\Documents\PROTECTED AREAS general\TB Conservation_SPECIALIST GROUP\PROJECTS\Best Practice Guideline\BPG Content\Logos for inside first page\ICIMOD_30_Logo_Colour_Aug13_min 15mm.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44984" y="5157192"/>
            <a:ext cx="3110992" cy="165618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r="45660"/>
          <a:stretch/>
        </p:blipFill>
        <p:spPr bwMode="auto">
          <a:xfrm>
            <a:off x="5580496" y="3645024"/>
            <a:ext cx="3456000" cy="2304256"/>
          </a:xfrm>
          <a:prstGeom prst="rect">
            <a:avLst/>
          </a:prstGeom>
          <a:solidFill>
            <a:schemeClr val="bg1"/>
          </a:solidFill>
          <a:ln w="3175">
            <a:solidFill>
              <a:schemeClr val="tx1">
                <a:lumMod val="50000"/>
                <a:lumOff val="50000"/>
              </a:schemeClr>
            </a:solidFill>
          </a:ln>
          <a:effectLst/>
          <a:extLst/>
        </p:spPr>
      </p:pic>
    </p:spTree>
    <p:extLst>
      <p:ext uri="{BB962C8B-B14F-4D97-AF65-F5344CB8AC3E}">
        <p14:creationId xmlns:p14="http://schemas.microsoft.com/office/powerpoint/2010/main" val="21675943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35496" y="1052736"/>
            <a:ext cx="9108504" cy="5256584"/>
          </a:xfrm>
        </p:spPr>
        <p:txBody>
          <a:bodyPr rtlCol="0">
            <a:noAutofit/>
          </a:bodyPr>
          <a:lstStyle/>
          <a:p>
            <a:pPr marL="0" indent="0">
              <a:buNone/>
            </a:pPr>
            <a:r>
              <a:rPr lang="hr-HR" sz="1400" dirty="0" smtClean="0"/>
              <a:t>Prinipal co-editors and co-authors: </a:t>
            </a:r>
          </a:p>
          <a:p>
            <a:pPr marL="0" indent="0">
              <a:buNone/>
              <a:defRPr/>
            </a:pPr>
            <a:r>
              <a:rPr lang="hr-HR" sz="1400" b="1" dirty="0"/>
              <a:t>Maja </a:t>
            </a:r>
            <a:r>
              <a:rPr lang="hr-HR" sz="1400" b="1" dirty="0" smtClean="0"/>
              <a:t>Vasilijević,  Kevan Zunckel, </a:t>
            </a:r>
            <a:r>
              <a:rPr lang="en-GB" sz="1400" b="1" dirty="0" smtClean="0"/>
              <a:t>Matthew </a:t>
            </a:r>
            <a:r>
              <a:rPr lang="en-GB" sz="1400" b="1" dirty="0" err="1"/>
              <a:t>McK</a:t>
            </a:r>
            <a:r>
              <a:rPr lang="hr-HR" sz="1400" b="1" dirty="0" smtClean="0"/>
              <a:t>inney, </a:t>
            </a:r>
            <a:r>
              <a:rPr lang="en-GB" sz="1400" b="1" dirty="0" smtClean="0"/>
              <a:t>Boris </a:t>
            </a:r>
            <a:r>
              <a:rPr lang="en-GB" sz="1400" b="1" dirty="0"/>
              <a:t>E</a:t>
            </a:r>
            <a:r>
              <a:rPr lang="hr-HR" sz="1400" b="1" dirty="0" smtClean="0"/>
              <a:t>rg, </a:t>
            </a:r>
            <a:r>
              <a:rPr lang="en-GB" sz="1400" b="1" dirty="0" smtClean="0"/>
              <a:t>Michael </a:t>
            </a:r>
            <a:r>
              <a:rPr lang="en-GB" sz="1400" b="1" dirty="0"/>
              <a:t>S</a:t>
            </a:r>
            <a:r>
              <a:rPr lang="hr-HR" sz="1400" b="1" dirty="0" smtClean="0"/>
              <a:t>choon, </a:t>
            </a:r>
            <a:r>
              <a:rPr lang="en-GB" sz="1400" b="1" dirty="0" err="1" smtClean="0"/>
              <a:t>Tatjana</a:t>
            </a:r>
            <a:r>
              <a:rPr lang="en-GB" sz="1400" b="1" dirty="0" smtClean="0"/>
              <a:t> </a:t>
            </a:r>
            <a:r>
              <a:rPr lang="en-GB" sz="1400" b="1" dirty="0"/>
              <a:t>R</a:t>
            </a:r>
            <a:r>
              <a:rPr lang="hr-HR" sz="1400" b="1" dirty="0"/>
              <a:t>osen </a:t>
            </a:r>
            <a:r>
              <a:rPr lang="en-GB" sz="1400" b="1" dirty="0"/>
              <a:t>M</a:t>
            </a:r>
            <a:r>
              <a:rPr lang="hr-HR" sz="1400" b="1" dirty="0"/>
              <a:t>ichel</a:t>
            </a:r>
            <a:endParaRPr lang="hr-HR" sz="1400" b="1" dirty="0" smtClean="0"/>
          </a:p>
          <a:p>
            <a:pPr marL="0" indent="0">
              <a:buNone/>
            </a:pPr>
            <a:endParaRPr lang="hr-HR" sz="1400" dirty="0" smtClean="0"/>
          </a:p>
          <a:p>
            <a:pPr marL="0" indent="0">
              <a:buNone/>
            </a:pPr>
            <a:r>
              <a:rPr lang="en-GB" sz="1400" dirty="0" err="1" smtClean="0"/>
              <a:t>Brahim</a:t>
            </a:r>
            <a:r>
              <a:rPr lang="en-GB" sz="1400" dirty="0" smtClean="0"/>
              <a:t> </a:t>
            </a:r>
            <a:r>
              <a:rPr lang="en-GB" sz="1400" dirty="0" err="1" smtClean="0"/>
              <a:t>Abou</a:t>
            </a:r>
            <a:r>
              <a:rPr lang="en-GB" sz="1400" dirty="0" smtClean="0"/>
              <a:t> el Abbes, </a:t>
            </a:r>
            <a:r>
              <a:rPr lang="en-GB" sz="1400" dirty="0" err="1" smtClean="0"/>
              <a:t>Rahimatsah</a:t>
            </a:r>
            <a:r>
              <a:rPr lang="hr-HR" sz="1400" dirty="0" smtClean="0"/>
              <a:t> </a:t>
            </a:r>
            <a:r>
              <a:rPr lang="en-GB" sz="1400" dirty="0" err="1" smtClean="0"/>
              <a:t>Amat</a:t>
            </a:r>
            <a:r>
              <a:rPr lang="en-GB" sz="1400" dirty="0" smtClean="0"/>
              <a:t>, Giorgio </a:t>
            </a:r>
            <a:r>
              <a:rPr lang="en-GB" sz="1400" dirty="0" err="1" smtClean="0"/>
              <a:t>Andrian</a:t>
            </a:r>
            <a:r>
              <a:rPr lang="en-GB" sz="1400" dirty="0" smtClean="0"/>
              <a:t>, Kenneth </a:t>
            </a:r>
            <a:r>
              <a:rPr lang="en-GB" sz="1400" dirty="0" err="1" smtClean="0"/>
              <a:t>Angu</a:t>
            </a:r>
            <a:r>
              <a:rPr lang="en-GB" sz="1400" dirty="0" smtClean="0"/>
              <a:t> </a:t>
            </a:r>
            <a:r>
              <a:rPr lang="en-GB" sz="1400" dirty="0" err="1" smtClean="0"/>
              <a:t>Angu</a:t>
            </a:r>
            <a:r>
              <a:rPr lang="en-GB" sz="1400" dirty="0" smtClean="0"/>
              <a:t>, </a:t>
            </a:r>
            <a:r>
              <a:rPr lang="en-GB" sz="1400" dirty="0" err="1" smtClean="0"/>
              <a:t>Taïbou</a:t>
            </a:r>
            <a:r>
              <a:rPr lang="en-GB" sz="1400" dirty="0" smtClean="0"/>
              <a:t> Ba,</a:t>
            </a:r>
            <a:r>
              <a:rPr lang="hr-HR" sz="1400" dirty="0" smtClean="0"/>
              <a:t> </a:t>
            </a:r>
            <a:r>
              <a:rPr lang="en-GB" sz="1400" dirty="0" smtClean="0"/>
              <a:t>Tim </a:t>
            </a:r>
            <a:r>
              <a:rPr lang="en-GB" sz="1400" dirty="0" err="1" smtClean="0"/>
              <a:t>Badman</a:t>
            </a:r>
            <a:r>
              <a:rPr lang="en-GB" sz="1400" dirty="0" smtClean="0"/>
              <a:t>, </a:t>
            </a:r>
            <a:r>
              <a:rPr lang="en-GB" sz="1400" dirty="0" err="1" smtClean="0"/>
              <a:t>Jitendra</a:t>
            </a:r>
            <a:r>
              <a:rPr lang="en-GB" sz="1400" dirty="0" smtClean="0"/>
              <a:t> </a:t>
            </a:r>
            <a:r>
              <a:rPr lang="en-GB" sz="1400" dirty="0" err="1" smtClean="0"/>
              <a:t>Bajracharya</a:t>
            </a:r>
            <a:r>
              <a:rPr lang="en-GB" sz="1400" dirty="0" smtClean="0"/>
              <a:t>, Martin </a:t>
            </a:r>
            <a:r>
              <a:rPr lang="en-GB" sz="1400" dirty="0" err="1" smtClean="0"/>
              <a:t>Barriteau</a:t>
            </a:r>
            <a:r>
              <a:rPr lang="en-GB" sz="1400" dirty="0" smtClean="0"/>
              <a:t>, Diana</a:t>
            </a:r>
            <a:r>
              <a:rPr lang="hr-HR" sz="1400" dirty="0" smtClean="0"/>
              <a:t> </a:t>
            </a:r>
            <a:r>
              <a:rPr lang="en-GB" sz="1400" dirty="0" smtClean="0"/>
              <a:t>Bedoya, Charles </a:t>
            </a:r>
            <a:r>
              <a:rPr lang="en-GB" sz="1400" dirty="0" err="1" smtClean="0"/>
              <a:t>Besançon</a:t>
            </a:r>
            <a:r>
              <a:rPr lang="en-GB" sz="1400" dirty="0" smtClean="0"/>
              <a:t>, Paul Bewsher,</a:t>
            </a:r>
            <a:r>
              <a:rPr lang="hr-HR" sz="1400" dirty="0" smtClean="0"/>
              <a:t> Florian Carius,</a:t>
            </a:r>
            <a:r>
              <a:rPr lang="en-GB" sz="1400" dirty="0" smtClean="0"/>
              <a:t> Juan E. </a:t>
            </a:r>
            <a:r>
              <a:rPr lang="en-GB" sz="1400" dirty="0" err="1" smtClean="0"/>
              <a:t>Bezaury</a:t>
            </a:r>
            <a:r>
              <a:rPr lang="hr-HR" sz="1400" dirty="0" smtClean="0"/>
              <a:t> C</a:t>
            </a:r>
            <a:r>
              <a:rPr lang="it-IT" sz="1400" dirty="0" smtClean="0"/>
              <a:t>reel, </a:t>
            </a:r>
            <a:r>
              <a:rPr lang="hr-HR" sz="1400" dirty="0" smtClean="0"/>
              <a:t>Duan Biggs, </a:t>
            </a:r>
            <a:r>
              <a:rPr lang="it-IT" sz="1400" dirty="0" smtClean="0"/>
              <a:t>Clara Bocchino, Grazia Borrini-Feyerabend, Alain</a:t>
            </a:r>
            <a:r>
              <a:rPr lang="hr-HR" sz="1400" dirty="0" smtClean="0"/>
              <a:t> </a:t>
            </a:r>
            <a:r>
              <a:rPr lang="en-GB" sz="1400" dirty="0" smtClean="0"/>
              <a:t>Brandeis,</a:t>
            </a:r>
            <a:r>
              <a:rPr lang="hr-HR" sz="1400" dirty="0" smtClean="0"/>
              <a:t> Robert Brunner,</a:t>
            </a:r>
            <a:r>
              <a:rPr lang="en-GB" sz="1400" dirty="0" smtClean="0"/>
              <a:t> Edgar </a:t>
            </a:r>
            <a:r>
              <a:rPr lang="en-GB" sz="1400" dirty="0" err="1" smtClean="0"/>
              <a:t>Buhanga</a:t>
            </a:r>
            <a:r>
              <a:rPr lang="en-GB" sz="1400" dirty="0" smtClean="0"/>
              <a:t>, Tony Bynum, Andy Bystrom, Zhao</a:t>
            </a:r>
            <a:r>
              <a:rPr lang="hr-HR" sz="1400" dirty="0" smtClean="0"/>
              <a:t> </a:t>
            </a:r>
            <a:r>
              <a:rPr lang="en-GB" sz="1400" dirty="0" smtClean="0"/>
              <a:t>Chao, Olivier Chassot, Sunita Chaudhary, Nakul Chettri,</a:t>
            </a:r>
            <a:r>
              <a:rPr lang="hr-HR" sz="1400" dirty="0" smtClean="0"/>
              <a:t> R</a:t>
            </a:r>
            <a:r>
              <a:rPr lang="en-GB" sz="1400" dirty="0" err="1" smtClean="0"/>
              <a:t>usudan</a:t>
            </a:r>
            <a:r>
              <a:rPr lang="en-GB" sz="1400" dirty="0" smtClean="0"/>
              <a:t> </a:t>
            </a:r>
            <a:r>
              <a:rPr lang="en-GB" sz="1400" dirty="0" err="1" smtClean="0"/>
              <a:t>Chochua</a:t>
            </a:r>
            <a:r>
              <a:rPr lang="en-GB" sz="1400" dirty="0" smtClean="0"/>
              <a:t>, Nguyen The </a:t>
            </a:r>
            <a:r>
              <a:rPr lang="en-GB" sz="1400" dirty="0" err="1" smtClean="0"/>
              <a:t>Cuong</a:t>
            </a:r>
            <a:r>
              <a:rPr lang="en-GB" sz="1400" dirty="0" smtClean="0"/>
              <a:t>, Jan</a:t>
            </a:r>
            <a:r>
              <a:rPr lang="hr-HR" sz="1400" dirty="0" smtClean="0"/>
              <a:t> </a:t>
            </a:r>
            <a:r>
              <a:rPr lang="en-GB" sz="1400" dirty="0" smtClean="0"/>
              <a:t>De Winter</a:t>
            </a:r>
            <a:r>
              <a:rPr lang="hr-HR" sz="1400" dirty="0" smtClean="0"/>
              <a:t>, </a:t>
            </a:r>
            <a:r>
              <a:rPr lang="en-GB" sz="1400" dirty="0" err="1" smtClean="0"/>
              <a:t>Askar</a:t>
            </a:r>
            <a:r>
              <a:rPr lang="en-GB" sz="1400" dirty="0" smtClean="0"/>
              <a:t> </a:t>
            </a:r>
            <a:r>
              <a:rPr lang="en-GB" sz="1400" dirty="0" err="1" smtClean="0"/>
              <a:t>Devletbakov</a:t>
            </a:r>
            <a:r>
              <a:rPr lang="en-GB" sz="1400" dirty="0" smtClean="0"/>
              <a:t>,</a:t>
            </a:r>
            <a:r>
              <a:rPr lang="hr-HR" sz="1400" dirty="0" smtClean="0"/>
              <a:t> </a:t>
            </a:r>
            <a:r>
              <a:rPr lang="en-GB" sz="1400" dirty="0" smtClean="0"/>
              <a:t>Emma Doyle, Nigel Dudley, Andrew Dunn, Dominique</a:t>
            </a:r>
            <a:r>
              <a:rPr lang="hr-HR" sz="1400" dirty="0" smtClean="0"/>
              <a:t> </a:t>
            </a:r>
            <a:r>
              <a:rPr lang="en-GB" sz="1400" dirty="0" err="1" smtClean="0"/>
              <a:t>Endamana</a:t>
            </a:r>
            <a:r>
              <a:rPr lang="en-GB" sz="1400" dirty="0" smtClean="0"/>
              <a:t>, Cristina </a:t>
            </a:r>
            <a:r>
              <a:rPr lang="en-GB" sz="1400" dirty="0" err="1" smtClean="0"/>
              <a:t>Eghenter</a:t>
            </a:r>
            <a:r>
              <a:rPr lang="en-GB" sz="1400" dirty="0" smtClean="0"/>
              <a:t>, Wayne </a:t>
            </a:r>
            <a:r>
              <a:rPr lang="en-GB" sz="1400" dirty="0" err="1" smtClean="0"/>
              <a:t>Freimund</a:t>
            </a:r>
            <a:r>
              <a:rPr lang="en-GB" sz="1400" dirty="0" smtClean="0"/>
              <a:t>, Wolfgang</a:t>
            </a:r>
            <a:r>
              <a:rPr lang="hr-HR" sz="1400" dirty="0" smtClean="0"/>
              <a:t> </a:t>
            </a:r>
            <a:r>
              <a:rPr lang="en-GB" sz="1400" dirty="0" smtClean="0"/>
              <a:t>Fremuth, Ewald Galle, Jean-Marc </a:t>
            </a:r>
            <a:r>
              <a:rPr lang="en-GB" sz="1400" dirty="0" err="1" smtClean="0"/>
              <a:t>Garreau</a:t>
            </a:r>
            <a:r>
              <a:rPr lang="en-GB" sz="1400" dirty="0" smtClean="0"/>
              <a:t>, </a:t>
            </a:r>
            <a:r>
              <a:rPr lang="en-GB" sz="1400" dirty="0" err="1" smtClean="0"/>
              <a:t>Sonali</a:t>
            </a:r>
            <a:r>
              <a:rPr lang="en-GB" sz="1400" dirty="0" smtClean="0"/>
              <a:t> Ghosh,</a:t>
            </a:r>
            <a:r>
              <a:rPr lang="hr-HR" sz="1400" dirty="0" smtClean="0"/>
              <a:t> </a:t>
            </a:r>
            <a:r>
              <a:rPr lang="en-GB" sz="1400" dirty="0" smtClean="0"/>
              <a:t>Nick de </a:t>
            </a:r>
            <a:r>
              <a:rPr lang="en-GB" sz="1400" dirty="0" err="1" smtClean="0"/>
              <a:t>Goede</a:t>
            </a:r>
            <a:r>
              <a:rPr lang="en-GB" sz="1400" dirty="0" smtClean="0"/>
              <a:t>, Catarina </a:t>
            </a:r>
            <a:r>
              <a:rPr lang="en-GB" sz="1400" dirty="0" err="1" smtClean="0"/>
              <a:t>Grilo</a:t>
            </a:r>
            <a:r>
              <a:rPr lang="en-GB" sz="1400" dirty="0" smtClean="0"/>
              <a:t>, David Grossmann,</a:t>
            </a:r>
            <a:r>
              <a:rPr lang="hr-HR" sz="1400" dirty="0" smtClean="0"/>
              <a:t> Craig Groves,</a:t>
            </a:r>
            <a:r>
              <a:rPr lang="en-GB" sz="1400" dirty="0" smtClean="0"/>
              <a:t> Christine</a:t>
            </a:r>
            <a:r>
              <a:rPr lang="hr-HR" sz="1400" dirty="0" smtClean="0"/>
              <a:t> </a:t>
            </a:r>
            <a:r>
              <a:rPr lang="en-GB" sz="1400" dirty="0" err="1" smtClean="0"/>
              <a:t>Guiness</a:t>
            </a:r>
            <a:r>
              <a:rPr lang="en-GB" sz="1400" dirty="0" smtClean="0"/>
              <a:t>, Ely </a:t>
            </a:r>
            <a:r>
              <a:rPr lang="en-GB" sz="1400" dirty="0" err="1" smtClean="0"/>
              <a:t>ould</a:t>
            </a:r>
            <a:r>
              <a:rPr lang="en-GB" sz="1400" dirty="0" smtClean="0"/>
              <a:t> Mohamed el </a:t>
            </a:r>
            <a:r>
              <a:rPr lang="en-GB" sz="1400" dirty="0" err="1" smtClean="0"/>
              <a:t>Hadj</a:t>
            </a:r>
            <a:r>
              <a:rPr lang="en-GB" sz="1400" dirty="0" smtClean="0"/>
              <a:t>, John Hanks, Anne </a:t>
            </a:r>
            <a:r>
              <a:rPr lang="en-GB" sz="1400" dirty="0" err="1" smtClean="0"/>
              <a:t>Katrin</a:t>
            </a:r>
            <a:r>
              <a:rPr lang="hr-HR" sz="1400" dirty="0" smtClean="0"/>
              <a:t> </a:t>
            </a:r>
            <a:r>
              <a:rPr lang="en-GB" sz="1400" dirty="0" err="1" smtClean="0"/>
              <a:t>Heinrichs</a:t>
            </a:r>
            <a:r>
              <a:rPr lang="en-GB" sz="1400" dirty="0" smtClean="0"/>
              <a:t>, Elaine Hsiao, Syed </a:t>
            </a:r>
            <a:r>
              <a:rPr lang="en-GB" sz="1400" dirty="0" err="1" smtClean="0"/>
              <a:t>Ainul</a:t>
            </a:r>
            <a:r>
              <a:rPr lang="en-GB" sz="1400" dirty="0" smtClean="0"/>
              <a:t> Hussain, Paul Insua-Cao,</a:t>
            </a:r>
            <a:r>
              <a:rPr lang="hr-HR" sz="1400" dirty="0" smtClean="0"/>
              <a:t> </a:t>
            </a:r>
            <a:r>
              <a:rPr lang="en-GB" sz="1400" dirty="0" err="1" smtClean="0"/>
              <a:t>Boedhihartono</a:t>
            </a:r>
            <a:r>
              <a:rPr lang="en-GB" sz="1400" dirty="0" smtClean="0"/>
              <a:t> </a:t>
            </a:r>
            <a:r>
              <a:rPr lang="en-GB" sz="1400" dirty="0" err="1" smtClean="0"/>
              <a:t>Intou</a:t>
            </a:r>
            <a:r>
              <a:rPr lang="en-GB" sz="1400" dirty="0" smtClean="0"/>
              <a:t>, </a:t>
            </a:r>
            <a:r>
              <a:rPr lang="en-GB" sz="1400" dirty="0" err="1" smtClean="0"/>
              <a:t>Tilman</a:t>
            </a:r>
            <a:r>
              <a:rPr lang="en-GB" sz="1400" dirty="0" smtClean="0"/>
              <a:t> Jaeger, Shawn Johnson, Harry</a:t>
            </a:r>
            <a:r>
              <a:rPr lang="hr-HR" sz="1400" dirty="0" smtClean="0"/>
              <a:t> J</a:t>
            </a:r>
            <a:r>
              <a:rPr lang="fi-FI" sz="1400" dirty="0" smtClean="0"/>
              <a:t>onas, Orisha Joseph, Sanna-Kaisa Juvonen, Benjammin</a:t>
            </a:r>
            <a:r>
              <a:rPr lang="hr-HR" sz="1400" dirty="0" smtClean="0"/>
              <a:t> </a:t>
            </a:r>
            <a:r>
              <a:rPr lang="en-GB" sz="1400" dirty="0" smtClean="0"/>
              <a:t>Kahn, Cheikh Tidiane Kane, Vadim </a:t>
            </a:r>
            <a:r>
              <a:rPr lang="en-GB" sz="1400" dirty="0" err="1" smtClean="0"/>
              <a:t>Kiriliuk</a:t>
            </a:r>
            <a:r>
              <a:rPr lang="en-GB" sz="1400" dirty="0" smtClean="0"/>
              <a:t>, Elizabeth Koch</a:t>
            </a:r>
            <a:r>
              <a:rPr lang="hr-HR" sz="1400" dirty="0" smtClean="0"/>
              <a:t> </a:t>
            </a:r>
            <a:r>
              <a:rPr lang="fi-FI" sz="1400" dirty="0" smtClean="0"/>
              <a:t>Ya’ari, Sabine Koenig, Rajan Kotru, Anna Kuhmonen, Kari</a:t>
            </a:r>
            <a:r>
              <a:rPr lang="hr-HR" sz="1400" dirty="0" smtClean="0"/>
              <a:t> </a:t>
            </a:r>
            <a:r>
              <a:rPr lang="en-GB" sz="1400" dirty="0" smtClean="0"/>
              <a:t>Lahti, Annette Lanjouw, Michelle Lim, John Lambing, </a:t>
            </a:r>
            <a:r>
              <a:rPr lang="en-GB" sz="1400" dirty="0" err="1" smtClean="0"/>
              <a:t>Alois</a:t>
            </a:r>
            <a:r>
              <a:rPr lang="hr-HR" sz="1400" dirty="0" smtClean="0"/>
              <a:t> </a:t>
            </a:r>
            <a:r>
              <a:rPr lang="en-GB" sz="1400" dirty="0" smtClean="0"/>
              <a:t>Lang, Yan Lu, Kathy MacKinnon, </a:t>
            </a:r>
            <a:r>
              <a:rPr lang="en-GB" sz="1400" dirty="0" err="1" smtClean="0"/>
              <a:t>Salifou</a:t>
            </a:r>
            <a:r>
              <a:rPr lang="en-GB" sz="1400" dirty="0" smtClean="0"/>
              <a:t> Mahamadou, </a:t>
            </a:r>
            <a:r>
              <a:rPr lang="en-GB" sz="1400" dirty="0" err="1" smtClean="0"/>
              <a:t>Neeraj</a:t>
            </a:r>
            <a:r>
              <a:rPr lang="hr-HR" sz="1400" dirty="0" smtClean="0"/>
              <a:t> </a:t>
            </a:r>
            <a:r>
              <a:rPr lang="en-GB" sz="1400" dirty="0" smtClean="0"/>
              <a:t>Mahar, Marek </a:t>
            </a:r>
            <a:r>
              <a:rPr lang="en-GB" sz="1400" dirty="0" err="1" smtClean="0"/>
              <a:t>Majerczak</a:t>
            </a:r>
            <a:r>
              <a:rPr lang="en-GB" sz="1400" dirty="0" smtClean="0"/>
              <a:t>, Paul Martin, Daniela </a:t>
            </a:r>
            <a:r>
              <a:rPr lang="en-GB" sz="1400" dirty="0" err="1" smtClean="0"/>
              <a:t>Marzo</a:t>
            </a:r>
            <a:r>
              <a:rPr lang="en-GB" sz="1400" dirty="0" smtClean="0"/>
              <a:t>, Vinod</a:t>
            </a:r>
            <a:r>
              <a:rPr lang="hr-HR" sz="1400" dirty="0" smtClean="0"/>
              <a:t> </a:t>
            </a:r>
            <a:r>
              <a:rPr lang="en-GB" sz="1400" dirty="0" smtClean="0"/>
              <a:t>Bihari Mathur, Volker </a:t>
            </a:r>
            <a:r>
              <a:rPr lang="en-GB" sz="1400" dirty="0" err="1" smtClean="0"/>
              <a:t>Mauerhofer</a:t>
            </a:r>
            <a:r>
              <a:rPr lang="en-GB" sz="1400" dirty="0" smtClean="0"/>
              <a:t>, Jamie McCallum, Edwin</a:t>
            </a:r>
            <a:r>
              <a:rPr lang="hr-HR" sz="1400" dirty="0" smtClean="0"/>
              <a:t> </a:t>
            </a:r>
            <a:r>
              <a:rPr lang="it-IT" sz="1400" dirty="0" smtClean="0"/>
              <a:t>Meru, Stefan Michel, Li Migura, Peter Myles, Servi Nabuurs,</a:t>
            </a:r>
            <a:r>
              <a:rPr lang="hr-HR" sz="1400" dirty="0" smtClean="0"/>
              <a:t> </a:t>
            </a:r>
            <a:r>
              <a:rPr lang="en-GB" sz="1400" dirty="0" smtClean="0"/>
              <a:t>Federico </a:t>
            </a:r>
            <a:r>
              <a:rPr lang="en-GB" sz="1400" dirty="0" err="1" smtClean="0"/>
              <a:t>Niccolini</a:t>
            </a:r>
            <a:r>
              <a:rPr lang="en-GB" sz="1400" dirty="0" smtClean="0"/>
              <a:t>, Aaron Nicholas, Krishna Prasad </a:t>
            </a:r>
            <a:r>
              <a:rPr lang="en-GB" sz="1400" dirty="0" err="1" smtClean="0"/>
              <a:t>Oli</a:t>
            </a:r>
            <a:r>
              <a:rPr lang="en-GB" sz="1400" dirty="0" smtClean="0"/>
              <a:t>,</a:t>
            </a:r>
            <a:r>
              <a:rPr lang="hr-HR" sz="1400" dirty="0" smtClean="0"/>
              <a:t> </a:t>
            </a:r>
            <a:r>
              <a:rPr lang="en-GB" sz="1400" dirty="0" smtClean="0"/>
              <a:t>Marco </a:t>
            </a:r>
            <a:r>
              <a:rPr lang="en-GB" sz="1400" dirty="0" err="1" smtClean="0"/>
              <a:t>Onida</a:t>
            </a:r>
            <a:r>
              <a:rPr lang="en-GB" sz="1400" dirty="0" smtClean="0"/>
              <a:t>, Gisela Paredes-</a:t>
            </a:r>
            <a:r>
              <a:rPr lang="en-GB" sz="1400" dirty="0" err="1" smtClean="0"/>
              <a:t>Leguizamón</a:t>
            </a:r>
            <a:r>
              <a:rPr lang="en-GB" sz="1400" dirty="0" smtClean="0"/>
              <a:t>, Midori Paxton,</a:t>
            </a:r>
            <a:r>
              <a:rPr lang="hr-HR" sz="1400" dirty="0" smtClean="0"/>
              <a:t> Marko Pečarević, </a:t>
            </a:r>
            <a:r>
              <a:rPr lang="en-GB" sz="1400" dirty="0" smtClean="0"/>
              <a:t>Fan </a:t>
            </a:r>
            <a:r>
              <a:rPr lang="en-GB" sz="1400" dirty="0" err="1" smtClean="0"/>
              <a:t>Pengfei</a:t>
            </a:r>
            <a:r>
              <a:rPr lang="en-GB" sz="1400" dirty="0" smtClean="0"/>
              <a:t>, Tomasz </a:t>
            </a:r>
            <a:r>
              <a:rPr lang="en-GB" sz="1400" dirty="0" err="1" smtClean="0"/>
              <a:t>Pezold</a:t>
            </a:r>
            <a:r>
              <a:rPr lang="hr-HR" sz="1400" dirty="0" smtClean="0"/>
              <a:t>,</a:t>
            </a:r>
            <a:r>
              <a:rPr lang="en-GB" sz="1400" dirty="0" smtClean="0"/>
              <a:t> Adrian Phillips, Irma </a:t>
            </a:r>
            <a:r>
              <a:rPr lang="en-GB" sz="1400" dirty="0" err="1" smtClean="0"/>
              <a:t>Popović</a:t>
            </a:r>
            <a:r>
              <a:rPr lang="en-GB" sz="1400" dirty="0" smtClean="0"/>
              <a:t> </a:t>
            </a:r>
            <a:r>
              <a:rPr lang="en-GB" sz="1400" dirty="0" err="1" smtClean="0"/>
              <a:t>Dujmović</a:t>
            </a:r>
            <a:r>
              <a:rPr lang="en-GB" sz="1400" dirty="0" smtClean="0"/>
              <a:t>, Nawraj</a:t>
            </a:r>
            <a:r>
              <a:rPr lang="hr-HR" sz="1400" dirty="0" smtClean="0"/>
              <a:t> </a:t>
            </a:r>
            <a:r>
              <a:rPr lang="en-GB" sz="1400" dirty="0" smtClean="0"/>
              <a:t>Pradhan, Michael S. Quinn, Gopal S. Rawat, Johannes</a:t>
            </a:r>
            <a:r>
              <a:rPr lang="hr-HR" sz="1400" dirty="0" smtClean="0"/>
              <a:t> </a:t>
            </a:r>
            <a:r>
              <a:rPr lang="pt-BR" sz="1400" dirty="0" smtClean="0"/>
              <a:t>Refisch, Lenka Reiterova, Cristian Remus-Papp, </a:t>
            </a:r>
            <a:r>
              <a:rPr lang="en-GB" sz="1400" dirty="0" smtClean="0"/>
              <a:t>Kent Redford</a:t>
            </a:r>
            <a:r>
              <a:rPr lang="hr-HR" sz="1400" dirty="0" smtClean="0"/>
              <a:t>, </a:t>
            </a:r>
            <a:r>
              <a:rPr lang="pt-BR" sz="1400" dirty="0" smtClean="0"/>
              <a:t>David</a:t>
            </a:r>
            <a:r>
              <a:rPr lang="hr-HR" sz="1400" dirty="0" smtClean="0"/>
              <a:t> </a:t>
            </a:r>
            <a:r>
              <a:rPr lang="pt-BR" sz="1400" dirty="0" smtClean="0"/>
              <a:t>Reynolds, Tamar Ron, Pedro Rosabal, Patrizia Rossi,</a:t>
            </a:r>
            <a:r>
              <a:rPr lang="hr-HR" sz="1400" dirty="0" smtClean="0"/>
              <a:t> Tómaš Rothröckl, </a:t>
            </a:r>
            <a:r>
              <a:rPr lang="en-GB" sz="1400" dirty="0" smtClean="0"/>
              <a:t>Tobias </a:t>
            </a:r>
            <a:r>
              <a:rPr lang="en-GB" sz="1400" dirty="0" err="1" smtClean="0"/>
              <a:t>Salathe</a:t>
            </a:r>
            <a:r>
              <a:rPr lang="en-GB" sz="1400" dirty="0" smtClean="0"/>
              <a:t>, Trevor Sandwith</a:t>
            </a:r>
            <a:r>
              <a:rPr lang="hr-HR" sz="1400" dirty="0" smtClean="0"/>
              <a:t>, </a:t>
            </a:r>
            <a:r>
              <a:rPr lang="en-GB" sz="1400" dirty="0" smtClean="0"/>
              <a:t>Petra </a:t>
            </a:r>
            <a:r>
              <a:rPr lang="en-GB" sz="1400" dirty="0" err="1" smtClean="0"/>
              <a:t>Schultheiss</a:t>
            </a:r>
            <a:r>
              <a:rPr lang="en-GB" sz="1400" dirty="0" smtClean="0"/>
              <a:t>, Harald </a:t>
            </a:r>
            <a:r>
              <a:rPr lang="en-GB" sz="1400" dirty="0" err="1" smtClean="0"/>
              <a:t>Schütz</a:t>
            </a:r>
            <a:r>
              <a:rPr lang="en-GB" sz="1400" dirty="0" smtClean="0"/>
              <a:t>, Gabriel</a:t>
            </a:r>
            <a:r>
              <a:rPr lang="hr-HR" sz="1400" dirty="0" smtClean="0"/>
              <a:t> </a:t>
            </a:r>
            <a:r>
              <a:rPr lang="en-GB" sz="1400" dirty="0" err="1" smtClean="0"/>
              <a:t>Schwaderer</a:t>
            </a:r>
            <a:r>
              <a:rPr lang="en-GB" sz="1400" dirty="0" smtClean="0"/>
              <a:t>, Peter Shadie, Eklabya Sharma, </a:t>
            </a:r>
            <a:r>
              <a:rPr lang="en-GB" sz="1400" dirty="0" err="1" smtClean="0"/>
              <a:t>Lhakpa</a:t>
            </a:r>
            <a:r>
              <a:rPr lang="en-GB" sz="1400" dirty="0" smtClean="0"/>
              <a:t> </a:t>
            </a:r>
            <a:r>
              <a:rPr lang="en-GB" sz="1400" dirty="0" err="1" smtClean="0"/>
              <a:t>Norbu</a:t>
            </a:r>
            <a:r>
              <a:rPr lang="hr-HR" sz="1400" dirty="0" smtClean="0"/>
              <a:t> </a:t>
            </a:r>
            <a:r>
              <a:rPr lang="en-GB" sz="1400" dirty="0" smtClean="0"/>
              <a:t>Sherpa, Andrej Sovinc, Anna </a:t>
            </a:r>
            <a:r>
              <a:rPr lang="en-GB" sz="1400" dirty="0" err="1" smtClean="0"/>
              <a:t>Spenceley</a:t>
            </a:r>
            <a:r>
              <a:rPr lang="en-GB" sz="1400" dirty="0" smtClean="0"/>
              <a:t>, Robert </a:t>
            </a:r>
            <a:r>
              <a:rPr lang="en-GB" sz="1400" dirty="0" err="1" smtClean="0"/>
              <a:t>Stejskal</a:t>
            </a:r>
            <a:r>
              <a:rPr lang="en-GB" sz="1400" dirty="0" smtClean="0"/>
              <a:t>,</a:t>
            </a:r>
            <a:r>
              <a:rPr lang="hr-HR" sz="1400" dirty="0" smtClean="0"/>
              <a:t> </a:t>
            </a:r>
            <a:r>
              <a:rPr lang="en-GB" sz="1400" dirty="0" smtClean="0"/>
              <a:t>David Tiku Okon, Amir </a:t>
            </a:r>
            <a:r>
              <a:rPr lang="en-GB" sz="1400" dirty="0" err="1" smtClean="0"/>
              <a:t>Tolouei</a:t>
            </a:r>
            <a:r>
              <a:rPr lang="en-GB" sz="1400" dirty="0" smtClean="0"/>
              <a:t>, </a:t>
            </a:r>
            <a:r>
              <a:rPr lang="en-GB" sz="1400" dirty="0" err="1" smtClean="0"/>
              <a:t>Hernán</a:t>
            </a:r>
            <a:r>
              <a:rPr lang="en-GB" sz="1400" dirty="0" smtClean="0"/>
              <a:t> Torres, </a:t>
            </a:r>
            <a:r>
              <a:rPr lang="en-GB" sz="1400" dirty="0" err="1" smtClean="0"/>
              <a:t>Yongyut</a:t>
            </a:r>
            <a:r>
              <a:rPr lang="hr-HR" sz="1400" dirty="0" smtClean="0"/>
              <a:t> </a:t>
            </a:r>
            <a:r>
              <a:rPr lang="fi-FI" sz="1400" dirty="0" smtClean="0"/>
              <a:t>Trisurat, Martin Valašek, Alan Valverde, Antonio Vasilijević,</a:t>
            </a:r>
            <a:r>
              <a:rPr lang="hr-HR" sz="1400" dirty="0" smtClean="0"/>
              <a:t> </a:t>
            </a:r>
            <a:r>
              <a:rPr lang="en-GB" sz="1400" dirty="0" smtClean="0"/>
              <a:t>Maxim </a:t>
            </a:r>
            <a:r>
              <a:rPr lang="en-GB" sz="1400" dirty="0" err="1" smtClean="0"/>
              <a:t>Vergeich</a:t>
            </a:r>
            <a:r>
              <a:rPr lang="hr-HR" sz="1400" dirty="0" smtClean="0"/>
              <a:t>ik, </a:t>
            </a:r>
            <a:r>
              <a:rPr lang="en-GB" sz="1400" dirty="0" smtClean="0"/>
              <a:t>Sally </a:t>
            </a:r>
            <a:r>
              <a:rPr lang="en-GB" sz="1400" dirty="0" err="1" smtClean="0"/>
              <a:t>Walkerman</a:t>
            </a:r>
            <a:r>
              <a:rPr lang="hr-HR" sz="1400" dirty="0" smtClean="0"/>
              <a:t>, </a:t>
            </a:r>
            <a:r>
              <a:rPr lang="en-GB" sz="1400" dirty="0" smtClean="0"/>
              <a:t>Arthur H. </a:t>
            </a:r>
            <a:r>
              <a:rPr lang="en-GB" sz="1400" dirty="0" err="1" smtClean="0"/>
              <a:t>Westing</a:t>
            </a:r>
            <a:r>
              <a:rPr lang="hr-HR" sz="1400" dirty="0" smtClean="0"/>
              <a:t>, </a:t>
            </a:r>
            <a:r>
              <a:rPr lang="en-GB" sz="1400" dirty="0" smtClean="0"/>
              <a:t>Graeme Worboys</a:t>
            </a:r>
            <a:r>
              <a:rPr lang="hr-HR" sz="1400" dirty="0" smtClean="0"/>
              <a:t>,</a:t>
            </a:r>
            <a:r>
              <a:rPr lang="en-GB" sz="1400" dirty="0" smtClean="0"/>
              <a:t> Dorothy Zbicz</a:t>
            </a:r>
            <a:endParaRPr lang="hr-HR" sz="1400" dirty="0" smtClean="0"/>
          </a:p>
          <a:p>
            <a:pPr marL="0" indent="0">
              <a:buNone/>
            </a:pPr>
            <a:endParaRPr lang="hr-HR" sz="1400" dirty="0" smtClean="0"/>
          </a:p>
        </p:txBody>
      </p:sp>
      <p:pic>
        <p:nvPicPr>
          <p:cNvPr id="7171" name="Picture 2" descr="E:\PROTECTED AREAS general\TB Conservation_SPECIALIST GROUP\ADMIN\LOGO\iucn wcpa try 1.jpg"/>
          <p:cNvPicPr>
            <a:picLocks noChangeAspect="1" noChangeArrowheads="1"/>
          </p:cNvPicPr>
          <p:nvPr/>
        </p:nvPicPr>
        <p:blipFill>
          <a:blip r:embed="rId3" cstate="print"/>
          <a:srcRect/>
          <a:stretch>
            <a:fillRect/>
          </a:stretch>
        </p:blipFill>
        <p:spPr bwMode="auto">
          <a:xfrm>
            <a:off x="6229350" y="0"/>
            <a:ext cx="2914650" cy="1150938"/>
          </a:xfrm>
          <a:prstGeom prst="rect">
            <a:avLst/>
          </a:prstGeom>
          <a:noFill/>
          <a:ln w="9525">
            <a:noFill/>
            <a:miter lim="800000"/>
            <a:headEnd/>
            <a:tailEnd/>
          </a:ln>
        </p:spPr>
      </p:pic>
      <p:sp>
        <p:nvSpPr>
          <p:cNvPr id="11" name="Title 1"/>
          <p:cNvSpPr txBox="1">
            <a:spLocks/>
          </p:cNvSpPr>
          <p:nvPr/>
        </p:nvSpPr>
        <p:spPr>
          <a:xfrm>
            <a:off x="35496" y="-99392"/>
            <a:ext cx="7920880" cy="1470025"/>
          </a:xfrm>
          <a:prstGeom prst="rect">
            <a:avLst/>
          </a:prstGeom>
        </p:spPr>
        <p:txBody>
          <a:bodyPr vert="horz" lIns="91440" tIns="45720" rIns="91440" bIns="45720" rtlCol="0" anchor="ctr">
            <a:normAutofit fontScale="97500"/>
          </a:bodyPr>
          <a:lstStyle/>
          <a:p>
            <a:pPr marL="457200" indent="-457200">
              <a:defRPr/>
            </a:pPr>
            <a:r>
              <a:rPr lang="hr-HR" sz="3300" dirty="0" smtClean="0"/>
              <a:t>Wide participatory approach</a:t>
            </a:r>
            <a:r>
              <a:rPr lang="hr-HR" sz="2800" dirty="0" smtClean="0"/>
              <a:t>  </a:t>
            </a:r>
            <a:endParaRPr lang="hr-HR" sz="2800" dirty="0"/>
          </a:p>
        </p:txBody>
      </p:sp>
      <p:sp>
        <p:nvSpPr>
          <p:cNvPr id="7172" name="Rectangle 15"/>
          <p:cNvSpPr>
            <a:spLocks noChangeArrowheads="1"/>
          </p:cNvSpPr>
          <p:nvPr/>
        </p:nvSpPr>
        <p:spPr bwMode="auto">
          <a:xfrm>
            <a:off x="0" y="6019800"/>
            <a:ext cx="9144000" cy="381000"/>
          </a:xfrm>
          <a:prstGeom prst="rect">
            <a:avLst/>
          </a:prstGeom>
          <a:solidFill>
            <a:srgbClr val="000064"/>
          </a:solidFill>
          <a:ln w="9525">
            <a:noFill/>
            <a:miter lim="800000"/>
            <a:headEnd/>
            <a:tailEnd/>
          </a:ln>
        </p:spPr>
        <p:txBody>
          <a:bodyPr wrap="none"/>
          <a:lstStyle/>
          <a:p>
            <a:r>
              <a:rPr lang="hr-HR" dirty="0">
                <a:solidFill>
                  <a:srgbClr val="EAEAEA"/>
                </a:solidFill>
                <a:latin typeface="Helvetica 45 Light" charset="0"/>
                <a:cs typeface="Arial" pitchFamily="34" charset="0"/>
              </a:rPr>
              <a:t> 				             </a:t>
            </a:r>
            <a:r>
              <a:rPr lang="hr-HR" dirty="0" smtClean="0">
                <a:solidFill>
                  <a:srgbClr val="EAEAEA"/>
                </a:solidFill>
                <a:latin typeface="Helvetica 45 Light" charset="0"/>
                <a:cs typeface="Arial" pitchFamily="34" charset="0"/>
              </a:rPr>
              <a:t>          </a:t>
            </a:r>
            <a:r>
              <a:rPr lang="hr-HR" sz="1400" dirty="0" smtClean="0">
                <a:solidFill>
                  <a:srgbClr val="EAEAEA"/>
                </a:solidFill>
                <a:latin typeface="Helvetica 45 Light" charset="0"/>
                <a:cs typeface="Arial" pitchFamily="34" charset="0"/>
              </a:rPr>
              <a:t>Transboundary </a:t>
            </a:r>
            <a:r>
              <a:rPr lang="hr-HR" sz="1400" dirty="0">
                <a:solidFill>
                  <a:srgbClr val="EAEAEA"/>
                </a:solidFill>
                <a:latin typeface="Helvetica 45 Light" charset="0"/>
                <a:cs typeface="Arial" pitchFamily="34" charset="0"/>
              </a:rPr>
              <a:t>Conservation Specialist Group</a:t>
            </a:r>
            <a:endParaRPr lang="en-GB" sz="1400" dirty="0">
              <a:latin typeface="Calibri" pitchFamily="34" charset="0"/>
            </a:endParaRPr>
          </a:p>
        </p:txBody>
      </p:sp>
    </p:spTree>
    <p:extLst>
      <p:ext uri="{BB962C8B-B14F-4D97-AF65-F5344CB8AC3E}">
        <p14:creationId xmlns:p14="http://schemas.microsoft.com/office/powerpoint/2010/main" val="9633775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502914" y="1556792"/>
            <a:ext cx="8389566" cy="4248472"/>
          </a:xfrm>
        </p:spPr>
        <p:txBody>
          <a:bodyPr rtlCol="0">
            <a:normAutofit/>
          </a:bodyPr>
          <a:lstStyle/>
          <a:p>
            <a:pPr marL="0" indent="0" eaLnBrk="1" fontAlgn="auto" hangingPunct="1">
              <a:spcAft>
                <a:spcPts val="0"/>
              </a:spcAft>
              <a:buNone/>
              <a:defRPr/>
            </a:pPr>
            <a:endParaRPr lang="hr-HR" sz="2000" dirty="0" smtClean="0"/>
          </a:p>
          <a:p>
            <a:pPr marL="514350" indent="-514350" eaLnBrk="1" fontAlgn="auto" hangingPunct="1">
              <a:spcAft>
                <a:spcPts val="0"/>
              </a:spcAft>
              <a:buClr>
                <a:schemeClr val="tx1"/>
              </a:buClr>
              <a:buFont typeface="Arial" pitchFamily="34" charset="0"/>
              <a:buNone/>
              <a:defRPr/>
            </a:pPr>
            <a:endParaRPr lang="hr-HR" sz="2800" dirty="0" smtClean="0"/>
          </a:p>
          <a:p>
            <a:pPr marL="457200" indent="-457200" eaLnBrk="1" fontAlgn="auto" hangingPunct="1">
              <a:spcAft>
                <a:spcPts val="0"/>
              </a:spcAft>
              <a:buFont typeface="Arial" pitchFamily="34" charset="0"/>
              <a:buNone/>
              <a:defRPr/>
            </a:pPr>
            <a:endParaRPr lang="hr-HR" sz="1000" dirty="0" smtClean="0"/>
          </a:p>
          <a:p>
            <a:pPr marL="457200" indent="-457200" eaLnBrk="1" fontAlgn="auto" hangingPunct="1">
              <a:spcAft>
                <a:spcPts val="0"/>
              </a:spcAft>
              <a:buFont typeface="Arial" pitchFamily="34" charset="0"/>
              <a:buNone/>
              <a:defRPr/>
            </a:pPr>
            <a:endParaRPr lang="hr-HR" sz="2000" dirty="0" smtClean="0"/>
          </a:p>
        </p:txBody>
      </p:sp>
      <p:pic>
        <p:nvPicPr>
          <p:cNvPr id="7171" name="Picture 2" descr="E:\PROTECTED AREAS general\TB Conservation_SPECIALIST GROUP\ADMIN\LOGO\iucn wcpa try 1.jpg"/>
          <p:cNvPicPr>
            <a:picLocks noChangeAspect="1" noChangeArrowheads="1"/>
          </p:cNvPicPr>
          <p:nvPr/>
        </p:nvPicPr>
        <p:blipFill>
          <a:blip r:embed="rId3" cstate="print"/>
          <a:srcRect/>
          <a:stretch>
            <a:fillRect/>
          </a:stretch>
        </p:blipFill>
        <p:spPr bwMode="auto">
          <a:xfrm>
            <a:off x="6229350" y="0"/>
            <a:ext cx="2914650" cy="1150938"/>
          </a:xfrm>
          <a:prstGeom prst="rect">
            <a:avLst/>
          </a:prstGeom>
          <a:noFill/>
          <a:ln w="9525">
            <a:noFill/>
            <a:miter lim="800000"/>
            <a:headEnd/>
            <a:tailEnd/>
          </a:ln>
        </p:spPr>
      </p:pic>
      <p:sp>
        <p:nvSpPr>
          <p:cNvPr id="7172" name="Rectangle 15"/>
          <p:cNvSpPr>
            <a:spLocks noChangeArrowheads="1"/>
          </p:cNvSpPr>
          <p:nvPr/>
        </p:nvSpPr>
        <p:spPr bwMode="auto">
          <a:xfrm>
            <a:off x="0" y="6019800"/>
            <a:ext cx="9144000" cy="381000"/>
          </a:xfrm>
          <a:prstGeom prst="rect">
            <a:avLst/>
          </a:prstGeom>
          <a:solidFill>
            <a:srgbClr val="000064"/>
          </a:solidFill>
          <a:ln w="9525">
            <a:noFill/>
            <a:miter lim="800000"/>
            <a:headEnd/>
            <a:tailEnd/>
          </a:ln>
        </p:spPr>
        <p:txBody>
          <a:bodyPr wrap="none"/>
          <a:lstStyle/>
          <a:p>
            <a:r>
              <a:rPr lang="hr-HR" dirty="0">
                <a:solidFill>
                  <a:srgbClr val="EAEAEA"/>
                </a:solidFill>
                <a:latin typeface="Helvetica 45 Light" charset="0"/>
                <a:cs typeface="Arial" pitchFamily="34" charset="0"/>
              </a:rPr>
              <a:t> 				             </a:t>
            </a:r>
            <a:r>
              <a:rPr lang="hr-HR" dirty="0" smtClean="0">
                <a:solidFill>
                  <a:srgbClr val="EAEAEA"/>
                </a:solidFill>
                <a:latin typeface="Helvetica 45 Light" charset="0"/>
                <a:cs typeface="Arial" pitchFamily="34" charset="0"/>
              </a:rPr>
              <a:t>          </a:t>
            </a:r>
            <a:r>
              <a:rPr lang="hr-HR" sz="1400" dirty="0" smtClean="0">
                <a:solidFill>
                  <a:srgbClr val="EAEAEA"/>
                </a:solidFill>
                <a:latin typeface="Helvetica 45 Light" charset="0"/>
                <a:cs typeface="Arial" pitchFamily="34" charset="0"/>
              </a:rPr>
              <a:t>Transboundary </a:t>
            </a:r>
            <a:r>
              <a:rPr lang="hr-HR" sz="1400" dirty="0">
                <a:solidFill>
                  <a:srgbClr val="EAEAEA"/>
                </a:solidFill>
                <a:latin typeface="Helvetica 45 Light" charset="0"/>
                <a:cs typeface="Arial" pitchFamily="34" charset="0"/>
              </a:rPr>
              <a:t>Conservation Specialist Group</a:t>
            </a:r>
            <a:endParaRPr lang="en-GB" sz="1400" dirty="0">
              <a:latin typeface="Calibri" pitchFamily="34" charset="0"/>
            </a:endParaRPr>
          </a:p>
        </p:txBody>
      </p:sp>
      <p:sp>
        <p:nvSpPr>
          <p:cNvPr id="7" name="Title 1"/>
          <p:cNvSpPr txBox="1">
            <a:spLocks/>
          </p:cNvSpPr>
          <p:nvPr/>
        </p:nvSpPr>
        <p:spPr>
          <a:xfrm>
            <a:off x="35496" y="44624"/>
            <a:ext cx="7772400" cy="1470025"/>
          </a:xfrm>
          <a:prstGeom prst="rect">
            <a:avLst/>
          </a:prstGeom>
        </p:spPr>
        <p:txBody>
          <a:bodyPr vert="horz" lIns="91440" tIns="45720" rIns="91440" bIns="45720" rtlCol="0" anchor="ctr">
            <a:normAutofit fontScale="97500"/>
          </a:bodyPr>
          <a:lstStyle/>
          <a:p>
            <a:pPr marL="457200" indent="-457200">
              <a:defRPr/>
            </a:pPr>
            <a:r>
              <a:rPr lang="en-ZA" sz="3600" dirty="0"/>
              <a:t>IUCN Transboundary Conservation </a:t>
            </a:r>
            <a:endParaRPr lang="en-ZA" sz="3600" dirty="0" smtClean="0"/>
          </a:p>
          <a:p>
            <a:pPr marL="457200" indent="-457200">
              <a:defRPr/>
            </a:pPr>
            <a:r>
              <a:rPr lang="en-ZA" sz="3600" dirty="0" smtClean="0"/>
              <a:t>Guidelines</a:t>
            </a:r>
            <a:endParaRPr lang="hr-HR" sz="3200" dirty="0" smtClean="0"/>
          </a:p>
        </p:txBody>
      </p:sp>
      <p:sp>
        <p:nvSpPr>
          <p:cNvPr id="8" name="Content Placeholder 8"/>
          <p:cNvSpPr txBox="1">
            <a:spLocks/>
          </p:cNvSpPr>
          <p:nvPr/>
        </p:nvSpPr>
        <p:spPr>
          <a:xfrm>
            <a:off x="251520" y="1196752"/>
            <a:ext cx="8686800" cy="452437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buFont typeface="Arial" pitchFamily="34" charset="0"/>
              <a:buNone/>
              <a:defRPr/>
            </a:pPr>
            <a:endParaRPr lang="hr-HR" sz="1000" dirty="0" smtClean="0"/>
          </a:p>
          <a:p>
            <a:pPr marL="514350" indent="-514350">
              <a:buFont typeface="Arial" pitchFamily="34" charset="0"/>
              <a:buNone/>
              <a:defRPr/>
            </a:pPr>
            <a:endParaRPr lang="hr-HR" sz="1000" dirty="0" smtClean="0"/>
          </a:p>
          <a:p>
            <a:endParaRPr lang="hr-HR" sz="2000" dirty="0" smtClean="0"/>
          </a:p>
          <a:p>
            <a:pPr marL="514350" indent="-514350">
              <a:buFont typeface="Arial" pitchFamily="34" charset="0"/>
              <a:buNone/>
              <a:defRPr/>
            </a:pPr>
            <a:endParaRPr lang="hr-HR" sz="2000" dirty="0" smtClean="0"/>
          </a:p>
          <a:p>
            <a:pPr marL="514350" indent="-514350">
              <a:buFont typeface="Arial" pitchFamily="34" charset="0"/>
              <a:buNone/>
              <a:defRPr/>
            </a:pPr>
            <a:endParaRPr lang="hr-HR" sz="2000" dirty="0" smtClean="0"/>
          </a:p>
          <a:p>
            <a:pPr marL="514350" indent="-514350">
              <a:buFont typeface="Arial" pitchFamily="34" charset="0"/>
              <a:buNone/>
              <a:defRPr/>
            </a:pPr>
            <a:endParaRPr lang="hr-HR" sz="2000" dirty="0" smtClean="0"/>
          </a:p>
          <a:p>
            <a:pPr marL="514350" indent="-514350">
              <a:buFont typeface="Arial" pitchFamily="34" charset="0"/>
              <a:buNone/>
              <a:defRPr/>
            </a:pPr>
            <a:endParaRPr lang="hr-HR" sz="1000" dirty="0" smtClean="0"/>
          </a:p>
          <a:p>
            <a:pPr marL="457200" indent="-457200">
              <a:buFont typeface="Arial" pitchFamily="34" charset="0"/>
              <a:buNone/>
              <a:defRPr/>
            </a:pPr>
            <a:endParaRPr lang="hr-HR" sz="2000" dirty="0" smtClean="0"/>
          </a:p>
        </p:txBody>
      </p:sp>
      <p:sp>
        <p:nvSpPr>
          <p:cNvPr id="10" name="Content Placeholder 8"/>
          <p:cNvSpPr txBox="1">
            <a:spLocks/>
          </p:cNvSpPr>
          <p:nvPr/>
        </p:nvSpPr>
        <p:spPr>
          <a:xfrm>
            <a:off x="403920" y="1280889"/>
            <a:ext cx="8686800" cy="452437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buFont typeface="Arial" pitchFamily="34" charset="0"/>
              <a:buNone/>
              <a:defRPr/>
            </a:pPr>
            <a:endParaRPr lang="hr-HR" sz="1000" dirty="0" smtClean="0"/>
          </a:p>
          <a:p>
            <a:pPr marL="514350" indent="-514350">
              <a:buFont typeface="Arial" pitchFamily="34" charset="0"/>
              <a:buNone/>
              <a:defRPr/>
            </a:pPr>
            <a:endParaRPr lang="hr-HR" sz="1000" dirty="0" smtClean="0"/>
          </a:p>
          <a:p>
            <a:r>
              <a:rPr lang="en-ZA" sz="2800" dirty="0" smtClean="0"/>
              <a:t>Pre-launch event at WPC 2014 – concept endorsed</a:t>
            </a:r>
          </a:p>
          <a:p>
            <a:r>
              <a:rPr lang="en-ZA" sz="2800" dirty="0" smtClean="0"/>
              <a:t>Published by IUCN in May 2015</a:t>
            </a:r>
          </a:p>
          <a:p>
            <a:r>
              <a:rPr lang="en-ZA" sz="2800" dirty="0" smtClean="0"/>
              <a:t>Launched at ‘Little Sydney - </a:t>
            </a:r>
            <a:r>
              <a:rPr lang="en-ZA" sz="2800" dirty="0"/>
              <a:t>Protecting Nature in Europe conference</a:t>
            </a:r>
            <a:r>
              <a:rPr lang="en-ZA" sz="2800" dirty="0" smtClean="0"/>
              <a:t>, held </a:t>
            </a:r>
            <a:r>
              <a:rPr lang="en-ZA" sz="2800" dirty="0"/>
              <a:t>from 28-31 May </a:t>
            </a:r>
            <a:r>
              <a:rPr lang="en-ZA" sz="2800" dirty="0" smtClean="0"/>
              <a:t>2015 in Austria</a:t>
            </a:r>
          </a:p>
          <a:p>
            <a:endParaRPr lang="en-ZA" sz="2800" dirty="0" smtClean="0"/>
          </a:p>
          <a:p>
            <a:endParaRPr lang="en-ZA" sz="2800" dirty="0" smtClean="0"/>
          </a:p>
          <a:p>
            <a:endParaRPr lang="en-ZA" sz="2800" dirty="0" smtClean="0"/>
          </a:p>
          <a:p>
            <a:endParaRPr lang="hr-HR" sz="2000" dirty="0" smtClean="0"/>
          </a:p>
          <a:p>
            <a:pPr marL="514350" indent="-514350">
              <a:buFont typeface="Arial" pitchFamily="34" charset="0"/>
              <a:buNone/>
              <a:defRPr/>
            </a:pPr>
            <a:endParaRPr lang="hr-HR" sz="2000" dirty="0" smtClean="0"/>
          </a:p>
          <a:p>
            <a:pPr marL="514350" indent="-514350">
              <a:buFont typeface="Arial" pitchFamily="34" charset="0"/>
              <a:buNone/>
              <a:defRPr/>
            </a:pPr>
            <a:endParaRPr lang="hr-HR" sz="2000" dirty="0" smtClean="0"/>
          </a:p>
          <a:p>
            <a:pPr marL="514350" indent="-514350">
              <a:buFont typeface="Arial" pitchFamily="34" charset="0"/>
              <a:buNone/>
              <a:defRPr/>
            </a:pPr>
            <a:endParaRPr lang="hr-HR" sz="2000" dirty="0" smtClean="0"/>
          </a:p>
          <a:p>
            <a:pPr marL="514350" indent="-514350">
              <a:buFont typeface="Arial" pitchFamily="34" charset="0"/>
              <a:buNone/>
              <a:defRPr/>
            </a:pPr>
            <a:endParaRPr lang="hr-HR" sz="1000" dirty="0" smtClean="0"/>
          </a:p>
          <a:p>
            <a:pPr marL="457200" indent="-457200">
              <a:buFont typeface="Arial" pitchFamily="34" charset="0"/>
              <a:buNone/>
              <a:defRPr/>
            </a:pPr>
            <a:endParaRPr lang="hr-HR" sz="2000" dirty="0" smtClean="0"/>
          </a:p>
        </p:txBody>
      </p:sp>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t="4816" b="3030"/>
          <a:stretch/>
        </p:blipFill>
        <p:spPr>
          <a:xfrm>
            <a:off x="372906" y="3861048"/>
            <a:ext cx="2926800" cy="2021765"/>
          </a:xfrm>
          <a:prstGeom prst="rect">
            <a:avLst/>
          </a:prstGeom>
          <a:ln w="3175">
            <a:solidFill>
              <a:schemeClr val="tx1">
                <a:lumMod val="50000"/>
                <a:lumOff val="50000"/>
              </a:schemeClr>
            </a:solidFill>
          </a:ln>
        </p:spPr>
      </p:pic>
      <p:pic>
        <p:nvPicPr>
          <p:cNvPr id="5122"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t="37746"/>
          <a:stretch/>
        </p:blipFill>
        <p:spPr bwMode="auto">
          <a:xfrm>
            <a:off x="3389192" y="3861048"/>
            <a:ext cx="5575296" cy="20217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38496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502914" y="1556792"/>
            <a:ext cx="8389566" cy="4248472"/>
          </a:xfrm>
        </p:spPr>
        <p:txBody>
          <a:bodyPr rtlCol="0">
            <a:normAutofit/>
          </a:bodyPr>
          <a:lstStyle/>
          <a:p>
            <a:pPr marL="0" indent="0" eaLnBrk="1" fontAlgn="auto" hangingPunct="1">
              <a:spcAft>
                <a:spcPts val="0"/>
              </a:spcAft>
              <a:buNone/>
              <a:defRPr/>
            </a:pPr>
            <a:endParaRPr lang="hr-HR" sz="2000" dirty="0" smtClean="0"/>
          </a:p>
          <a:p>
            <a:pPr marL="514350" indent="-514350" eaLnBrk="1" fontAlgn="auto" hangingPunct="1">
              <a:spcAft>
                <a:spcPts val="0"/>
              </a:spcAft>
              <a:buClr>
                <a:schemeClr val="tx1"/>
              </a:buClr>
              <a:buFont typeface="Arial" pitchFamily="34" charset="0"/>
              <a:buNone/>
              <a:defRPr/>
            </a:pPr>
            <a:endParaRPr lang="hr-HR" sz="2800" dirty="0" smtClean="0"/>
          </a:p>
          <a:p>
            <a:pPr marL="457200" indent="-457200" eaLnBrk="1" fontAlgn="auto" hangingPunct="1">
              <a:spcAft>
                <a:spcPts val="0"/>
              </a:spcAft>
              <a:buFont typeface="Arial" pitchFamily="34" charset="0"/>
              <a:buNone/>
              <a:defRPr/>
            </a:pPr>
            <a:endParaRPr lang="hr-HR" sz="1000" dirty="0" smtClean="0"/>
          </a:p>
          <a:p>
            <a:pPr marL="457200" indent="-457200" eaLnBrk="1" fontAlgn="auto" hangingPunct="1">
              <a:spcAft>
                <a:spcPts val="0"/>
              </a:spcAft>
              <a:buFont typeface="Arial" pitchFamily="34" charset="0"/>
              <a:buNone/>
              <a:defRPr/>
            </a:pPr>
            <a:endParaRPr lang="hr-HR" sz="2000" dirty="0" smtClean="0"/>
          </a:p>
        </p:txBody>
      </p:sp>
      <p:pic>
        <p:nvPicPr>
          <p:cNvPr id="7171" name="Picture 2" descr="E:\PROTECTED AREAS general\TB Conservation_SPECIALIST GROUP\ADMIN\LOGO\iucn wcpa try 1.jpg"/>
          <p:cNvPicPr>
            <a:picLocks noChangeAspect="1" noChangeArrowheads="1"/>
          </p:cNvPicPr>
          <p:nvPr/>
        </p:nvPicPr>
        <p:blipFill>
          <a:blip r:embed="rId3" cstate="print"/>
          <a:srcRect/>
          <a:stretch>
            <a:fillRect/>
          </a:stretch>
        </p:blipFill>
        <p:spPr bwMode="auto">
          <a:xfrm>
            <a:off x="6229350" y="0"/>
            <a:ext cx="2914650" cy="1150938"/>
          </a:xfrm>
          <a:prstGeom prst="rect">
            <a:avLst/>
          </a:prstGeom>
          <a:noFill/>
          <a:ln w="9525">
            <a:noFill/>
            <a:miter lim="800000"/>
            <a:headEnd/>
            <a:tailEnd/>
          </a:ln>
        </p:spPr>
      </p:pic>
      <p:sp>
        <p:nvSpPr>
          <p:cNvPr id="7172" name="Rectangle 15"/>
          <p:cNvSpPr>
            <a:spLocks noChangeArrowheads="1"/>
          </p:cNvSpPr>
          <p:nvPr/>
        </p:nvSpPr>
        <p:spPr bwMode="auto">
          <a:xfrm>
            <a:off x="0" y="6019800"/>
            <a:ext cx="9144000" cy="381000"/>
          </a:xfrm>
          <a:prstGeom prst="rect">
            <a:avLst/>
          </a:prstGeom>
          <a:solidFill>
            <a:srgbClr val="000064"/>
          </a:solidFill>
          <a:ln w="9525">
            <a:noFill/>
            <a:miter lim="800000"/>
            <a:headEnd/>
            <a:tailEnd/>
          </a:ln>
        </p:spPr>
        <p:txBody>
          <a:bodyPr wrap="none"/>
          <a:lstStyle/>
          <a:p>
            <a:r>
              <a:rPr lang="hr-HR" dirty="0">
                <a:solidFill>
                  <a:srgbClr val="EAEAEA"/>
                </a:solidFill>
                <a:latin typeface="Helvetica 45 Light" charset="0"/>
                <a:cs typeface="Arial" pitchFamily="34" charset="0"/>
              </a:rPr>
              <a:t> 				             </a:t>
            </a:r>
            <a:r>
              <a:rPr lang="hr-HR" dirty="0" smtClean="0">
                <a:solidFill>
                  <a:srgbClr val="EAEAEA"/>
                </a:solidFill>
                <a:latin typeface="Helvetica 45 Light" charset="0"/>
                <a:cs typeface="Arial" pitchFamily="34" charset="0"/>
              </a:rPr>
              <a:t>          </a:t>
            </a:r>
            <a:r>
              <a:rPr lang="hr-HR" sz="1400" dirty="0" smtClean="0">
                <a:solidFill>
                  <a:srgbClr val="EAEAEA"/>
                </a:solidFill>
                <a:latin typeface="Helvetica 45 Light" charset="0"/>
                <a:cs typeface="Arial" pitchFamily="34" charset="0"/>
              </a:rPr>
              <a:t>Transboundary </a:t>
            </a:r>
            <a:r>
              <a:rPr lang="hr-HR" sz="1400" dirty="0">
                <a:solidFill>
                  <a:srgbClr val="EAEAEA"/>
                </a:solidFill>
                <a:latin typeface="Helvetica 45 Light" charset="0"/>
                <a:cs typeface="Arial" pitchFamily="34" charset="0"/>
              </a:rPr>
              <a:t>Conservation Specialist Group</a:t>
            </a:r>
            <a:endParaRPr lang="en-GB" sz="1400" dirty="0">
              <a:latin typeface="Calibri" pitchFamily="34" charset="0"/>
            </a:endParaRPr>
          </a:p>
        </p:txBody>
      </p:sp>
      <p:sp>
        <p:nvSpPr>
          <p:cNvPr id="7" name="Title 1"/>
          <p:cNvSpPr txBox="1">
            <a:spLocks/>
          </p:cNvSpPr>
          <p:nvPr/>
        </p:nvSpPr>
        <p:spPr>
          <a:xfrm>
            <a:off x="35496" y="374799"/>
            <a:ext cx="7772400" cy="1470025"/>
          </a:xfrm>
          <a:prstGeom prst="rect">
            <a:avLst/>
          </a:prstGeom>
        </p:spPr>
        <p:txBody>
          <a:bodyPr vert="horz" lIns="91440" tIns="45720" rIns="91440" bIns="45720" rtlCol="0" anchor="ctr">
            <a:normAutofit fontScale="90000" lnSpcReduction="10000"/>
          </a:bodyPr>
          <a:lstStyle/>
          <a:p>
            <a:pPr marL="457200" indent="-457200">
              <a:defRPr/>
            </a:pPr>
            <a:r>
              <a:rPr lang="en-ZA" sz="3600" dirty="0"/>
              <a:t>IUCN Transboundary Conservation </a:t>
            </a:r>
            <a:endParaRPr lang="en-ZA" sz="3600" dirty="0" smtClean="0"/>
          </a:p>
          <a:p>
            <a:pPr>
              <a:defRPr/>
            </a:pPr>
            <a:r>
              <a:rPr lang="en-ZA" sz="3600" dirty="0" smtClean="0"/>
              <a:t>Guidelines – a systematic and integrated approach</a:t>
            </a:r>
            <a:endParaRPr lang="hr-HR" sz="3200" dirty="0" smtClean="0"/>
          </a:p>
        </p:txBody>
      </p:sp>
      <p:sp>
        <p:nvSpPr>
          <p:cNvPr id="8" name="Content Placeholder 8"/>
          <p:cNvSpPr txBox="1">
            <a:spLocks/>
          </p:cNvSpPr>
          <p:nvPr/>
        </p:nvSpPr>
        <p:spPr>
          <a:xfrm>
            <a:off x="251520" y="1196752"/>
            <a:ext cx="8686800" cy="452437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buFont typeface="Arial" pitchFamily="34" charset="0"/>
              <a:buNone/>
              <a:defRPr/>
            </a:pPr>
            <a:endParaRPr lang="hr-HR" sz="1000" dirty="0" smtClean="0"/>
          </a:p>
          <a:p>
            <a:pPr marL="173038" indent="-173038">
              <a:buFont typeface="Arial" pitchFamily="34" charset="0"/>
              <a:buNone/>
              <a:defRPr/>
            </a:pPr>
            <a:endParaRPr lang="hr-HR" sz="1000" dirty="0" smtClean="0"/>
          </a:p>
          <a:p>
            <a:endParaRPr lang="hr-HR" sz="2000" dirty="0" smtClean="0"/>
          </a:p>
          <a:p>
            <a:pPr marL="514350" indent="-514350">
              <a:buFont typeface="Arial" pitchFamily="34" charset="0"/>
              <a:buNone/>
              <a:defRPr/>
            </a:pPr>
            <a:endParaRPr lang="hr-HR" sz="2000" dirty="0" smtClean="0"/>
          </a:p>
          <a:p>
            <a:pPr marL="514350" indent="-514350">
              <a:buFont typeface="Arial" pitchFamily="34" charset="0"/>
              <a:buNone/>
              <a:defRPr/>
            </a:pPr>
            <a:endParaRPr lang="hr-HR" sz="2000" dirty="0" smtClean="0"/>
          </a:p>
          <a:p>
            <a:pPr marL="514350" indent="-514350">
              <a:buFont typeface="Arial" pitchFamily="34" charset="0"/>
              <a:buNone/>
              <a:defRPr/>
            </a:pPr>
            <a:endParaRPr lang="hr-HR" sz="2000" dirty="0" smtClean="0"/>
          </a:p>
          <a:p>
            <a:pPr marL="514350" indent="-514350">
              <a:buFont typeface="Arial" pitchFamily="34" charset="0"/>
              <a:buNone/>
              <a:defRPr/>
            </a:pPr>
            <a:endParaRPr lang="hr-HR" sz="1000" dirty="0" smtClean="0"/>
          </a:p>
          <a:p>
            <a:pPr marL="457200" indent="-457200">
              <a:buFont typeface="Arial" pitchFamily="34" charset="0"/>
              <a:buNone/>
              <a:defRPr/>
            </a:pPr>
            <a:endParaRPr lang="hr-HR" sz="2000" dirty="0" smtClean="0"/>
          </a:p>
        </p:txBody>
      </p:sp>
      <p:sp>
        <p:nvSpPr>
          <p:cNvPr id="10" name="Content Placeholder 8"/>
          <p:cNvSpPr txBox="1">
            <a:spLocks/>
          </p:cNvSpPr>
          <p:nvPr/>
        </p:nvSpPr>
        <p:spPr>
          <a:xfrm>
            <a:off x="403920" y="1928961"/>
            <a:ext cx="8686800" cy="452437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buFont typeface="Arial" pitchFamily="34" charset="0"/>
              <a:buNone/>
              <a:defRPr/>
            </a:pPr>
            <a:endParaRPr lang="hr-HR" sz="1000" dirty="0" smtClean="0"/>
          </a:p>
          <a:p>
            <a:pPr marL="0" indent="0">
              <a:buNone/>
              <a:defRPr/>
            </a:pPr>
            <a:r>
              <a:rPr lang="en-ZA" sz="2800" dirty="0" smtClean="0"/>
              <a:t>PART 1: </a:t>
            </a:r>
            <a:r>
              <a:rPr lang="en-ZA" sz="2800" dirty="0"/>
              <a:t>Understanding transboundary conservation: history and key </a:t>
            </a:r>
            <a:r>
              <a:rPr lang="en-ZA" sz="2800" dirty="0" smtClean="0"/>
              <a:t>concepts</a:t>
            </a:r>
            <a:endParaRPr lang="hr-HR" sz="2800" dirty="0" smtClean="0"/>
          </a:p>
          <a:p>
            <a:r>
              <a:rPr lang="en-ZA" sz="2800" dirty="0" smtClean="0"/>
              <a:t>Global trends</a:t>
            </a:r>
            <a:endParaRPr lang="en-ZA" sz="2800" dirty="0" smtClean="0"/>
          </a:p>
          <a:p>
            <a:r>
              <a:rPr lang="en-ZA" sz="2800" dirty="0" smtClean="0"/>
              <a:t>Definitions</a:t>
            </a:r>
          </a:p>
          <a:p>
            <a:r>
              <a:rPr lang="en-ZA" sz="2800" dirty="0" smtClean="0"/>
              <a:t>Benefits</a:t>
            </a:r>
          </a:p>
          <a:p>
            <a:r>
              <a:rPr lang="en-ZA" sz="2800" dirty="0" smtClean="0"/>
              <a:t>Governance</a:t>
            </a:r>
            <a:endParaRPr lang="en-ZA" sz="2800" dirty="0" smtClean="0"/>
          </a:p>
          <a:p>
            <a:endParaRPr lang="en-ZA" sz="2800" dirty="0" smtClean="0"/>
          </a:p>
          <a:p>
            <a:endParaRPr lang="en-ZA" sz="2800" dirty="0" smtClean="0"/>
          </a:p>
          <a:p>
            <a:endParaRPr lang="en-ZA" sz="2800" dirty="0" smtClean="0"/>
          </a:p>
          <a:p>
            <a:endParaRPr lang="hr-HR" sz="2000" dirty="0" smtClean="0"/>
          </a:p>
          <a:p>
            <a:pPr marL="514350" indent="-514350">
              <a:buFont typeface="Arial" pitchFamily="34" charset="0"/>
              <a:buNone/>
              <a:defRPr/>
            </a:pPr>
            <a:endParaRPr lang="hr-HR" sz="2000" dirty="0" smtClean="0"/>
          </a:p>
          <a:p>
            <a:pPr marL="514350" indent="-514350">
              <a:buFont typeface="Arial" pitchFamily="34" charset="0"/>
              <a:buNone/>
              <a:defRPr/>
            </a:pPr>
            <a:endParaRPr lang="hr-HR" sz="2000" dirty="0" smtClean="0"/>
          </a:p>
          <a:p>
            <a:pPr marL="514350" indent="-514350">
              <a:buFont typeface="Arial" pitchFamily="34" charset="0"/>
              <a:buNone/>
              <a:defRPr/>
            </a:pPr>
            <a:endParaRPr lang="hr-HR" sz="2000" dirty="0" smtClean="0"/>
          </a:p>
          <a:p>
            <a:pPr marL="514350" indent="-514350">
              <a:buFont typeface="Arial" pitchFamily="34" charset="0"/>
              <a:buNone/>
              <a:defRPr/>
            </a:pPr>
            <a:endParaRPr lang="hr-HR" sz="1000" dirty="0" smtClean="0"/>
          </a:p>
          <a:p>
            <a:pPr marL="457200" indent="-457200">
              <a:buFont typeface="Arial" pitchFamily="34" charset="0"/>
              <a:buNone/>
              <a:defRPr/>
            </a:pPr>
            <a:endParaRPr lang="hr-HR" sz="2000" dirty="0" smtClean="0"/>
          </a:p>
        </p:txBody>
      </p:sp>
    </p:spTree>
    <p:extLst>
      <p:ext uri="{BB962C8B-B14F-4D97-AF65-F5344CB8AC3E}">
        <p14:creationId xmlns:p14="http://schemas.microsoft.com/office/powerpoint/2010/main" val="209500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2453</TotalTime>
  <Words>2154</Words>
  <Application>Microsoft Office PowerPoint</Application>
  <PresentationFormat>On-screen Show (4:3)</PresentationFormat>
  <Paragraphs>440</Paragraphs>
  <Slides>33</Slides>
  <Notes>33</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Global trends in transboundary conservation and peace building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TRANSBOUNDARY CONSERVATION AND WCPA BEST PRACTICE GUIDELINES SERIES</dc:title>
  <dc:creator>Maja Vasilijevic</dc:creator>
  <cp:lastModifiedBy>Kevan Zunkel</cp:lastModifiedBy>
  <cp:revision>224</cp:revision>
  <dcterms:created xsi:type="dcterms:W3CDTF">2014-11-03T07:48:02Z</dcterms:created>
  <dcterms:modified xsi:type="dcterms:W3CDTF">2015-07-06T23:36:14Z</dcterms:modified>
</cp:coreProperties>
</file>