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81" r:id="rId2"/>
    <p:sldId id="618" r:id="rId3"/>
    <p:sldId id="619" r:id="rId4"/>
    <p:sldId id="620" r:id="rId5"/>
    <p:sldId id="621" r:id="rId6"/>
    <p:sldId id="497" r:id="rId7"/>
    <p:sldId id="385" r:id="rId8"/>
    <p:sldId id="386" r:id="rId9"/>
    <p:sldId id="569" r:id="rId10"/>
    <p:sldId id="568" r:id="rId11"/>
    <p:sldId id="570" r:id="rId12"/>
    <p:sldId id="613" r:id="rId13"/>
    <p:sldId id="579" r:id="rId14"/>
    <p:sldId id="594" r:id="rId15"/>
    <p:sldId id="614" r:id="rId16"/>
    <p:sldId id="551" r:id="rId17"/>
    <p:sldId id="615" r:id="rId18"/>
    <p:sldId id="616" r:id="rId19"/>
    <p:sldId id="617" r:id="rId20"/>
    <p:sldId id="427" r:id="rId2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66"/>
    <a:srgbClr val="FFE07D"/>
    <a:srgbClr val="FFD13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2E5E5D-EECA-4A8F-8D5A-CA7762EBE3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665A66-ADD1-4259-90DE-4AC15A99B8BA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3F14F3-CA86-4EE6-B15F-B89715DDA5F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87B359-034B-421E-AAA8-F197032EDFA6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9E17-A514-4669-9AF8-C90CA605DA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39CC0-6196-4CDA-929D-4186540258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12E1F-FF66-44B7-9212-8BA45F9A92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1F641-F576-47ED-A594-AF17F01AD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CC75B-5FA6-47B4-A179-C7AE1902A4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A273A-4FF7-47B1-BB91-104B407FE8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96D4D-8AAC-4FEB-9446-6EBFBBEF2E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5FFE3-E155-4D62-9EE7-DDCCA8BD86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E0C17-9A3A-422B-8E45-E2D9633346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2B74E-46C6-47C8-BFA6-CF2A2FEEC1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91A8F-7652-471F-A2AE-FFD3336EF6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ABAA-D710-4CDC-99AC-3084E1818A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CF60A66-9486-460D-AA00-F4A19A517B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source=images&amp;cd=&amp;cad=rja&amp;uact=8&amp;ved=0CAgQjRw46gE&amp;url=http://www.photoextract.com/cs/foto/37589.html&amp;ei=bRZSVP6zJYvnygOj3oHACg&amp;psig=AFQjCNFFRXn8-y6Zac6wqO70IbB3AJs0QQ&amp;ust=141475223768784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z/url?sa=i&amp;source=images&amp;cd=&amp;cad=rja&amp;uact=8&amp;ved=0CAgQjRw&amp;url=http://www.2123design.cz/cs/loga-a-vizualni-styly/57/&amp;ei=GRVSVMWxO4TqyQOd2YCoBA&amp;psig=AFQjCNHXvCkXmoPUUz4NGkLHy9lateOQZg&amp;ust=1414751898050170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802188" y="59023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539552" y="2996952"/>
            <a:ext cx="7772400" cy="194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28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2800" b="1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800" b="1" kern="0"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TransParcNet</a:t>
            </a:r>
            <a:endParaRPr lang="cs-CZ" sz="2800" b="1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European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network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of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transboundary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areas</a:t>
            </a:r>
            <a:endParaRPr lang="cs-CZ" sz="2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28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Case 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studies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Saxon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-Bohemian</a:t>
            </a:r>
            <a:r>
              <a:rPr lang="en-GB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Switzerland</a:t>
            </a:r>
            <a:endParaRPr lang="cs-CZ" sz="2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Krkonoše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/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Karkonosze</a:t>
            </a:r>
            <a:endParaRPr lang="cs-CZ" sz="2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ational</a:t>
            </a:r>
            <a:r>
              <a:rPr lang="cs-CZ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</a:t>
            </a:r>
            <a:r>
              <a:rPr lang="cs-CZ" sz="24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arks</a:t>
            </a:r>
            <a:endParaRPr lang="cs-CZ" sz="2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10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i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Kari </a:t>
            </a:r>
            <a:r>
              <a:rPr lang="cs-CZ" sz="2000" i="1" kern="0"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Lahti</a:t>
            </a:r>
            <a:r>
              <a:rPr lang="cs-CZ" sz="2000" i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cs-CZ" sz="2000" i="1" kern="0"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Handrij</a:t>
            </a:r>
            <a:r>
              <a:rPr lang="cs-CZ" sz="2000" i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000" i="1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Härtel</a:t>
            </a:r>
            <a:r>
              <a:rPr lang="cs-CZ" sz="2000" i="1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cs-CZ" sz="2000" i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Jakub </a:t>
            </a:r>
            <a:r>
              <a:rPr lang="cs-CZ" sz="2000" i="1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Kašpar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cs-CZ" sz="20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cs-CZ" sz="28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8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GB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GB" sz="2000" i="1" kern="0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9" descr="Logo-n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229200"/>
            <a:ext cx="1296988" cy="12319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2054" name="Picture 8" descr="logo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229200"/>
            <a:ext cx="12906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3189320" cy="12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AutoShape 4" descr="data:image/jpeg;base64,/9j/4AAQSkZJRgABAQAAAQABAAD/2wCEAAkGBxMTEhUUExQWFBQXFx0ZGRgYGRwfHhweIBwXHBwgHCAgHCgiHBwlHB0dITEiJSkrLi4uHh8zODMsNygtLisBCgoKDg0OGxAQGywmICQsLzQ4NzQsLC8vMjcsLCwsNDQsLSwsLCwsLDQsLCwsLCwsLCwsLCwsLCwsLCwsLCwsLP/AABEIAJcBTgMBEQACEQEDEQH/xAAcAAACAwEBAQEAAAAAAAAAAAAABgQFBwMCCAH/xABFEAACAQMBBQUFBgQDCAEFAQABAgMABBEhBQYSMUETUWFxgQciMpGhFCNCUrHBM2Jy0YKi4SQ0U3OSstLw4hYXQ8LxFf/EABsBAAIDAQEBAAAAAAAAAAAAAAAFAgMEAQYH/8QAQxEAAQMCAwMLAQYEBQMFAQAAAQACAwQREiExBUFREyIyYXGBkaGxwdEUIzNCUuHwFTRicgYkkqLxU4LCNVRjstIl/9oADAMBAAIRAxEAPwDcaEIoQihCKEIoQvxmxz0rjnBouTYLoF9FU7T3jt4BmSRR5kD9efpSt+14cWGEF5/pGXjorTDhF3kNHWlPaXtTgQZRXcHOCEODjngsQD6ZqHLbRk6LGsHWST5Kh9TTM1JPYPlUNx7XX/BCfVgP0Bo+nrndKYDsaPdUnaUI6LPEqMPa1P8A8If9f/xrn0VV/wC4P+kKP8TZ/wBLzUy29rrfjhPoQf2Fd5HaDejMD2t+FIbRgPSYe4q/2b7U7V8B8xn+YY+oyPrR9TXxfeRBw/pPsVcyopZNHEdoTds/bcEwBRwQeuRj5jSrYdrU73YH3Y7g4W/RXmF1rtzHUrGmYN1SihCKEIoQihCKEIoQihCKEIoQihCKEIoQihCKELy7gDJOBUHyNjbiebBdAJNgqbau9Vtbj7yRR5nH+p+VLHbXjccMDXPPUMvEqx0QYLyODUo3/tagXSNWfyXT5sR+lR5TaMmjWMHWST5ZLO6rpWby7y9VSz+1yT8MPzYD9Frn01c7pT27GhVHaUI6MfmuK+1qf/hD/r/+NH0VXuqD/pC5/FGf9PzU219rp/HE3oVP9q7yW0G9GVp7W/CmNoU51YR2FMWzPafaSYDNwH+YFfrqPrR9XWxfewhw4tPsc1c2amk6L7dqbbLasUoBRwQeWv78qvg2pTTHDfC7gcirXQuAuMx1KbTFVIoQihCKEIoQihCKEIoQihCKEKh3i3qgtEJdhnoO89wHMmlU+0iXmGmbjf8A7R2n2Vha2NuOU2HmexZPt32hXV04jgBQMQq6Zck6ADoCT3a+NVDZplOOrdjPDRo7t/esEm0nHmwC3qqvZe7b3NzLBPOIroD3Vky3G2M8PHnQ8u/r3U0YxrRhaLBZBG6R5D3c5W+81ky2RlvIuC4Ei29vGCwWONACxUZwc4J4jnORUu1WTNtHd4z0CQjXFhWu727AhubeOKFQt5BbJKoAA7RCMMviwIz5kd5qRCaTRNe2w1ASjv1aJHBs7hRVLWoZyAAWJ4NW7zz51w7llqAAxnYrbdndMw2kl5Jw/aBC80MLqGHCozxMp6k4x3UWyurYYMDcZ1skywuLiS4zBxdtI2QIxjJ1OijAxjpyqqWFkrcMgBHWs8csuO7DY9Sc93vaVNA3Z3Sk4OCQMMP6l7/LHlS36GWmOKkfl+V2be7eEyj2iHc2ob3jXvWr7F27DcoGjYHPcf8A3XwOtaqXaLZXclIMD+B9jvC1mPm42G4VpTFVooQihCKEIoQihCKEIoQihCKEIoQijRCWN6N9Le0X3my3QDUnyH7nSlEm0XzOMdI3ERq49EfJ7FN+CFuKU26t6yXeD2gXVwTwHsk8Pi9T09MVxmzGudjqHF7uvQdgS+baUhFohhHn4pSdiSSSSTzJ5mmQAAsEtJLjcrVdn7o2Ja1jFrPOtzF2hn7RgI9M6hcAa9/fU7BMmwR5C17pf3O2VElzdzyL21vZq+AQDxtkqg7iSAfpXAqYIw17nagKF7QtjLDdBogBDcKJYgNAOIDI8MHXyIoKrqY7PuNCtDut2ITKkMljELYW4L3QPAysAc6g68hz8a7ZbjE0mxblbVZpu9u6ly10xlKQW8bOZMZ5E8GniATUQsEcIeXZ5BebXZt/bQ/alWSGPI94kLnu90nJHpVM9NFO20rQQpRmeEY2EhNu6/tRZMJcjTlxqNPUcx6fKl/0tTS50zsTfyu/8T8rfFtFkmUwseI9wtW2XtSKdA0bAgjIwf07620m0I6glvReNQdf1Wt8ZAxDMHeptblWihCKEIoQihCKEL8JrhIAuULP9/d/ltwYovelI5dB4t4eHM+FI3Sy7QdhiJbENTvd1DgOtdnnZSjPN/Dh2rMr/Yt5NC19NjgIyC7AMy5AHAv5cnwpnDAyFgZGLAJRKJZbyyFOns+2Za3EVtcAJFLaSMJugfIPAxJ654Tn+qrwFop2sc0OGoShvRuvfwyPNNESGcuZIyWUZPFnI1AHeQK4Qd6zTQyBxcpu8+2lu9m2bSShrmJ3R1J94qeTY8guviaCclKaQPiBJzSWa4siZ9r74NJeQ3UK9k0SIgBOc8Oc58CDjFd33Wl9ReQPbuVxtLe6yu7yGe4jkWKGPSMBTxuDxAHB0T/06ZoJuVa6eN7w525XO6+9KX9xOJIEjne2kQSK7YK9F4TpnXp410G6shnErjcZ2UP2Y7KEMRundY5ZyYLUsCfeIbLYHMZGPIHvrjVGmjwjEdToo+/wV4raBpFu9pK5R3iGuBkcLYGpzjmM6HlQVyo5zQ3Vyo49n7R2aROYnjU44s4KnuD4OnnpWWqo46hmGQdh3jsKjE6elOMaeXetZ3J30jvEwTwyD4lPMf3HcfnWSCqlppBBVG4PRdx6ncD6ptG9lQzHHrvHx1JvpyoIoQihCKEIoQihCKEIoQihC8u4AyTgCoSSNjaXvNgF0Ak2CzHf72hdmTDb6v1PRfPvbw+fdST7TaRu67YeGhd28GqNRVNpea3N/kP1SPsHYT3N2Redqg7Frhy2jMijTnyB5eFN442saGNFgEqax0kl5b8VP9n8qXMU+zpcDth2kLflkUaDPM9/o3fU255KVOQ8GIpNubdo3ZHHC6kqw7iNDXFkc0tNim+83izsi3gSdkmjkZHjUkcUZ4iM45gZUfOu3yWt0v2AAOah7O3uNtZCC244p2lLyS+7gjBAVefTHMd9APBQbPgjwt1XW73xFxBbpdK8s0E4k7XI1TiBZSO8jT0FBupfUBzRj1BVmu+UFxNfrcF0trtF4MjiMbooVThc92dO4UX1upioY5zg7Qqy3G21b2VvbR8Ucj3VwRLg54FHuoSOnvcB17z3UA2U4Htja0cSk7ftrj7bMlxI0jI5CljpwnVcDkPdI5Vw6rLUl2MhxUPdvYUt7OsMQ1OrMeSL1J/t1NChFEZHWCnWu0bjZd1JErhuzcq6gnhbHUdxx1/WslXRMqMzk4aEaj98FphqZKV5aMxvG5bVujvXFeRgqcNyIPMHuPj+tU0tbIyT6ep6e47nfrxCbjBKzlItN43hMdNlWihCKEIoQihCSd9t4pARbWi9pcOCQBjQDmzdyjx60imc7aEphZ903pH8x4Dq4qx7+Qblm86dXWVlm9+6stsXmZw8TScKuzDjckElsD8OQ2vgKbhgYMIFgktRE4EvJuruTeOwuuyeawnnuI4ljKox4MLpkBWzjJ7utSNtbK3lo5LXaSV32xeW+y737qI9jcW331sT8JYHAOc48vE99GhXXubC/IZEaKm2Bse/mjKJJJBat0Z2wRroF5kfIGlFZtinpebfE7gPc7lbTUNRMMua08UzbO3DtY8Fw0rfzHA+Q/fNecqP8QVUmTLNHVr4lNodkwM6WZV9b7LgTRIo18lH9qVyVk8nSeT3lbmQRMFmtHgpPYr+UfIVTyj+J8VZhHBQ7rY1vJ8cMZ/wj9q0R19TH0ZD4qp9NC/pNHgl7afs+t31iLRN3fEv11+tNqf/ABFOzKUBw8D8eSXTbHhdmzIpfuo72yltnn4pYLZw0eDlQMjIGmVzgc69NR7Tp6roHPgdf1SqannpyC/NoVzuttNGl2rfQoWmCGSFWAyAxbiOATnGmcdPOmA3lRieCXvbqovs2vbu5vTxyPLAyt9oDklOEq2Mg6A8WMYxpmgXuo0z3vfnolBbloLhntyQEduEj8vEQM+BGKpmhZMwxyC4KoZI6KTHHuW67h71peRDOki6MO4/27jWGjnfBJ9JOb/lPEcD1hPGvbPHyrO8cP0TXThQRQhFCEUIRQhFCEUIQTXCbZlCy72m77GP/Z4D75Gp/KO/+o9O4a91IhfaMmI/ctOQ/MRvPUFGqqPpm4G9M+X6pEvt3Eht0aaY/a5lV4rdVJJVmwCx7zqcU50Sp0Ia27jzin3cnbBnheC4hL3kMDIqyZRpYW4eJcnXOgHy8akCtkLy5uFwzASbf3+zVHaWsV1b3SOCqlgUVgeuSWwCMY0qOSyufEM2ggrv/wDTl3tCZrmcJB2hBPu4JwABhefIc2NJazbtPAS1vOd1aePwtkWzZqg4380fvcmXZ249pH8SmVu9zp8hgV52fb1XJ0ThHV8lNotlU8eov2q7g2dCnwRIvko/tSx9VM/pPJ7ytrYY26NHgu5hU81X5CqxI8aE+KnhbwUC72DbSfHBGfHhAPzGDWqLaNVF0ZD439VQ+khf0mhLm0/Z7E2sDtE3QN7w+fMfWm9N/iOVuUzQR1ZH49Eum2NGc4zYpR3qtLxXDXeXIARZOYIHIcWNfXWvT0tfBVC8br9W/wAEmq6eeM/ajvTVsLbMFqtpa2TcctxLE1zNgg/EPuxnl1Hl51sBVkb2swsZqdV121sOCB769vl4hJNIlvDkguST7/eAOYPme6i2t0Pja0ue/uSFsbasltKJYzgjmOjDuNZqqlZUR4H9x3g8Qs1PUOgfjavoPdDeJLyFXU641B5g9QfEf61RQVT8Rpp+m3f+YcflPThkYJY9D5FX1NFWihCKEKk3u24trbvIx6cup7gPEnSle0p382niPPf5DefhWMLWNMr9AvnyYXN3JJII5JWPxcCMwA6A4GgA760wQMgjETBkEie+WZ5k1JTvLvJZXEolGz5ri94AnZtqg4R0UEn/AC1fle9lq5Zjj0SSuG+N21pdRGyH2a4lgUTRRgHhZiMKBjQ+XcDXHuDRc5KMxLXjk9SrDdzdLhbt7s9rOx4sMchT3n8zfQV4vam3HSkxwGzeO8/ATmi2aGfaTZu9E3V51NkUIRQhFCEUIRQhfjKCCCMg6EHrXQSDcIIByKSts7tyW0n2vZ5KOuSUHd14R1Hep9K9ZsrbpJEVQc9x+fnxSOs2cWHlafw+Phc9j7avtph7ZDBbRcPFO6Lwkr1J11z4Y8TivVXJSxkkk125Ab16t94rGB0sbaATW0jCOeVvjlz7oKeAYgjy0HWi40XRLG0iNoy3pfMj7K2i6KxZY34T/Mhwwz/MAQfMVjraUVEeHRwzB4EafqoQzGln6t/Yt72PtBZ4lkU5BAOfMZBqWz6o1EXPye3Jw6wm8jQDduhzCm1uVaKEIoQihCKEIoQlXf8A3jFpbk83OijvJ5Dy6nwFJ9oPdPIKOM65uPBvDtKmZBBGZnd3ash2Nuhd3ymfijVXY/eTPw8bdeHAJOundTGOMMaGsFgElEMk3PJ14po//wBjatu8Nk8dvHNw8Edw4/AAeT8umOXdkVO50WjHK0hhAvxVfvntaWWa0iilE15EhWSaHQFm6KRjQDOToNfOoTStjaXvNgN65IXvc1jM3K63Y3RS3xJLiSc6ljqFP8ueZ/mOteG2ltmSpJZHkzzPb8J5RbOZDzn5u/enymakiZIoQihCKEIoQihC5zwq6lXUMpGCCMg1Jkjo3BzDYhcc0OFnC4Wfbf3ZazkW7thxJG4kKHJ4eEg+qfUV7PZO2hORFNk7cdx/X1Xna3ZxgPLRaDdw/RSZJLfasqT3l6ICzdnHbqpygz+Y6anB4sfpXotTcrHzJiC53cp21NgbPt7O6d7WZGRuyjeV/feToUAPCE5HPUZosFN8UTGE2SfuRvC1ncKc4jYgP4dzen6ZpfX0zpWCSP7xmY9x2FV0FTyT8LuidflfRFncCRAw5EVro6ltTCJBv16jvCayMwOsu1aVBfhNcJAFyhYX7WNvGa47JT7kep/qxoPRfqTSXZ4Mzn1bvxZDqaPk5rLtOWxEA3a9qk707Zudmm3trQ9jCIVcMFU9qzauxJBzrpj/AEpucslnmkdFZrMgvO8m2mls7XaK/cXZkeFnj041AbLD5AeGSKCdCuyyExiQZFTtxt3yo+1T5aaTUcWSVB6nP4j9B614vbm0zK408Z5o16z8D1TjZlFgHLSdI+ScK84m68yOFBLEADmScCuta5xs0XK4SALlLm1N97WLQMZW7o9R6scD5ZpzTbBqpc3ANHX8f8JdNtWCPIG56kvnfaa4lWKPgtlc4LnUj56A9POnUWwIIW45LvI3aBLn7WkldhZzR5pjXZ8yfw7qXi68YV1J8QRp6Govp6aTJ0Q7rgqbZpm6PPfmui7VuIv40IlX88HPzKNr8iaXy7Gjd9y+x4O+R7hambRe37xt+z4Vjs/asM38NwSOa8mHmp1FJ6iinpz9o0jr3eOiYRVEcvQKm1lVyKEJH3n2e9nMt/a+6QfvF6HOhyPytyI78GvYbC2mX2p5DmND7fCQ7RpTE76iPvXLY237IS9rabNle8bVV4uKNGPMqMkgZPcMeFenBz0S5kkd7sbmuG2dyLtori+vJY43x2hTOSScYBxovcAM9BRY6lRfTvIL3lXPsd2/8Vs55ar5HmPRv1pTN/laxsw6MnNd27j7LdQS8rCYjq3Mdm9a3TpWooQihCKEIoQvMrhQSeQGarllbEwvdoBdda0uNgvnr2jbbNzdMAfcjyo7uL8R+enpSvZkTuTM8nSkz7tw8Ev2lMHS8m3RuXyrnfXYktzBaT2qma2WBUCIMlGGeLKjv0BPhTQi6jOxz2tczSyj7zvMuybWG7z9oM5eNX+NYgrL73XViMA9Md1cOmajLi5JodrdMO5e7YtY+Nx9+497+UflH7+PlXg9sbTNVJgYeYPPr+F6DZ1EIGYndI/uyZaSpiuc8yoOJ2CqOpOB9anHG+R2FgJPUoue1ou42S1tLfy1j0Timb+UYX5n9s06p/8AD9TJm+zR16+CWzbWgZk3PsVLa71z3kwhV1tkOdRqx8ATpk+VOGbEp6ZuNwLz16eCXnacs7sLeaPNMS2U6fwrl/KUBwfoGHoarkpaaTpxjuyPwrWzzM0d45rou2Zo/wDeICR/xIPeHmVOGHpml02xWuzgf3Oy89PRa49okfeN7x8a+qs7HaEUwzE6uPA6jzHMetJp6WaA2kaQmEc0cguw3UqqFYgihCy3fndsQSCVAewdveA/AeoHgdcfKvc7F2n9SzkpDzx5j54rzG0qEQv5RvRPkmHbOzbjazQi3zHYwoqJLMSOI4AZtdXbQL6HXWn2ZVL2Omth6IVVt/dW0S3nFtI8txaMvblgQCCSpCj+UjPl1NGSrkgYGnDqE3eyDb/aQ9gx96PCjyx7v0BHoKUx/wCVriz8MufY4a+ITGll5anz1Zl3LSKdKSrN4r4Q27ueQB+QBJ+gpXteVzafk29J5DR3/orobB2I6AXXz/sXZEm0JZfvoY5D7/3rcIck8l0P/uK2RxiNgY3QCyQhrp3ucTmndDtK1gEF3YrfQIPcOjle7UAkjHeM+NW5jVahyrG4XtxBUWzbl9qXidoipbwLlYkGEUZGFHeSefkaU7YrTTU5I6RyHyp0TDVTi45rVolzcJGpZ2CKOZJwK8DHE+V2FgJJXp3vaxuJxsEkbb9oSjK2y8R/O409BzPrivTUf+HCedUHuHufhJKnbIGUI7yknaW1ZpzmaRn8DyHkBoK9JT0sNOLRNA/fFJJqmWY3ebqEBWhUjNN+ztxJGAMzhM/hUZPr0H1rC+taMmi62MpD+Ip42fa9lGsfEzBRgFudL3uxOLltaMIsu5NRXUtbZuLOZuCfiglHwuy8LDxDDII9a1RNlaLszH73Kl5Y7J2RSud4bu2kKLcdqqnQ5DqR056/Wpv2ZSVDbujsfA+SqFdUQusH3807bG3huJIVlaASK3/CbDaHB91sD5NSKp2HEHFsb7Hr08R8JtBtN5aC9vh8H5Vgm3LWbiidgpIKtHKOE68xrofSlj9m1lO4SBt7Z3GfotraunlGEnXcckhLf3mz5ZrS2fh7VxwkAFmB0ThJ5ZBAPlXuaKqFRA2Qb9e3evNytkp5DE3jknPb26t09vFa8axxr99d3MzaPIe7OrBfHA+HXSthB0V0kTi0Nv2lIVtJHZ7QQwzCaJGA7QaAgjDfLJ+QrFX0/L074xrbLtGY81RTvbBUNINx8r6IspuNFbvFW0NRy9OyTeRn27/NN5W4XkLvWtVooQihCKEJe362r9ntJH6408+Q/wAxFKNrXk5OmH43Z9gzKtY8RtdKdw81hO7lzZqz/bYpZVYAKY2wynOp5jOf70yySCJzLnGLp9sd1Zo4WuNl3skUZBYpOjJyGSdVwdOvD61K28LYIXNF43W7Uv7kWsl5dNdXDNJ2eDxMc5b8PoBrjyrz+363kYOTac3+n7y8VfsuAzSmV/4fVaFf30cK8crhF7yfoO8142CnlndgjaSV6GWVkTcTzYJE217QicrbJwj87jX0XkPX5V6ij/w40c6oN+oad5+Ejqdsk5QjvKTL6/lmbildnPif0HIelejhgjhbhjaAOpJZZpJTd5uuMETOwVRlmIAHeTVhIAuVWASbBONhuExwZpQp7kGcep/tWF9cPwhbWUn5ineCPhVVyWwAMnmcdT40vJubraMgvUjYBIBOOgxk+WSBn1oQlXa0lnOxDOba4XkzAowPj0YevlWpglaNMTfEKhxY462Pgl2Deu8gYr2wkCnHvYZTjuPPHrXZdkUc4uWWPVkfhQZtGpiNsV/NPlht6cxpJJb8auobMLAkAjOqtg/ImvPz7DYHERSafm+R8JxFtJxAL2+H6rvJtG0u43hMi5YYKN7rA9NDg5B1rE2krKKQS4TlvGY8lpM9PUsMd9e4pO3VZYrho72Vuxsw8qwknhd1OmByOpDDv08a97BK2aNsjdCLrzjGmOQskPRVhd7f2nfW8qxWeEl+OSOM5degyT72BpkZq25K66SWRpwt1VBuLftbXyA5XiPZsDoQemR0IYD60t2pGXU5e3pMIcO79F3Z0nJzhp0ORX0RE/EAR1GaZQyiWNr26EA+KZObhJCRPbBf8FoVB1chfmcn6KaWVX2lfFH+UF3sFCd2ClceJASTuLuJHeRdvLLlQT9zGV7Q4ONcn3c9PTWmYF0sp6YPGIlWG3d4buxiMFrZSWUPLtJMu3d8WSgPqaLkK2WV8Ys1tgqfYe2FsLNW4OOW4LMM6AKp4QT1550rztZRHaFUWl1mR2HXc55LTTVIo6cG13Ov5ZJa2ttia5bilct3Dko8hTilo4aZuGJtvXvKWT1Us5u8qDWlZ0AZ5a0Ltiu0dnIfhjc+Sn+1RL2jUqQY7cFe2e1NooAFExA6NEW+pXNZ3RU7tbeKva+ccfBWMG9N8v8AEtiw/wCW6mqTTQnR3mFaJ5d7U17F2qLhC3A0bDRlYYI8u8VkljLDa91pY/ELrrtLZ0c6cEi8Q6HqD3g9DUWSOYbtXXMDhYrMd4tgvavg+9G3wP3+B7mptBOJR1pbNCYz1IutvytEkKExxooXCnVj1JPPU9K62BocXHMlDp3EBoyCqauVCYpLtvs1rcocS279lnyw8fpjIpdB9lVyR7nAOHbofYpk9xdTslGrTb3CY9o7OWcLLtLa0ZyAwji97AOui6YOv5aZW4lcc0OzkeqW+i2QSI4XuQeFvvmA4eLThyvPhOCDppkUZKkiDQX7Vr/s+vjLZRMefCM+eMH6g0s2VzDLD+V5t2HNOnOxxsfxHomWm6rRQhFCEUIWW+2u9xHHED8TDPkAT+pHypP95tIncxgHe4/CrrnYaUD8x9FSbjbx7NgiCSRmK51zcFBIM50xrkY0GMY0poCAsMEsTRbQ8VD37hnaMTttFLyFnChVbhIJBOsY93AxzoKjUB1sWK4XqDb42faxwonFO69qxPwrxZxnqTgDSvNP2d/Eal0r3WY04RbU2187pgKv6KBsbRziL+KUdo7Rlnfjlcu3j08hyA8qfQU8cDcEYsEnmnkmdiebqLVyqQozy1oXbFSIrSU4Kxyd4IVv2FRL27yFIMfuBV9bbZ2koGBKw/miJ+vDn61mdDTnh4rQJJxu8lY229d4v8S2LDrhHU/oRVTqaI9F3mFaJ5N7U27L2gs8YdQy9CrDBB7jWKRhYbFaWuDhdcts7HiuU4ZBqPhYc18vDwqUUrozcLj42vFisv21siS2k4JNRzVhyYeH9ulNopWyNuEskiMZsV32tt+WbC54IgAFRdBgaa99cjgazPUqUk7nZDRVGKuVCaLxEmexnk1WXgjlz1KMqsT5riltD9nJLBua647HZ+RumdRaTkpTvFj2hWu+u9d+l7JDHI8KRtwxRxjGVHwnl72Rr9KZkm6qmmlEmEKL7RQ6y2k0g4Ll7ZHlGAPfB5kdCcfSuPbiFjvC5UEtc1+9bVu3ddrbxuOqg/MA/vS/Yzj9NgOrCW+BTqexcHDeAVnHtum/hL/Nn5L/AK1CPnbRlPBrR7rHtA2p2DrKXdj7moIo7i7vEs+0HFGv4yO/mMenh5U0tvKwx09gHPdZfu+Ud7bwqhvDdWc2qODkEqc4JOSCCM6HXHpQbonEjW2xXaVTb2+7JFH0jgjX5rxH6tS3ZnOjdJ+Z7j529lKvye1nBoHuqSmKwLSNz7CJ7dXe3RXyRkr8QHI60qqXuDyA7JNIGgsBITFwogJwqAak4AArMA55sLkq/IKjud5CX/2fE4GjJyY/zRn8XcR5Vvfs2WJmKUWv327eCpM1zzc/3uXCHfLtG4IbeV3xkqSoxjn1P7VSaTCLucAFEVGI2aCrTY23FnLJwtFKnxRvzHiO8VTLCWWOoKtZIHZbwrGctwngwW6Bs4Phnp51GPBi597dSmb7lRHeBZFliKtHOFYBD1YA6KR1puNluieyUEOjJGfVfeOCp5UEEb1y2FtFbyNoZ1DMoBOeTDv8GB5+dG06D6R4liPNPl+nBcjeJBhci63Htm+DjjPg2R/mz+tL21sg1sVw0sZ0VHe7hyjWKRHHc2VP7g/StLK5p6QVDqM/hKjwbLmjtbxJUK4EcgJGhKvg4PLkaonlYamF7TvcPEX9Qroo3CCVp6j4FLFNEuX7QixW3+xubNnjuZh/mz+9Labm7QlHFrT7J/Tm9KzqJWgU3XUUIRQhFCFiXtmlJuY1HRWOPMgftSaizqKh/wDUB4BZtpnmxt6l72ntKx2a/wBkWyS5dABNLIdWYgE8OQdNfAU2yCzvfHDzMN1R737NtiLa5tFMcVyG+7P4GVuFgPDP6VBxAGJVyxtOFzNCq/fF83ko6KQg8lUD9qw7LFqRh45+Juu7QN6hw4ZeAVMK3rGFqe7uz4WgjkNukbsNQV8SM6668/Wk8z3B5GIkJrG0YQbWVtI6RqWPCijmdAKqYx8rg1oJJVpIAuqGbeZuItCvbxAe8o0kXHMgH4lP01rdLs6SIASixPeOzqKpM29uY81zg3wMpIgtpZMDLagY+WapdS4Om4BcbUYuiCrjY22EuFJUMrKcOjaMp8aoliMZzVjJA8ZKVeO4UlAGI/CTjPgD0NdhbG51pCQDv4dvUpOvbJL9zvEssEnZ8STKAeEjUYIyR3gdacxbKdBUM5SxYcr7sxv4X3KkzBzTbVdtmXEV/FwzIGZCOIa9fxLg5Gay19I6hl5h5p0+CusLZW2cFHu9xbdvgLxnzyPrr9azNrZBrYqLqVh0VFe7izrrGySDu+E/XT61pZWsPSFlQ6kcNCuFxYyJYOsqMjR3CsMjo6kHB6jIqjG365paekwj/Sb+6twH6Qh34XDzCbNj7W252MfBbLKOAdnK6qW4SNDnjGdOpHnTW5XWPqMIyulHezZV+rfaL5Gy7Y4mK88aAAHQY6cq4b71lmZL0nrYfZjNxWMXgoHy0/almzcp6hn9d/EJ2M4Iz1eiSfbaPvIv8X6LXKf+en7G+izbR+5j71y2pu4+1EgubSSNisCRSRM2GRkz4HQ5/fXNNLXzCyvi5cBzDuVXvdaCzsYLJpUknEzTOEOQgKlQvmc5+dctooTDk4wwnNMN5uvbzP2sgZmZV/FgaKoHLyrz1DUyMgDRxP8A9imFVAx0pJ6vQKTZ7AtotUhUHvPvH5nNXOnkdqVU2JjdAu+0NpRQrmRgO4dT5CrKakmqHWjHfu8V1zw3VJ20NovdAu5MVsp5dWPcPzN9BXpqalZRkMZzpT4AceoeZWVzy/M5BVdneojs3ZnkQnC2CudM5IOWx1rdU00k0XJ4+3LXq3WCra4A3sp+wYwJ0a3jKumeONmJLocZIJ0DDu0HKkW0KQwx3c67Tv4H4U4gMV2hWm2JJBtBPs6q0ph94NoMZOrY7qVxBpgOPS6teSJRh1smPZ07vGDIvA+SGHQEEg4Pd1rM8AOsM1e0kjNIO371Wumkj5Blwe8rjUfKvbbPp3MpBHJvB89ywyOBfcL1PcWrOzhriMsSSFC9dSB73LNRjiq2xtjIY63En4XSWXvmv1GKXJj+0SJGGwXLHuHdpqa4RylLyvJAuI0sEaPtfJaDbqAo4TxDGhJznxz1rxkhcXnELHst5LcNFC3m/wBzuP8Al/uKoP38P9/sVYPupP7Uq7ob6SQGC3dIOw4wGdk97hLanOcdeeK9KClkNQW2aQLJq37a4WxvBcrAqtLGLYxgZZe0DZOvPgA+tdN7ZrTUYuTdit1KT7Fv92b+tv8A9aVR/wDqTv7B6rVSfyg/uK0inCkihCKEIoQsI9sAP20d3Z6f9b/6Un2dbFOP/kPoFj2pfGw/0j1K7XG8Gy7vEl/BOlyFCu0RwHwMZI4hg+nrTTI6qkyxPzkGahbyXvavYtHCbezU8NurcyA68bHU8yR1PImqajOJ1uB9F0uvJGQLNuEyXu6Vs8ryOHZmYk+8QNfKk1LVSCBgHALVUQMMriRvUuy2Lbxfw4kU9+Mn5nJqTpnu1K42NrdAvzam2YoBl2y3RRqx9Onma00tBNUnmDLidFx8jW6pP2hdvOO2nPDCD93GObHw8O9vQV6amgZTHkYM3/iPDt9m95WVzi7nO0VfZ3aL2gMZJkHD7rYwp5gaHnyzzrRV0j5mhuOwGel79uig1wF8tVcbqoBNxwJhccEseSSNfddSefiOmtef2nSmEAONwdD6g+ythADrtHau7yzDaNx9mRXPAnHxHAyAvd1NYbMMDcZ4qV3cqcITVbXGY1kYcGV4mB/DprnyrLgJdhbnmtAOVys6e/UXZmUHg7Xix3rnX5jPzr3LaZxoxC7XDbv3eBWHGMeIcV2gFqXwslwnGwGgUDU6cm5DNVSGray7msNhxO4di6MF8iV02TL/ALQUa4dIwxGrH3sHAGeQz31CsZ/l8bYg51uAyy811h51icloKjAAH9/r1rxhNzcraqLfv/cX/rT9a5T/AM5H2O9kTfyz+0KLe2F7dWtnNYu7KlusMiRy8JV00ORxAa16HMrK5sj2NMZ3KFvdBNb7OggunLXDztLws/EypwhRk5PX9+6g6KE4LYg1xzutB9k4/wBhTy/dqWUH83UdrfRNGfy8fYUue26DSJ/5sfNT/wCNcZzdpSD8zGnwNlRtAXpmngUpWG663UKSWUoa4Vfvbdjwvnq0Z0yp7vHn0ppZL2wh7QYznwUje+xhs7VLJB2lwHE1xKNQp4WATPTRv35mjTJSmaGMwDXenHZUwkt4X5holz6DBH0rzMIMbns/K4+ZuPVM5DiDX8QPhI+3JHimaJJJVToHYgd+h6r417qhayaASyMaXdQHn1pbIS11gSokUcC+9K5lb8iZ1/qdsaeVaHOqHc2JuEcTbyaPdQs0ZuN1wv75pSM4VV0VF+FR3D+/WrYKdsINsydSdT2rjnFyk2duI4+3kH/KQ/iYfiP8in58qomldLJ9PH/3HgOH9x8tVJoAGI9yZ909nmJHuJdGcE69F1JJ8+flikG2asSvEEejfXTyWiFmEYivW6qmV5rth/FbhTPRF0+uB8qW1HNDYxu9V2HnEv4rlvhtkqOwjPvt8ZHQHko8T+nnTbY1AHH6iTQafPYFGeS3NCUbuIJ7nNh8Z8fyjy6+PlXpInmTn7jp2ce/0WVwtkv2S0IdYwMyHAI8TyHoMZ9a42YFhkPRHoN/wuludt6dbTdKAKO0BkfGp4mGvhg8q8rNtuoc88nZrd2Q87rWIG2zVpZWiW8ZUMezGSOI54R1Ge6l9RUOqX43AYurerGtDRZQN9Z+Gyl73KqP+oE/QVliGKriHDEfK3upyHDTvPGw81V7pXEFxYyxXsXHDblBHJEp7VTI5GBj4sHXy6GvRC1s1jhIfHZ4yCpt8d1ZrRY37Qy2zaRMcgjrwlG1U4HTTyotZUzwuYL3uFpXseg4bMHvJPzY/sKWUvOr5ncA0e6bQDDSsHG5T9TddRQhFCEUIWKe2i3xcRt0IYfof3pNR82pqGdYPiFm2mOZG7tVxsTYA2ksUt7aNG4Abt42ULOgxgOOLIJ78eo5U2tfVVsj5UAvaqD2m212HSebskiVuCGFHyUAGRkAY1xqQe4VxwvkVVUh4IcdE4TcMi66q6g+hFeXoXujjbbVuXgbJlUgF568/FZvfzyLK8YllVQcDtGIOPGvoVPHE6JspY0k/lAKVOJBtcrxELeP3nJnf8q5CZ/mY4LeQFdeamXmsGAcTme4DId5XBhGZzUW9vHlbic5PIAaADoAOgrRDAyFuFg+T1nrUXOLjcqbHB2EYkYfeuPul6qDpxkd/wCUetZXSfUSGNnQb0jx/pH/AJeCmBhFzqU07DsxZ2zyy6MRxsO4D4V8/wBzXnNqVf1c4azojIe5WmNvJsuV73Ptm7Jp3/iTtxny14R+/rWCpcMQYNAuwjLEdSqzezaxkcW0WuuHx1PRfIdf9Kf7IomxM+ql4ZdQ4/Cqmfc4Alm4QcQRPewcZH4m8PDOgp7G44cb8t/YPnis5GdgusViXmEKatnBPTI+I+Q1+VVvqGshMz9NfjvK6G3dhCdYt0rYLhlZz1Ysw/Q4ryz9t1ZddpAHCw91r5Bm9WltEsMYXiJUYVS3PU4A8e4UumlM0hfYAnW3qrQMIsqL2hy4tkQamSUYHfgf3IqujGKsv+Vvqf0RUm1Nb8zvRcNn7qJbYWXai2ly4BManHDnkHPENdaf261lZCGZF9ilbe3ZE9tcFLhu0YjiEmSQ6nOCCdfTpXLWWWdjmu5xuts9mkHDYxeKKfmM/vS3ZnOlnf8A128An2kMY/p9VA9rdh2lmzAaphvkdf8AKTRWfZ1kMu43b45jzUJW46Z7eGazDdfehLRAFs4prgMSsrfEM4wAAM6a9etMwbJRDMGCwbcpjg2ttDaIuIZeztbdYy8x7Lh6ZUEtrknXOhwDRclaA+SW4OQXn2eX3HbGP8UTcv5W1/7s0grGcnV4tzx5t/T0Wimdjp7b2nyP6q/vbGOYcMiBh48x5EairYKmWB2KN1kOaHZFJaWVq1wYOzlBDEZ7QYwMknUZ5CvUuqKttMJ8bTkD0c8++yyYWF2GxVXs62SSQk5WFMu3fwg6DzOgrfUyvjiAGbzkO3j2DVVtaCepW2xoDeXJkcYijxhegA+FR4aZNLa2QUFLybDznXz39Z+FbGOUfc6BXG+FyxWO2T452CnwTTPp+wNecpmgEyHQK2Y6MG9WspW3tzwj3Yo9B5DT5moQxmeZrPzFWGzG9iQbJziW5fVgcKT1kbOv+EZPyr2kzRdlMzQ6/wBo3d5y8ViadXlc9lxDLTPqkeuv4nPwr89T4Cp1TzYQs1d5DefDIda4wfiO5XW5VkXled9eE6HvY8z6D9aVbcqBHE2nZv8AQafvqVsDbkuKdHYAEkgAaknkK8utaUX2v9sukgiz2CNxufz8Oo/w5x51s5Lkoy92pWblOUfhboEb+SdrJb2isqlm4mLHCgt7q5PQAZNU7MZjlkl3dEd2Z81dWHmsi45n2VhvFtbbFouEiiihAAElvGHXHIEkg407wKdkkKmV8zNBl1LP9q7dubnHbzPLg5AJ0B8ANKisT5XvycV9Abj2HY2cSHmFAPmAM/XNLdk89sk/53m3YMgvQvbga2PgAr+m6qRQhFCEUIWZe2mxzCko/Cwz5HKn68NJ3fZ7S6ns82n4UKxuOlv+U+qR92tjXV7G5+1CGCHClpZWCjuAGcCmlrpZEySQXxWAUvbm7sVlaGKUCa/nYMvZkt2cann3ni16a5/lotZSfEGMwnNxTBubfdrZx5OWj+7Ppqv+XFeclZyVS9m53OHfkfP1TCN3KQNdvGR9vJT7/ZkUwxIgbuPIjyI1rXT1k1Ofs3W9PBVuY12qSbSC1kZx2cq8COx98Ee7/hzqa9XNJVxtacTTiIHR496yNDCTkVB2RCuWlkGY4wDj8zfhX1Op8BWqskfYRR9J3kN5+OtQYB0joFebr2jXEzXMuvCdO7i6Y8FFKdqztpYG00WVx5fJV0LcbsZU3edjPPDaKdGPaS/0jp+v0pDBzGGQ9gU5ec4M8Va7cu+wt3ZdCF4V8CdB8qnQQcvUNYdNT3ZqyR2FpKQ7f7uFpT8chMaHqB/+RvPUL6mvYSfaziIaNsT/AOI9+4LEMm34r82enZo055j3Y/FyNT/hGvniiodyjxAN+buzh3nyuhuQxJi3F2fhWmbm3ur5fiPqdPSku3qq7hA3dmfZX07MsSaLidUUu5CqBkk9K86ASbBaSQBcpX2ZtNr27BXIggywH5mOQpP1IHhWuSMQxZ6lZ2Scq/LQKDvntVVvoAdVtyrMB38Ss3rgCo7JZdjpj+I5dgyHupV0gbIxn5de05lWW39xpL2d7qzmhmimbj958FCeYOh5fPpim5F9FVJTGR2NpyKpd9Sry2tpHIJjbwpAzjUF8648BoKhI8MaXHcFCUY3tjb2Lctg2wjgRRyAH9h9BWLY7C2la46uJd4m6dT2x2G7Jets2glhdCMgjl+v0zUtqwGWmOHpN5w7QuQkB1joclh24wFrtVY5cAgtErHkGYYRvXT51oppmzRtkboQk8bORqCx3YnLa95GtoINrXoeXtOJ0tscTrrwo+FGAD5chV+6xK0PcAy0p8En29wtrcR3cUTQ2NxlFVm4iApCtk668Q4hqdM1gr6czw83pDMdo+dFXBI2KQPtzHZJ+I7tR0PeO+lEUgkaHD/jqWyRhY6xVU+wojM0w4g7Ag66arw00btKUQCA2wi3bkbqnkhixLPH4kDREEHi97/DnHpzNe0bgkLZRwy71gzHNTruNGBbk9S5z6ACvLbecTUgcGrXTjmLnbfebUlJ5QxADzIH9zS93Npx1lAzmPUFYb1n/ZZfIf8AcKv2Rb6xnf6FTm6BSqLAvawahI+KR3duQ1CjzbAOAK9AakR1cuRLrNAA10J7hnmVmwXYOC4iM3DLBbqREnU+PN38T0HoKuxtpGOnqDzj+w1vz3lcsXnC3ROBuIbKJYydQNFGruepA8T15V5KaSSqlMh3+AWq7Y22SXt7bctwDxfdwKccIPxHuz+I9+NB8q1Qwtj0zcsksjn65BMW52z1tbd7ib3eIcZz0QfCPM5+opftCoc4hkeZOQ7fgLXRwhoxP01PYqG3mgkeW72hDcPFI2IuzGFJB5Fsge6uBjrrTSmgbBE2Mbh4nf4lZ3SCR7pZAbHRPu79+klvC2z5Y7OCKVjcxTPxtwafmJwCBpgga+BrSOpaI3BzQWGw3pGgC3+1i0aBYjIWAUAe4vInHVsD1al+0pzFTuLdTkO05fqqqZgnqhwGfgt9touFQvcK10kAghbGNwTKR2JxK61oUEUIRQhFCFSb4bMFxbSRnqCPn/Y4NKdrtLY2zt1jIPdoVbEA8GM/iFlie621reFLm2vo3eF+E8CaN2iMNM5GM9TnpTBpa5txmCkkTxHiZImWw3yubydLbZ8EdvlQvaMO0dY10yxI5Ad+eg61O5OivbUOkdhYLKn2NeQ2e0JYEl7S3ZuDjP5hjB7tGyuaV7TgLmCWMXczPtG8fvgpUsjI5XRE813qnsjBpexwe0OboVpc0tNiqK43ejAmaPi45EYYzpk693eKcR7UkcY2SWwtI7cslQYhmRvSE0p4AmCACWPny18hpXsAxuPHvIssVzay0HdGMC0jx14if+o14zbDiax991vQLbCOYFA3dHaXl3MejCNfADn/ANorPNzYmN71GPN7ndy7b8k/Zh/zFz8m/et+wbfUn+0+y7UdBUd3s/MduXYRwrECWPMliWIQdWNNoqrDLKGDE8u04AAAEncFS5mTb6WXC2tXvJVVF4IY9B3KvXJ6uefnVsszKCIvkN3uz7T7NH7zUQ0yGw0Cbr3akNqgjGpVcLGupwO/8o8TXkiJJ3l7t51WovawWSJtzas1z70nux5xHGv4j3/zY/N6Ct8UTI8m67ysUj3P10Thsa3XZ9m0knxY4mHex+FfT+9KayR1RIIo9XZdg3lMaVjYWGR+g9dwVLuJa2V7NNHehjPKeKMhyuTqWUa44j0z3U9ijYxoYNALDuWKHBM8mTUrre7u7NzIsd9JbSLkNHOhByOY0xk/Op2C66KLMB1lA9m+yjNeqeax+968l/v6Ur2q4mIQN1kIHdv8lZsyO82M6Nz+F9BouAAOgxTZjAxoaNALLeTc3XqpLixb2ubAMUq3KAgHCtjp+U+Hd6CklF/lp30h06Tew6juKo2lHjaJx2H5S3svd63niVxfwwynPFHMCuD4Nkgg884ptZLmwseL4s09b07qA29qklxHBaW0GshOeORvyjryznx0HdIhbJYQWgE2AVBuLvCGAtpWGRpEx6/yHP0+VIa6nMDzOwc09IcP6h7+KnSTCVvJOOY0PHq+E5HSqgQRcKwgg2K5JwOuRwsrDBIwc9DVmJzSMzkuZFRNm2KWysobCluIBiNPDPWtFXVPqnBzhmBbtUWMDBYKm2VKqbRu+IgBkVskjGAF692tEgJgZZVMNpXKXtW8EjG3BDLPCxjI6sudPHOnyqVIeSkbKfwuF+xSeb83iFRbP2DxMsc8wGNREp4mHeWxog8ae1O2I2XMDbk7zkPkqlsV8nHuVpJtm3hXsbRTI/LEQ4te8sdPXWkknLTu5Sc+PsFZyjW81nklraFyqljMQWbnFG2Sf+dLz/wr9KuY0no+J9gs73gdLw+SrDdjYb3LrPOAIl/hpjAI6YHRB39fGqKupZAwgHtP73q2nhfM4E9374LrvDtVbyZbWOVIoAcySuQFJHXxA5AdTUNn0rr8vKLOOg/KPk7/AAVlTM1x5Bhy3nifjgmrc1LWMGz+3LfJIrYg7P3cgFjwsSccicZpuLaXXYQ0DBius/3u2fZJwS2cuVkJzA2eOIjmCe7OmvzNRNlinYwZsPcn72Pbv8CG4cavgr/T0+Z1+VKv5qtA/DF5uPx6prRxcjBiOr/RafTpTRQhFCEUIRQhfjrkEHkai9ge0tdoV0GxuFgvtQ2Cbe5MgHuSc/6v9Rr86UbNcY8VK/VmnW06H2WLacPOEzdHequN0p7W3sAY76K3uZTmV2XidVUn3FTPLTn1yT3YajRVwljY8nAEqFt232ZdzuLVpmuZ2wiqvDEH6k8WCFJB5ZxmjJRe2GRxw6lTt0ttmQG2nytxFlfe5sBpj+sfXnXnqqD6R+MfduP+k/B8itsMvLjC7pjzHymF2ABJ0A50DNcXKSBJEKkBkca46g+I/WrWSvjeHNNiFwgELhs22S3jEfGCATjiIBwSTjxxmrKqc1MhlIsTbyFlxjQ0WVDurOscl6HYLiXJJIAwS2KnUAuawjgqYSAXA8V32zKZzPbAZYIksWPxDTI9D+taNnSCnlZK42GYKlJzrtVZs7YSM2LicNwDVFbIQfzNyQeFMqnbGEEU7Nd5GvYN/eqmxAnnHRTp9uxBexs0ZyOsYwo83Og/q+tJnMkkdyk58fj2VhkHRYLpXvbpEzxlZWJz2aEmMHvkfPFKfDOPGtTGk6Zde/uG5ZnvDdc/3vO9X+6uw2Zvtd1pgZQNoFA/ERyUAchWKsq2xNwM8tSeA4laaanc92N3/Co98N4PtMgVP4MZ90fmPVj59PDzq2gpDEDJJ03a9Q4D34lVVlSHkMZ0R59aeoNq211ZieOxhlmgA7aIe5IoGMPEy640z3+o1Z3y0VzXtezEBcjxSdv3vJbXxjkigeKUAiRmIPEBjh5czz1OPWuE3WSolZJYgZrSfZVu92Fv2jjDv7x8MjQeg+pNKaX/ADVW6o/Czmt7d59k4hi5CAM3uzPsnynS4ihCrd4NlJcwtG4yCCKXbRpXTMD4snsNx8dhVkbm5tdodVgiK2zL3MkSTcGeEONDn4WHiD+9To6ptRGJG944Hgk8sRpJrOF+Cr9vbeuLyTjncsei8lXwUdP1rSs8krpDmq0GhVg2T3uzvmCBFdHUaLL+z/8Al86SVFA+E46cXbvb/wDn48E2grGyjDMbHj8/KuNpbtJKe0jkeIvqWjb3W8cZx6iuU9aHC2ttx1HupS0xBvpfhoVWNuGh1eeRj34H75rT9a4aNCoNK06kqiud05opNSnZDBMjtwpjPI56+AzVjq+IC2eI7gLn/jrVbaOS98sPE5BW+8jJcyRG2uYQ6AqAWKkk4+EkY8OdZIJ3RNPKxOAPUD42JK0ywiQjk5G37VB2jewWqm2ETyOD96SxQO3jj3mXuGQD41riDp7ShwsdN/6LPI5sP2ZBvvVVHeXM/wB1CvCp/BCuB/iI1PmxrQWRx85x8VRjkfk3TqTLsfc+OFe2u2XC64Jwg8z+I+A+tLqnaOfJxgkncNT8dpW2Chyxv04nT9VA3o3uMoMNvlIuTNyLju/lXw61KkoHYhLUZu3DcPk9fgoVNYLcnDpvO8/ASlTZLVYbvbS+zXMM+CezcMQOZHIj1BNCsifgeHK23b2K20LxmCcMRkZ3A5AMxYID9PLJrBXVRhaGR5vdk0e/YFspKf6iUud0RmfhfQNjaiNFReQHStNFSimhEY13niTqU0kfjddSK1qCKEIoQihCKEIoQqHfHYC3duyNzxoeoxqCPEH96VbRgeC2phHPZu4jePhWNDZGmJ+h8ivnm52c0UxhlxGwbBJzgfzaDPD1zitcE7J4xIw5FIJIHRycm/Ip73I3UEV9BI13ZyBWJCxzBmJ4SBgY1q8DNaYIQ14OIeKrt99kR2pMjTk38kxl4ExiNCSRxHmG5HP0xrUHsDgQ7O65O0RnFfnXup+7e+KSgR3JCSchIdFb+r8p8eXlSKeikps4hiZw3js4jq1WuGqZPlIbO47j28Cpd/umrEmKWSANqVQ+6c9wzp6VZDXB7bizvXvXJaUtOdwq99woyDmdy3eQPr1+taBXOH4QqDStO8qmt93ZYJ1aYxrEjqxd2wrgHPujmxx0xXZa6MtwMBLiNALkdu4d65HSPDsTiA2+pOqsdtQC7uQ1tcxZZRGRxFWxk5wCBxc+QOazxVXIx2mjcBxsCO+xNu9XPg5R943g9+agbT2rbxj7PHAzLGcHjYqGYc2ZRgsf6j6Vsije/wC0LteGfgVmkkazmW0UCJ7q7+7jB4PyooWMeeNPnk1aRFFzna+aqBkkyGnkmnZW7MFoonunUkajPwg/yjm7UtqK90juShFzwHudwW+GjawY5DYcT7cVQ7071Nc/dx5SEdOr+Lf2rRR0HJnlZc3+Q6h7lZ6qsxjk48m+Z7fhXG6dva7QtjZyIIJ4VaSOdBniXI4+MZ1PL9sYpmM8lyHBKzAciFGXZr7OK3ltfW04UgcKN7zA81Ka6Ea89OfSjTNRwcjz2uBRuLsBr67aZ1AjEhcgDCliS2B/Kuc/IdaV187yRTQ9N/kN5PstNDByjzM8c0eZW8QRBVCjkKZU8DII2xs0C3PcXOuV0q5RRQhFCEob/bopeREjSRdVbuP7g9R60mq4ZKaU1UAuD0m8esdY81N8bahnJv13H97lg19ZvC5jkUqy8wf1HePGt8MzJmB8ZuCvPyxPicWPFiuFWqtFCFZ7H2/Pbfw393qjaqfTp6YrJU0MM+bhnxGR8flaoKuWHIHLgdE32G/sLYE0TRn8ye8PkcEfWlz6Cpj6Dg4deR8RktzayB/SBaerMJZ3q239pn0Y9ipwg5adWx3nU1uoaXkY8T+mdfjsCyVVQJXhrTzRp8q0302RbwxZii7Jln7NTxs3bJ2Sv2nvHA1Zfh097wreVyojY1uQtmuOxto2kkY+3ZZ4tEPvEsp1wcc+EjTPQ0omhqIZSaYc12ouAAePfvtvC0RSwyxjlzm3zH6Kdcb7xRrwWsAUdC+AP+lefqarbs+olN5pLdTdfE+wUnVsMYtE2/b8BKm1NrTXDZmct3DkB5AaCmVPSxU4tG23qe06rBNUyTHnn4UKtCoRQhWGw9jyXUojjHm3RR3n+3Ws1XVspo8b+4byeAWimpnzvwt8eC+gd0t3Y7OFUUa41PUnqT4n/SqaGlfiNTP03bvyjh8p6cLGCKPQeavqaKtFCEUIRQhFCEUIRQhFCEge0bcsXKdrEAJV5eI7j4ePQ0jmY7Z8hmYLxO6Q/KfzDq4rs0IqmWPTGh49SzDd/b77P7cLCouWHCsjj3ou/AOmv9uYpqx7XNDmm4O9JmSOgJaRzlRXE7Oxd2LMxyWJySfGpLO5xcblc6FxXOxt57i3wFbij/I+o9Oo9Kw1Gz4ZjitZ3EZHv3HvWyGtljGHUcD+8k22G/du38VHiPevvL/f6UvfQ1cY5ha/tyPx6Layrpn9IFvmPlKl1tAXl7GZmIiaVU/pjLAHHceHXzppSUwp4g3fvPErFNNy82fR3dQUzfLZ8UIhaOH7O7PMpj42bSOThVwWOQTg+GmlaiuTsayxaLaqVs7adjJGst4OK4X3Tox4wPhJA0Jxpk91Jnw1UL3R045hzGdrX1HG2/Ja2y08rQ+Y84ZHLXgut5v2FHDawhB0Z8aeSjShuzZZDeeTub8nP0XHV8bMomd5+NEpX+0JZm4pXZ28enkOQ9KZw08UDcMbbD9+KXyzySm7zdRquVSuN0NsC0u45mBZF4gyjmQykY+ZFdGqugkDH3K97u7Ae9nIjXhj4ssefCCdFHe2NPrWGsrBTtAAu92g3n9OJV9NSuqHk6NGpX0Du/saO1iWNABgY/8Ae89561Kgo3QgySm8jtT7DqCcPc2wYzJoVnTBVooQihCKEIoQlHfTcuK8TIHDIPhYcx/ceFJpqOWmkM9Loek3cescCpvayduCTXceH6LENubDmtX4ZVwOjD4T5Hv8DrWqlrIqgczUag5EdoSSopZIDZwy47lW1qWZFCF+GhCdNvbAbZz20sBE3arj7xFYByFPDgjGoYEdeddIstr4jCQW53TnvbNEkcMVzICTCIykMEbPxHKuwLDEaqRjC65HhXStclrBrvIJT2luXb2yjt5Lhi0zRL2MatoACrEE51BGg61wiyzOpmNGd9Ur7x7JNrcyQFw/AR7wGMggMMjocHUd9cWSWPA4tVbQq0UIV7uzutPeMOBSsedXI0/w/mNYaquZCcDRiedGjXv4BbaWhfNmcm8fhbnuruvFZxhUX3uZPUnvJ6n9OlcpaF3KfUVJu/dwb2dfWm4wRs5OIWHme1X9NFBFCEUIRQhFCEUIRQhFCEUIQRXCL5FCRN+dwo7oGSP3JQNDj6HvH1FJH08tC4vpxij3t3jrb8KU0TKoWfk7j8rF9qbMlt3KSoVPTuPiD1FMKepiqGYozf1HaNyRz08kLsLwodXqhFCF7t4+JlXvYD5kChSaLkBOm0NhybPv44bYpMJ8IjSRq+vHwvoRgFWGpHSunIrYYzFIA3em3fBoJbj7NLMWaXs407KCMmPIUh3cjIUsc4U8s10rTLZxwnf1JUk3Mt4zbxyyXHbTllBjjVkUiQplhkNjr5VyyzfTMFgb3KT9p2ZhmkiJDGN2TiHI4OMiuLI9uFxao1CgihCZ909zJrxgSCkX5iNWH8vh48vOl9TX4XcjCMUnDcP7juTGloHSc+TJvr2Lc939hRWsYSNQMD/++Z8aso6HknGaU4pDqeHUOATRzgGhjBZo/eataYqtFCEUIRQhFCEUIRQhV+1djxXClZFDA88j9awVWzo5zygu14/ENe/irGyWGEi44LLt5PZYyktbNp+Rskeh5j1z51k+pqqXKoZib+Zvu34WSTZ0cmcJseB9is/2jsieA4liZfHHu+hGlbYKuCcXjcD6+GqWy0ssR57T7KAa0KhabHvXZmaXtTxxIsE8Oh/jxRheHl1IA1008a7dMeWjub9R7wo1tvR2tvb/AO3fZHjL9uvAxaTLl8qQNdCdMjnRc8Vxswc0c63FW+8O9kcwxb7S+zlZWbJVzlCiYGAuuGzoa6TfQq18zT0XWSDvptCGe6aSHVSqhn4eHjcD3n4emTXCsFQ9rn3ao+y93rm4P3cTY/MRhfmefpmsU9fTwZOcL8BmfAKyGiml6LcuJyC0bdj2WKMPcnjPPhwQvy5t64HhWbHWVfQHJt4npHsG7vTKKihhzecR8v1WmWNikShUUAAYrdS0MNMOYMzqTmT2laHyF2uik1sVaKEIoQihCKEIoQihCKEIoQihCKEIoQqnbm70F0hWRAc/++h8RS2p2a17+VhOB/Eb+0aFWYwW4Hi4WVbx+y+WMlrc8S/lb9m/vis31s9PlVMy/M3Md41Cxy7Na/OF3cUi32zpoTiWN0PiDj0PI+lMIamKYXjcD2FLJaeWI2e0hcrRwHQnkGBPoRVyrYbOC0STe62/2ty2ZYpZns2wde2UqemmD72tdumBnZzjvGneutvvVG7Wkv2828UaxCW3EbcTMmje8B7ysANSdB0ovnquiZpscVupSdp71LI0LR7T7EIz9ovA7Fx2hK6cOD7mmvfQTwKk6YGxDlnW8d1FLdTSQLwRO5KLjGnl0ycnHjXEvlIc8lqkbI3WurgjgiYKfxOCo9NMn0FYZ9o08Rw4ru4DM+S0Q0E0udrDiclpe6/svjjw9we0bngjQeS9fX5VRgrKvX7Jn+4/HqmUVLBBmec7y/VaJbWyxjCjApjTUkVM3DGLep7SrXyOebldq0qCKEIoQihCKEIoQihCKEIoQihCjXNhG/xKDmsNRs2mnN3sz4jI+IVrZntyBS3tH2fWUuSYlBPUDB/ykVm/hszPuZ3DqNnDzUHCF/TjHdl6KkuPZLbn4WZf8X9wa5yW0m/iYe4hVGkpDuI71G/+0MX/ABX+a/8AjXf/AOlwj/3KP0NLxd5KZbeye2HxFm82P7AUcjtF2r2N7AT6qYpaQfhJ71f7N3Fs4cFYlyOuMn5nJ+tH8Le/7+Zzuoc0eAVzTGz7tgHmmCC1RPhUCtlPQ09P92wD18dUPle7UrtWtVooQihCKEIoQihCKEIoQihCKEIoQihCKEIoQihCKEKHdbMikGGQHNL5tl0spxFtjxGR8la2Z4Fr5Jav/ZxZSa9mFP8ALlf+0j9Ko/h9Sz7qc/8AcA7z1UHMp39KMd2Spp/ZJAfhdx/i/utHJ7Sb+Jh7iFUaSlO4hcB7IYv+K/zX/wAaLbS4R/7lH6Gl4u8lOtvZRaj4uJvNj+2K5yG0XayNb2Nv6qYpqQfhJ70w7N3LtIfgiUHvxr8zk/Wu/wAJx/fyuf1XsPAK5r2M+7YAr2G3VfhUCt8FJDALRNA/fFcdI53SK61oUEUIRQhFCEUIRQh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2057" name="AutoShape 6" descr="data:image/jpeg;base64,/9j/4AAQSkZJRgABAQAAAQABAAD/2wCEAAkGBxMTEhUUExQWFBQXFx0ZGRgYGRwfHhweIBwXHBwgHCAgHCgiHBwlHB0dITEiJSkrLi4uHh8zODMsNygtLisBCgoKDg0OGxAQGywmICQsLzQ4NzQsLC8vMjcsLCwsNDQsLSwsLCwsLDQsLCwsLCwsLCwsLCwsLCwsLCwsLCwsLP/AABEIAJcBTgMBEQACEQEDEQH/xAAcAAACAwEBAQEAAAAAAAAAAAAABgQFBwMCCAH/xABFEAACAQMBBQUFBgQDCAEFAQABAgMABBEhBQYSMUETUWFxgQciMpGhFCNCUrHBM2Jy0YKi4SQ0U3OSstLw4hYXQ8LxFf/EABsBAAIDAQEBAAAAAAAAAAAAAAAFAgMEAQYH/8QAQxEAAQMCAwMLAQYEBQMFAQAAAQACAwQREiExBUFREyIyYXGBkaGxwdEUIzNCUuHwFTRicgYkkqLxU4LCNVRjstIl/9oADAMBAAIRAxEAPwDcaEIoQihCKEIoQvxmxz0rjnBouTYLoF9FU7T3jt4BmSRR5kD9efpSt+14cWGEF5/pGXjorTDhF3kNHWlPaXtTgQZRXcHOCEODjngsQD6ZqHLbRk6LGsHWST5Kh9TTM1JPYPlUNx7XX/BCfVgP0Bo+nrndKYDsaPdUnaUI6LPEqMPa1P8A8If9f/xrn0VV/wC4P+kKP8TZ/wBLzUy29rrfjhPoQf2Fd5HaDejMD2t+FIbRgPSYe4q/2b7U7V8B8xn+YY+oyPrR9TXxfeRBw/pPsVcyopZNHEdoTds/bcEwBRwQeuRj5jSrYdrU73YH3Y7g4W/RXmF1rtzHUrGmYN1SihCKEIoQihCKEIoQihCKEIoQihCKEIoQihCKELy7gDJOBUHyNjbiebBdAJNgqbau9Vtbj7yRR5nH+p+VLHbXjccMDXPPUMvEqx0QYLyODUo3/tagXSNWfyXT5sR+lR5TaMmjWMHWST5ZLO6rpWby7y9VSz+1yT8MPzYD9Frn01c7pT27GhVHaUI6MfmuK+1qf/hD/r/+NH0VXuqD/pC5/FGf9PzU219rp/HE3oVP9q7yW0G9GVp7W/CmNoU51YR2FMWzPafaSYDNwH+YFfrqPrR9XWxfewhw4tPsc1c2amk6L7dqbbLasUoBRwQeWv78qvg2pTTHDfC7gcirXQuAuMx1KbTFVIoQihCKEIoQihCKEIoQihCKEKh3i3qgtEJdhnoO89wHMmlU+0iXmGmbjf8A7R2n2Vha2NuOU2HmexZPt32hXV04jgBQMQq6Zck6ADoCT3a+NVDZplOOrdjPDRo7t/esEm0nHmwC3qqvZe7b3NzLBPOIroD3Vky3G2M8PHnQ8u/r3U0YxrRhaLBZBG6R5D3c5W+81ky2RlvIuC4Ei29vGCwWONACxUZwc4J4jnORUu1WTNtHd4z0CQjXFhWu727AhubeOKFQt5BbJKoAA7RCMMviwIz5kd5qRCaTRNe2w1ASjv1aJHBs7hRVLWoZyAAWJ4NW7zz51w7llqAAxnYrbdndMw2kl5Jw/aBC80MLqGHCozxMp6k4x3UWyurYYMDcZ1skywuLiS4zBxdtI2QIxjJ1OijAxjpyqqWFkrcMgBHWs8csuO7DY9Sc93vaVNA3Z3Sk4OCQMMP6l7/LHlS36GWmOKkfl+V2be7eEyj2iHc2ob3jXvWr7F27DcoGjYHPcf8A3XwOtaqXaLZXclIMD+B9jvC1mPm42G4VpTFVooQihCKEIoQihCKEIoQihCKEIoQijRCWN6N9Le0X3my3QDUnyH7nSlEm0XzOMdI3ERq49EfJ7FN+CFuKU26t6yXeD2gXVwTwHsk8Pi9T09MVxmzGudjqHF7uvQdgS+baUhFohhHn4pSdiSSSSTzJ5mmQAAsEtJLjcrVdn7o2Ja1jFrPOtzF2hn7RgI9M6hcAa9/fU7BMmwR5C17pf3O2VElzdzyL21vZq+AQDxtkqg7iSAfpXAqYIw17nagKF7QtjLDdBogBDcKJYgNAOIDI8MHXyIoKrqY7PuNCtDut2ITKkMljELYW4L3QPAysAc6g68hz8a7ZbjE0mxblbVZpu9u6ly10xlKQW8bOZMZ5E8GniATUQsEcIeXZ5BebXZt/bQ/alWSGPI94kLnu90nJHpVM9NFO20rQQpRmeEY2EhNu6/tRZMJcjTlxqNPUcx6fKl/0tTS50zsTfyu/8T8rfFtFkmUwseI9wtW2XtSKdA0bAgjIwf07620m0I6glvReNQdf1Wt8ZAxDMHeptblWihCKEIoQihCKEL8JrhIAuULP9/d/ltwYovelI5dB4t4eHM+FI3Sy7QdhiJbENTvd1DgOtdnnZSjPN/Dh2rMr/Yt5NC19NjgIyC7AMy5AHAv5cnwpnDAyFgZGLAJRKJZbyyFOns+2Za3EVtcAJFLaSMJugfIPAxJ654Tn+qrwFop2sc0OGoShvRuvfwyPNNESGcuZIyWUZPFnI1AHeQK4Qd6zTQyBxcpu8+2lu9m2bSShrmJ3R1J94qeTY8guviaCclKaQPiBJzSWa4siZ9r74NJeQ3UK9k0SIgBOc8Oc58CDjFd33Wl9ReQPbuVxtLe6yu7yGe4jkWKGPSMBTxuDxAHB0T/06ZoJuVa6eN7w525XO6+9KX9xOJIEjne2kQSK7YK9F4TpnXp410G6shnErjcZ2UP2Y7KEMRundY5ZyYLUsCfeIbLYHMZGPIHvrjVGmjwjEdToo+/wV4raBpFu9pK5R3iGuBkcLYGpzjmM6HlQVyo5zQ3Vyo49n7R2aROYnjU44s4KnuD4OnnpWWqo46hmGQdh3jsKjE6elOMaeXetZ3J30jvEwTwyD4lPMf3HcfnWSCqlppBBVG4PRdx6ncD6ptG9lQzHHrvHx1JvpyoIoQihCKEIoQihCKEIoQihC8u4AyTgCoSSNjaXvNgF0Ak2CzHf72hdmTDb6v1PRfPvbw+fdST7TaRu67YeGhd28GqNRVNpea3N/kP1SPsHYT3N2Redqg7Frhy2jMijTnyB5eFN442saGNFgEqax0kl5b8VP9n8qXMU+zpcDth2kLflkUaDPM9/o3fU255KVOQ8GIpNubdo3ZHHC6kqw7iNDXFkc0tNim+83izsi3gSdkmjkZHjUkcUZ4iM45gZUfOu3yWt0v2AAOah7O3uNtZCC244p2lLyS+7gjBAVefTHMd9APBQbPgjwt1XW73xFxBbpdK8s0E4k7XI1TiBZSO8jT0FBupfUBzRj1BVmu+UFxNfrcF0trtF4MjiMbooVThc92dO4UX1upioY5zg7Qqy3G21b2VvbR8Ucj3VwRLg54FHuoSOnvcB17z3UA2U4Htja0cSk7ftrj7bMlxI0jI5CljpwnVcDkPdI5Vw6rLUl2MhxUPdvYUt7OsMQ1OrMeSL1J/t1NChFEZHWCnWu0bjZd1JErhuzcq6gnhbHUdxx1/WslXRMqMzk4aEaj98FphqZKV5aMxvG5bVujvXFeRgqcNyIPMHuPj+tU0tbIyT6ep6e47nfrxCbjBKzlItN43hMdNlWihCKEIoQihCSd9t4pARbWi9pcOCQBjQDmzdyjx60imc7aEphZ903pH8x4Dq4qx7+Qblm86dXWVlm9+6stsXmZw8TScKuzDjckElsD8OQ2vgKbhgYMIFgktRE4EvJuruTeOwuuyeawnnuI4ljKox4MLpkBWzjJ7utSNtbK3lo5LXaSV32xeW+y737qI9jcW331sT8JYHAOc48vE99GhXXubC/IZEaKm2Bse/mjKJJJBat0Z2wRroF5kfIGlFZtinpebfE7gPc7lbTUNRMMua08UzbO3DtY8Fw0rfzHA+Q/fNecqP8QVUmTLNHVr4lNodkwM6WZV9b7LgTRIo18lH9qVyVk8nSeT3lbmQRMFmtHgpPYr+UfIVTyj+J8VZhHBQ7rY1vJ8cMZ/wj9q0R19TH0ZD4qp9NC/pNHgl7afs+t31iLRN3fEv11+tNqf/ABFOzKUBw8D8eSXTbHhdmzIpfuo72yltnn4pYLZw0eDlQMjIGmVzgc69NR7Tp6roHPgdf1SqannpyC/NoVzuttNGl2rfQoWmCGSFWAyAxbiOATnGmcdPOmA3lRieCXvbqovs2vbu5vTxyPLAyt9oDklOEq2Mg6A8WMYxpmgXuo0z3vfnolBbloLhntyQEduEj8vEQM+BGKpmhZMwxyC4KoZI6KTHHuW67h71peRDOki6MO4/27jWGjnfBJ9JOb/lPEcD1hPGvbPHyrO8cP0TXThQRQhFCEUIRQhFCEUIQTXCbZlCy72m77GP/Z4D75Gp/KO/+o9O4a91IhfaMmI/ctOQ/MRvPUFGqqPpm4G9M+X6pEvt3Eht0aaY/a5lV4rdVJJVmwCx7zqcU50Sp0Ia27jzin3cnbBnheC4hL3kMDIqyZRpYW4eJcnXOgHy8akCtkLy5uFwzASbf3+zVHaWsV1b3SOCqlgUVgeuSWwCMY0qOSyufEM2ggrv/wDTl3tCZrmcJB2hBPu4JwABhefIc2NJazbtPAS1vOd1aePwtkWzZqg4380fvcmXZ249pH8SmVu9zp8hgV52fb1XJ0ThHV8lNotlU8eov2q7g2dCnwRIvko/tSx9VM/pPJ7ytrYY26NHgu5hU81X5CqxI8aE+KnhbwUC72DbSfHBGfHhAPzGDWqLaNVF0ZD439VQ+khf0mhLm0/Z7E2sDtE3QN7w+fMfWm9N/iOVuUzQR1ZH49Eum2NGc4zYpR3qtLxXDXeXIARZOYIHIcWNfXWvT0tfBVC8br9W/wAEmq6eeM/ajvTVsLbMFqtpa2TcctxLE1zNgg/EPuxnl1Hl51sBVkb2swsZqdV121sOCB769vl4hJNIlvDkguST7/eAOYPme6i2t0Pja0ue/uSFsbasltKJYzgjmOjDuNZqqlZUR4H9x3g8Qs1PUOgfjavoPdDeJLyFXU641B5g9QfEf61RQVT8Rpp+m3f+YcflPThkYJY9D5FX1NFWihCKEKk3u24trbvIx6cup7gPEnSle0p382niPPf5DefhWMLWNMr9AvnyYXN3JJII5JWPxcCMwA6A4GgA760wQMgjETBkEie+WZ5k1JTvLvJZXEolGz5ri94AnZtqg4R0UEn/AC1fle9lq5Zjj0SSuG+N21pdRGyH2a4lgUTRRgHhZiMKBjQ+XcDXHuDRc5KMxLXjk9SrDdzdLhbt7s9rOx4sMchT3n8zfQV4vam3HSkxwGzeO8/ATmi2aGfaTZu9E3V51NkUIRQhFCEUIRQhfjKCCCMg6EHrXQSDcIIByKSts7tyW0n2vZ5KOuSUHd14R1Hep9K9ZsrbpJEVQc9x+fnxSOs2cWHlafw+Phc9j7avtph7ZDBbRcPFO6Lwkr1J11z4Y8TivVXJSxkkk125Ab16t94rGB0sbaATW0jCOeVvjlz7oKeAYgjy0HWi40XRLG0iNoy3pfMj7K2i6KxZY34T/Mhwwz/MAQfMVjraUVEeHRwzB4EafqoQzGln6t/Yt72PtBZ4lkU5BAOfMZBqWz6o1EXPye3Jw6wm8jQDduhzCm1uVaKEIoQihCKEIoQlXf8A3jFpbk83OijvJ5Dy6nwFJ9oPdPIKOM65uPBvDtKmZBBGZnd3ash2Nuhd3ymfijVXY/eTPw8bdeHAJOundTGOMMaGsFgElEMk3PJ14po//wBjatu8Nk8dvHNw8Edw4/AAeT8umOXdkVO50WjHK0hhAvxVfvntaWWa0iilE15EhWSaHQFm6KRjQDOToNfOoTStjaXvNgN65IXvc1jM3K63Y3RS3xJLiSc6ljqFP8ueZ/mOteG2ltmSpJZHkzzPb8J5RbOZDzn5u/enymakiZIoQihCKEIoQihC5zwq6lXUMpGCCMg1Jkjo3BzDYhcc0OFnC4Wfbf3ZazkW7thxJG4kKHJ4eEg+qfUV7PZO2hORFNk7cdx/X1Xna3ZxgPLRaDdw/RSZJLfasqT3l6ICzdnHbqpygz+Y6anB4sfpXotTcrHzJiC53cp21NgbPt7O6d7WZGRuyjeV/feToUAPCE5HPUZosFN8UTGE2SfuRvC1ncKc4jYgP4dzen6ZpfX0zpWCSP7xmY9x2FV0FTyT8LuidflfRFncCRAw5EVro6ltTCJBv16jvCayMwOsu1aVBfhNcJAFyhYX7WNvGa47JT7kep/qxoPRfqTSXZ4Mzn1bvxZDqaPk5rLtOWxEA3a9qk707Zudmm3trQ9jCIVcMFU9qzauxJBzrpj/AEpucslnmkdFZrMgvO8m2mls7XaK/cXZkeFnj041AbLD5AeGSKCdCuyyExiQZFTtxt3yo+1T5aaTUcWSVB6nP4j9B614vbm0zK408Z5o16z8D1TjZlFgHLSdI+ScK84m68yOFBLEADmScCuta5xs0XK4SALlLm1N97WLQMZW7o9R6scD5ZpzTbBqpc3ANHX8f8JdNtWCPIG56kvnfaa4lWKPgtlc4LnUj56A9POnUWwIIW45LvI3aBLn7WkldhZzR5pjXZ8yfw7qXi68YV1J8QRp6Govp6aTJ0Q7rgqbZpm6PPfmui7VuIv40IlX88HPzKNr8iaXy7Gjd9y+x4O+R7hambRe37xt+z4Vjs/asM38NwSOa8mHmp1FJ6iinpz9o0jr3eOiYRVEcvQKm1lVyKEJH3n2e9nMt/a+6QfvF6HOhyPytyI78GvYbC2mX2p5DmND7fCQ7RpTE76iPvXLY237IS9rabNle8bVV4uKNGPMqMkgZPcMeFenBz0S5kkd7sbmuG2dyLtori+vJY43x2hTOSScYBxovcAM9BRY6lRfTvIL3lXPsd2/8Vs55ar5HmPRv1pTN/laxsw6MnNd27j7LdQS8rCYjq3Mdm9a3TpWooQihCKEIoQvMrhQSeQGarllbEwvdoBdda0uNgvnr2jbbNzdMAfcjyo7uL8R+enpSvZkTuTM8nSkz7tw8Ev2lMHS8m3RuXyrnfXYktzBaT2qma2WBUCIMlGGeLKjv0BPhTQi6jOxz2tczSyj7zvMuybWG7z9oM5eNX+NYgrL73XViMA9Md1cOmajLi5JodrdMO5e7YtY+Nx9+497+UflH7+PlXg9sbTNVJgYeYPPr+F6DZ1EIGYndI/uyZaSpiuc8yoOJ2CqOpOB9anHG+R2FgJPUoue1ou42S1tLfy1j0Timb+UYX5n9s06p/8AD9TJm+zR16+CWzbWgZk3PsVLa71z3kwhV1tkOdRqx8ATpk+VOGbEp6ZuNwLz16eCXnacs7sLeaPNMS2U6fwrl/KUBwfoGHoarkpaaTpxjuyPwrWzzM0d45rou2Zo/wDeICR/xIPeHmVOGHpml02xWuzgf3Oy89PRa49okfeN7x8a+qs7HaEUwzE6uPA6jzHMetJp6WaA2kaQmEc0cguw3UqqFYgihCy3fndsQSCVAewdveA/AeoHgdcfKvc7F2n9SzkpDzx5j54rzG0qEQv5RvRPkmHbOzbjazQi3zHYwoqJLMSOI4AZtdXbQL6HXWn2ZVL2Omth6IVVt/dW0S3nFtI8txaMvblgQCCSpCj+UjPl1NGSrkgYGnDqE3eyDb/aQ9gx96PCjyx7v0BHoKUx/wCVriz8MufY4a+ITGll5anz1Zl3LSKdKSrN4r4Q27ueQB+QBJ+gpXteVzafk29J5DR3/orobB2I6AXXz/sXZEm0JZfvoY5D7/3rcIck8l0P/uK2RxiNgY3QCyQhrp3ucTmndDtK1gEF3YrfQIPcOjle7UAkjHeM+NW5jVahyrG4XtxBUWzbl9qXidoipbwLlYkGEUZGFHeSefkaU7YrTTU5I6RyHyp0TDVTi45rVolzcJGpZ2CKOZJwK8DHE+V2FgJJXp3vaxuJxsEkbb9oSjK2y8R/O409BzPrivTUf+HCedUHuHufhJKnbIGUI7yknaW1ZpzmaRn8DyHkBoK9JT0sNOLRNA/fFJJqmWY3ebqEBWhUjNN+ztxJGAMzhM/hUZPr0H1rC+taMmi62MpD+Ip42fa9lGsfEzBRgFudL3uxOLltaMIsu5NRXUtbZuLOZuCfiglHwuy8LDxDDII9a1RNlaLszH73Kl5Y7J2RSud4bu2kKLcdqqnQ5DqR056/Wpv2ZSVDbujsfA+SqFdUQusH3807bG3huJIVlaASK3/CbDaHB91sD5NSKp2HEHFsb7Hr08R8JtBtN5aC9vh8H5Vgm3LWbiidgpIKtHKOE68xrofSlj9m1lO4SBt7Z3GfotraunlGEnXcckhLf3mz5ZrS2fh7VxwkAFmB0ThJ5ZBAPlXuaKqFRA2Qb9e3evNytkp5DE3jknPb26t09vFa8axxr99d3MzaPIe7OrBfHA+HXSthB0V0kTi0Nv2lIVtJHZ7QQwzCaJGA7QaAgjDfLJ+QrFX0/L074xrbLtGY81RTvbBUNINx8r6IspuNFbvFW0NRy9OyTeRn27/NN5W4XkLvWtVooQihCKEJe362r9ntJH6408+Q/wAxFKNrXk5OmH43Z9gzKtY8RtdKdw81hO7lzZqz/bYpZVYAKY2wynOp5jOf70yySCJzLnGLp9sd1Zo4WuNl3skUZBYpOjJyGSdVwdOvD61K28LYIXNF43W7Uv7kWsl5dNdXDNJ2eDxMc5b8PoBrjyrz+363kYOTac3+n7y8VfsuAzSmV/4fVaFf30cK8crhF7yfoO8142CnlndgjaSV6GWVkTcTzYJE217QicrbJwj87jX0XkPX5V6ij/w40c6oN+oad5+Ejqdsk5QjvKTL6/lmbildnPif0HIelejhgjhbhjaAOpJZZpJTd5uuMETOwVRlmIAHeTVhIAuVWASbBONhuExwZpQp7kGcep/tWF9cPwhbWUn5ineCPhVVyWwAMnmcdT40vJubraMgvUjYBIBOOgxk+WSBn1oQlXa0lnOxDOba4XkzAowPj0YevlWpglaNMTfEKhxY462Pgl2Deu8gYr2wkCnHvYZTjuPPHrXZdkUc4uWWPVkfhQZtGpiNsV/NPlht6cxpJJb8auobMLAkAjOqtg/ImvPz7DYHERSafm+R8JxFtJxAL2+H6rvJtG0u43hMi5YYKN7rA9NDg5B1rE2krKKQS4TlvGY8lpM9PUsMd9e4pO3VZYrho72Vuxsw8qwknhd1OmByOpDDv08a97BK2aNsjdCLrzjGmOQskPRVhd7f2nfW8qxWeEl+OSOM5degyT72BpkZq25K66SWRpwt1VBuLftbXyA5XiPZsDoQemR0IYD60t2pGXU5e3pMIcO79F3Z0nJzhp0ORX0RE/EAR1GaZQyiWNr26EA+KZObhJCRPbBf8FoVB1chfmcn6KaWVX2lfFH+UF3sFCd2ClceJASTuLuJHeRdvLLlQT9zGV7Q4ONcn3c9PTWmYF0sp6YPGIlWG3d4buxiMFrZSWUPLtJMu3d8WSgPqaLkK2WV8Ys1tgqfYe2FsLNW4OOW4LMM6AKp4QT1550rztZRHaFUWl1mR2HXc55LTTVIo6cG13Ov5ZJa2ttia5bilct3Dko8hTilo4aZuGJtvXvKWT1Us5u8qDWlZ0AZ5a0Ltiu0dnIfhjc+Sn+1RL2jUqQY7cFe2e1NooAFExA6NEW+pXNZ3RU7tbeKva+ccfBWMG9N8v8AEtiw/wCW6mqTTQnR3mFaJ5d7U17F2qLhC3A0bDRlYYI8u8VkljLDa91pY/ELrrtLZ0c6cEi8Q6HqD3g9DUWSOYbtXXMDhYrMd4tgvavg+9G3wP3+B7mptBOJR1pbNCYz1IutvytEkKExxooXCnVj1JPPU9K62BocXHMlDp3EBoyCqauVCYpLtvs1rcocS279lnyw8fpjIpdB9lVyR7nAOHbofYpk9xdTslGrTb3CY9o7OWcLLtLa0ZyAwji97AOui6YOv5aZW4lcc0OzkeqW+i2QSI4XuQeFvvmA4eLThyvPhOCDppkUZKkiDQX7Vr/s+vjLZRMefCM+eMH6g0s2VzDLD+V5t2HNOnOxxsfxHomWm6rRQhFCEUIWW+2u9xHHED8TDPkAT+pHypP95tIncxgHe4/CrrnYaUD8x9FSbjbx7NgiCSRmK51zcFBIM50xrkY0GMY0poCAsMEsTRbQ8VD37hnaMTttFLyFnChVbhIJBOsY93AxzoKjUB1sWK4XqDb42faxwonFO69qxPwrxZxnqTgDSvNP2d/Eal0r3WY04RbU2187pgKv6KBsbRziL+KUdo7Rlnfjlcu3j08hyA8qfQU8cDcEYsEnmnkmdiebqLVyqQozy1oXbFSIrSU4Kxyd4IVv2FRL27yFIMfuBV9bbZ2koGBKw/miJ+vDn61mdDTnh4rQJJxu8lY229d4v8S2LDrhHU/oRVTqaI9F3mFaJ5N7U27L2gs8YdQy9CrDBB7jWKRhYbFaWuDhdcts7HiuU4ZBqPhYc18vDwqUUrozcLj42vFisv21siS2k4JNRzVhyYeH9ulNopWyNuEskiMZsV32tt+WbC54IgAFRdBgaa99cjgazPUqUk7nZDRVGKuVCaLxEmexnk1WXgjlz1KMqsT5riltD9nJLBua647HZ+RumdRaTkpTvFj2hWu+u9d+l7JDHI8KRtwxRxjGVHwnl72Rr9KZkm6qmmlEmEKL7RQ6y2k0g4Ll7ZHlGAPfB5kdCcfSuPbiFjvC5UEtc1+9bVu3ddrbxuOqg/MA/vS/Yzj9NgOrCW+BTqexcHDeAVnHtum/hL/Nn5L/AK1CPnbRlPBrR7rHtA2p2DrKXdj7moIo7i7vEs+0HFGv4yO/mMenh5U0tvKwx09gHPdZfu+Ud7bwqhvDdWc2qODkEqc4JOSCCM6HXHpQbonEjW2xXaVTb2+7JFH0jgjX5rxH6tS3ZnOjdJ+Z7j529lKvye1nBoHuqSmKwLSNz7CJ7dXe3RXyRkr8QHI60qqXuDyA7JNIGgsBITFwogJwqAak4AArMA55sLkq/IKjud5CX/2fE4GjJyY/zRn8XcR5Vvfs2WJmKUWv327eCpM1zzc/3uXCHfLtG4IbeV3xkqSoxjn1P7VSaTCLucAFEVGI2aCrTY23FnLJwtFKnxRvzHiO8VTLCWWOoKtZIHZbwrGctwngwW6Bs4Phnp51GPBi597dSmb7lRHeBZFliKtHOFYBD1YA6KR1puNluieyUEOjJGfVfeOCp5UEEb1y2FtFbyNoZ1DMoBOeTDv8GB5+dG06D6R4liPNPl+nBcjeJBhci63Htm+DjjPg2R/mz+tL21sg1sVw0sZ0VHe7hyjWKRHHc2VP7g/StLK5p6QVDqM/hKjwbLmjtbxJUK4EcgJGhKvg4PLkaonlYamF7TvcPEX9Qroo3CCVp6j4FLFNEuX7QixW3+xubNnjuZh/mz+9Labm7QlHFrT7J/Tm9KzqJWgU3XUUIRQhFCFiXtmlJuY1HRWOPMgftSaizqKh/wDUB4BZtpnmxt6l72ntKx2a/wBkWyS5dABNLIdWYgE8OQdNfAU2yCzvfHDzMN1R737NtiLa5tFMcVyG+7P4GVuFgPDP6VBxAGJVyxtOFzNCq/fF83ko6KQg8lUD9qw7LFqRh45+Juu7QN6hw4ZeAVMK3rGFqe7uz4WgjkNukbsNQV8SM6668/Wk8z3B5GIkJrG0YQbWVtI6RqWPCijmdAKqYx8rg1oJJVpIAuqGbeZuItCvbxAe8o0kXHMgH4lP01rdLs6SIASixPeOzqKpM29uY81zg3wMpIgtpZMDLagY+WapdS4Om4BcbUYuiCrjY22EuFJUMrKcOjaMp8aoliMZzVjJA8ZKVeO4UlAGI/CTjPgD0NdhbG51pCQDv4dvUpOvbJL9zvEssEnZ8STKAeEjUYIyR3gdacxbKdBUM5SxYcr7sxv4X3KkzBzTbVdtmXEV/FwzIGZCOIa9fxLg5Gay19I6hl5h5p0+CusLZW2cFHu9xbdvgLxnzyPrr9azNrZBrYqLqVh0VFe7izrrGySDu+E/XT61pZWsPSFlQ6kcNCuFxYyJYOsqMjR3CsMjo6kHB6jIqjG365paekwj/Sb+6twH6Qh34XDzCbNj7W252MfBbLKOAdnK6qW4SNDnjGdOpHnTW5XWPqMIyulHezZV+rfaL5Gy7Y4mK88aAAHQY6cq4b71lmZL0nrYfZjNxWMXgoHy0/almzcp6hn9d/EJ2M4Iz1eiSfbaPvIv8X6LXKf+en7G+izbR+5j71y2pu4+1EgubSSNisCRSRM2GRkz4HQ5/fXNNLXzCyvi5cBzDuVXvdaCzsYLJpUknEzTOEOQgKlQvmc5+dctooTDk4wwnNMN5uvbzP2sgZmZV/FgaKoHLyrz1DUyMgDRxP8A9imFVAx0pJ6vQKTZ7AtotUhUHvPvH5nNXOnkdqVU2JjdAu+0NpRQrmRgO4dT5CrKakmqHWjHfu8V1zw3VJ20NovdAu5MVsp5dWPcPzN9BXpqalZRkMZzpT4AceoeZWVzy/M5BVdneojs3ZnkQnC2CudM5IOWx1rdU00k0XJ4+3LXq3WCra4A3sp+wYwJ0a3jKumeONmJLocZIJ0DDu0HKkW0KQwx3c67Tv4H4U4gMV2hWm2JJBtBPs6q0ph94NoMZOrY7qVxBpgOPS6teSJRh1smPZ07vGDIvA+SGHQEEg4Pd1rM8AOsM1e0kjNIO371Wumkj5Blwe8rjUfKvbbPp3MpBHJvB89ywyOBfcL1PcWrOzhriMsSSFC9dSB73LNRjiq2xtjIY63En4XSWXvmv1GKXJj+0SJGGwXLHuHdpqa4RylLyvJAuI0sEaPtfJaDbqAo4TxDGhJznxz1rxkhcXnELHst5LcNFC3m/wBzuP8Al/uKoP38P9/sVYPupP7Uq7ob6SQGC3dIOw4wGdk97hLanOcdeeK9KClkNQW2aQLJq37a4WxvBcrAqtLGLYxgZZe0DZOvPgA+tdN7ZrTUYuTdit1KT7Fv92b+tv8A9aVR/wDqTv7B6rVSfyg/uK0inCkihCKEIoQsI9sAP20d3Z6f9b/6Un2dbFOP/kPoFj2pfGw/0j1K7XG8Gy7vEl/BOlyFCu0RwHwMZI4hg+nrTTI6qkyxPzkGahbyXvavYtHCbezU8NurcyA68bHU8yR1PImqajOJ1uB9F0uvJGQLNuEyXu6Vs8ryOHZmYk+8QNfKk1LVSCBgHALVUQMMriRvUuy2Lbxfw4kU9+Mn5nJqTpnu1K42NrdAvzam2YoBl2y3RRqx9Onma00tBNUnmDLidFx8jW6pP2hdvOO2nPDCD93GObHw8O9vQV6amgZTHkYM3/iPDt9m95WVzi7nO0VfZ3aL2gMZJkHD7rYwp5gaHnyzzrRV0j5mhuOwGel79uig1wF8tVcbqoBNxwJhccEseSSNfddSefiOmtef2nSmEAONwdD6g+ythADrtHau7yzDaNx9mRXPAnHxHAyAvd1NYbMMDcZ4qV3cqcITVbXGY1kYcGV4mB/DprnyrLgJdhbnmtAOVys6e/UXZmUHg7Xix3rnX5jPzr3LaZxoxC7XDbv3eBWHGMeIcV2gFqXwslwnGwGgUDU6cm5DNVSGray7msNhxO4di6MF8iV02TL/ALQUa4dIwxGrH3sHAGeQz31CsZ/l8bYg51uAyy811h51icloKjAAH9/r1rxhNzcraqLfv/cX/rT9a5T/AM5H2O9kTfyz+0KLe2F7dWtnNYu7KlusMiRy8JV00ORxAa16HMrK5sj2NMZ3KFvdBNb7OggunLXDztLws/EypwhRk5PX9+6g6KE4LYg1xzutB9k4/wBhTy/dqWUH83UdrfRNGfy8fYUue26DSJ/5sfNT/wCNcZzdpSD8zGnwNlRtAXpmngUpWG663UKSWUoa4Vfvbdjwvnq0Z0yp7vHn0ppZL2wh7QYznwUje+xhs7VLJB2lwHE1xKNQp4WATPTRv35mjTJSmaGMwDXenHZUwkt4X5holz6DBH0rzMIMbns/K4+ZuPVM5DiDX8QPhI+3JHimaJJJVToHYgd+h6r417qhayaASyMaXdQHn1pbIS11gSokUcC+9K5lb8iZ1/qdsaeVaHOqHc2JuEcTbyaPdQs0ZuN1wv75pSM4VV0VF+FR3D+/WrYKdsINsydSdT2rjnFyk2duI4+3kH/KQ/iYfiP8in58qomldLJ9PH/3HgOH9x8tVJoAGI9yZ909nmJHuJdGcE69F1JJ8+flikG2asSvEEejfXTyWiFmEYivW6qmV5rth/FbhTPRF0+uB8qW1HNDYxu9V2HnEv4rlvhtkqOwjPvt8ZHQHko8T+nnTbY1AHH6iTQafPYFGeS3NCUbuIJ7nNh8Z8fyjy6+PlXpInmTn7jp2ce/0WVwtkv2S0IdYwMyHAI8TyHoMZ9a42YFhkPRHoN/wuludt6dbTdKAKO0BkfGp4mGvhg8q8rNtuoc88nZrd2Q87rWIG2zVpZWiW8ZUMezGSOI54R1Ge6l9RUOqX43AYurerGtDRZQN9Z+Gyl73KqP+oE/QVliGKriHDEfK3upyHDTvPGw81V7pXEFxYyxXsXHDblBHJEp7VTI5GBj4sHXy6GvRC1s1jhIfHZ4yCpt8d1ZrRY37Qy2zaRMcgjrwlG1U4HTTyotZUzwuYL3uFpXseg4bMHvJPzY/sKWUvOr5ncA0e6bQDDSsHG5T9TddRQhFCEUIWKe2i3xcRt0IYfof3pNR82pqGdYPiFm2mOZG7tVxsTYA2ksUt7aNG4Abt42ULOgxgOOLIJ78eo5U2tfVVsj5UAvaqD2m212HSebskiVuCGFHyUAGRkAY1xqQe4VxwvkVVUh4IcdE4TcMi66q6g+hFeXoXujjbbVuXgbJlUgF568/FZvfzyLK8YllVQcDtGIOPGvoVPHE6JspY0k/lAKVOJBtcrxELeP3nJnf8q5CZ/mY4LeQFdeamXmsGAcTme4DId5XBhGZzUW9vHlbic5PIAaADoAOgrRDAyFuFg+T1nrUXOLjcqbHB2EYkYfeuPul6qDpxkd/wCUetZXSfUSGNnQb0jx/pH/AJeCmBhFzqU07DsxZ2zyy6MRxsO4D4V8/wBzXnNqVf1c4azojIe5WmNvJsuV73Ptm7Jp3/iTtxny14R+/rWCpcMQYNAuwjLEdSqzezaxkcW0WuuHx1PRfIdf9Kf7IomxM+ql4ZdQ4/Cqmfc4Alm4QcQRPewcZH4m8PDOgp7G44cb8t/YPnis5GdgusViXmEKatnBPTI+I+Q1+VVvqGshMz9NfjvK6G3dhCdYt0rYLhlZz1Ysw/Q4ryz9t1ZddpAHCw91r5Bm9WltEsMYXiJUYVS3PU4A8e4UumlM0hfYAnW3qrQMIsqL2hy4tkQamSUYHfgf3IqujGKsv+Vvqf0RUm1Nb8zvRcNn7qJbYWXai2ly4BManHDnkHPENdaf261lZCGZF9ilbe3ZE9tcFLhu0YjiEmSQ6nOCCdfTpXLWWWdjmu5xuts9mkHDYxeKKfmM/vS3ZnOlnf8A128An2kMY/p9VA9rdh2lmzAaphvkdf8AKTRWfZ1kMu43b45jzUJW46Z7eGazDdfehLRAFs4prgMSsrfEM4wAAM6a9etMwbJRDMGCwbcpjg2ttDaIuIZeztbdYy8x7Lh6ZUEtrknXOhwDRclaA+SW4OQXn2eX3HbGP8UTcv5W1/7s0grGcnV4tzx5t/T0Wimdjp7b2nyP6q/vbGOYcMiBh48x5EairYKmWB2KN1kOaHZFJaWVq1wYOzlBDEZ7QYwMknUZ5CvUuqKttMJ8bTkD0c8++yyYWF2GxVXs62SSQk5WFMu3fwg6DzOgrfUyvjiAGbzkO3j2DVVtaCepW2xoDeXJkcYijxhegA+FR4aZNLa2QUFLybDznXz39Z+FbGOUfc6BXG+FyxWO2T452CnwTTPp+wNecpmgEyHQK2Y6MG9WspW3tzwj3Yo9B5DT5moQxmeZrPzFWGzG9iQbJziW5fVgcKT1kbOv+EZPyr2kzRdlMzQ6/wBo3d5y8ViadXlc9lxDLTPqkeuv4nPwr89T4Cp1TzYQs1d5DefDIda4wfiO5XW5VkXled9eE6HvY8z6D9aVbcqBHE2nZv8AQafvqVsDbkuKdHYAEkgAaknkK8utaUX2v9sukgiz2CNxufz8Oo/w5x51s5Lkoy92pWblOUfhboEb+SdrJb2isqlm4mLHCgt7q5PQAZNU7MZjlkl3dEd2Z81dWHmsi45n2VhvFtbbFouEiiihAAElvGHXHIEkg407wKdkkKmV8zNBl1LP9q7dubnHbzPLg5AJ0B8ANKisT5XvycV9Abj2HY2cSHmFAPmAM/XNLdk89sk/53m3YMgvQvbga2PgAr+m6qRQhFCEUIWZe2mxzCko/Cwz5HKn68NJ3fZ7S6ns82n4UKxuOlv+U+qR92tjXV7G5+1CGCHClpZWCjuAGcCmlrpZEySQXxWAUvbm7sVlaGKUCa/nYMvZkt2cann3ni16a5/lotZSfEGMwnNxTBubfdrZx5OWj+7Ppqv+XFeclZyVS9m53OHfkfP1TCN3KQNdvGR9vJT7/ZkUwxIgbuPIjyI1rXT1k1Ofs3W9PBVuY12qSbSC1kZx2cq8COx98Ee7/hzqa9XNJVxtacTTiIHR496yNDCTkVB2RCuWlkGY4wDj8zfhX1Op8BWqskfYRR9J3kN5+OtQYB0joFebr2jXEzXMuvCdO7i6Y8FFKdqztpYG00WVx5fJV0LcbsZU3edjPPDaKdGPaS/0jp+v0pDBzGGQ9gU5ec4M8Va7cu+wt3ZdCF4V8CdB8qnQQcvUNYdNT3ZqyR2FpKQ7f7uFpT8chMaHqB/+RvPUL6mvYSfaziIaNsT/AOI9+4LEMm34r82enZo055j3Y/FyNT/hGvniiodyjxAN+buzh3nyuhuQxJi3F2fhWmbm3ur5fiPqdPSku3qq7hA3dmfZX07MsSaLidUUu5CqBkk9K86ASbBaSQBcpX2ZtNr27BXIggywH5mOQpP1IHhWuSMQxZ6lZ2Scq/LQKDvntVVvoAdVtyrMB38Ss3rgCo7JZdjpj+I5dgyHupV0gbIxn5de05lWW39xpL2d7qzmhmimbj958FCeYOh5fPpim5F9FVJTGR2NpyKpd9Sry2tpHIJjbwpAzjUF8648BoKhI8MaXHcFCUY3tjb2Lctg2wjgRRyAH9h9BWLY7C2la46uJd4m6dT2x2G7Jets2glhdCMgjl+v0zUtqwGWmOHpN5w7QuQkB1joclh24wFrtVY5cAgtErHkGYYRvXT51oppmzRtkboQk8bORqCx3YnLa95GtoINrXoeXtOJ0tscTrrwo+FGAD5chV+6xK0PcAy0p8En29wtrcR3cUTQ2NxlFVm4iApCtk668Q4hqdM1gr6czw83pDMdo+dFXBI2KQPtzHZJ+I7tR0PeO+lEUgkaHD/jqWyRhY6xVU+wojM0w4g7Ag66arw00btKUQCA2wi3bkbqnkhixLPH4kDREEHi97/DnHpzNe0bgkLZRwy71gzHNTruNGBbk9S5z6ACvLbecTUgcGrXTjmLnbfebUlJ5QxADzIH9zS93Npx1lAzmPUFYb1n/ZZfIf8AcKv2Rb6xnf6FTm6BSqLAvawahI+KR3duQ1CjzbAOAK9AakR1cuRLrNAA10J7hnmVmwXYOC4iM3DLBbqREnU+PN38T0HoKuxtpGOnqDzj+w1vz3lcsXnC3ROBuIbKJYydQNFGruepA8T15V5KaSSqlMh3+AWq7Y22SXt7bctwDxfdwKccIPxHuz+I9+NB8q1Qwtj0zcsksjn65BMW52z1tbd7ib3eIcZz0QfCPM5+opftCoc4hkeZOQ7fgLXRwhoxP01PYqG3mgkeW72hDcPFI2IuzGFJB5Fsge6uBjrrTSmgbBE2Mbh4nf4lZ3SCR7pZAbHRPu79+klvC2z5Y7OCKVjcxTPxtwafmJwCBpgga+BrSOpaI3BzQWGw3pGgC3+1i0aBYjIWAUAe4vInHVsD1al+0pzFTuLdTkO05fqqqZgnqhwGfgt9touFQvcK10kAghbGNwTKR2JxK61oUEUIRQhFCFSb4bMFxbSRnqCPn/Y4NKdrtLY2zt1jIPdoVbEA8GM/iFlie621reFLm2vo3eF+E8CaN2iMNM5GM9TnpTBpa5txmCkkTxHiZImWw3yubydLbZ8EdvlQvaMO0dY10yxI5Ad+eg61O5OivbUOkdhYLKn2NeQ2e0JYEl7S3ZuDjP5hjB7tGyuaV7TgLmCWMXczPtG8fvgpUsjI5XRE813qnsjBpexwe0OboVpc0tNiqK43ejAmaPi45EYYzpk693eKcR7UkcY2SWwtI7cslQYhmRvSE0p4AmCACWPny18hpXsAxuPHvIssVzay0HdGMC0jx14if+o14zbDiax991vQLbCOYFA3dHaXl3MejCNfADn/ANorPNzYmN71GPN7ndy7b8k/Zh/zFz8m/et+wbfUn+0+y7UdBUd3s/MduXYRwrECWPMliWIQdWNNoqrDLKGDE8u04AAAEncFS5mTb6WXC2tXvJVVF4IY9B3KvXJ6uefnVsszKCIvkN3uz7T7NH7zUQ0yGw0Cbr3akNqgjGpVcLGupwO/8o8TXkiJJ3l7t51WovawWSJtzas1z70nux5xHGv4j3/zY/N6Ct8UTI8m67ysUj3P10Thsa3XZ9m0knxY4mHex+FfT+9KayR1RIIo9XZdg3lMaVjYWGR+g9dwVLuJa2V7NNHehjPKeKMhyuTqWUa44j0z3U9ijYxoYNALDuWKHBM8mTUrre7u7NzIsd9JbSLkNHOhByOY0xk/Op2C66KLMB1lA9m+yjNeqeax+968l/v6Ur2q4mIQN1kIHdv8lZsyO82M6Nz+F9BouAAOgxTZjAxoaNALLeTc3XqpLixb2ubAMUq3KAgHCtjp+U+Hd6CklF/lp30h06Tew6juKo2lHjaJx2H5S3svd63niVxfwwynPFHMCuD4Nkgg884ptZLmwseL4s09b07qA29qklxHBaW0GshOeORvyjryznx0HdIhbJYQWgE2AVBuLvCGAtpWGRpEx6/yHP0+VIa6nMDzOwc09IcP6h7+KnSTCVvJOOY0PHq+E5HSqgQRcKwgg2K5JwOuRwsrDBIwc9DVmJzSMzkuZFRNm2KWysobCluIBiNPDPWtFXVPqnBzhmBbtUWMDBYKm2VKqbRu+IgBkVskjGAF692tEgJgZZVMNpXKXtW8EjG3BDLPCxjI6sudPHOnyqVIeSkbKfwuF+xSeb83iFRbP2DxMsc8wGNREp4mHeWxog8ae1O2I2XMDbk7zkPkqlsV8nHuVpJtm3hXsbRTI/LEQ4te8sdPXWkknLTu5Sc+PsFZyjW81nklraFyqljMQWbnFG2Sf+dLz/wr9KuY0no+J9gs73gdLw+SrDdjYb3LrPOAIl/hpjAI6YHRB39fGqKupZAwgHtP73q2nhfM4E9374LrvDtVbyZbWOVIoAcySuQFJHXxA5AdTUNn0rr8vKLOOg/KPk7/AAVlTM1x5Bhy3nifjgmrc1LWMGz+3LfJIrYg7P3cgFjwsSccicZpuLaXXYQ0DBius/3u2fZJwS2cuVkJzA2eOIjmCe7OmvzNRNlinYwZsPcn72Pbv8CG4cavgr/T0+Z1+VKv5qtA/DF5uPx6prRxcjBiOr/RafTpTRQhFCEUIRQhfjrkEHkai9ge0tdoV0GxuFgvtQ2Cbe5MgHuSc/6v9Rr86UbNcY8VK/VmnW06H2WLacPOEzdHequN0p7W3sAY76K3uZTmV2XidVUn3FTPLTn1yT3YajRVwljY8nAEqFt232ZdzuLVpmuZ2wiqvDEH6k8WCFJB5ZxmjJRe2GRxw6lTt0ttmQG2nytxFlfe5sBpj+sfXnXnqqD6R+MfduP+k/B8itsMvLjC7pjzHymF2ABJ0A50DNcXKSBJEKkBkca46g+I/WrWSvjeHNNiFwgELhs22S3jEfGCATjiIBwSTjxxmrKqc1MhlIsTbyFlxjQ0WVDurOscl6HYLiXJJIAwS2KnUAuawjgqYSAXA8V32zKZzPbAZYIksWPxDTI9D+taNnSCnlZK42GYKlJzrtVZs7YSM2LicNwDVFbIQfzNyQeFMqnbGEEU7Nd5GvYN/eqmxAnnHRTp9uxBexs0ZyOsYwo83Og/q+tJnMkkdyk58fj2VhkHRYLpXvbpEzxlZWJz2aEmMHvkfPFKfDOPGtTGk6Zde/uG5ZnvDdc/3vO9X+6uw2Zvtd1pgZQNoFA/ERyUAchWKsq2xNwM8tSeA4laaanc92N3/Co98N4PtMgVP4MZ90fmPVj59PDzq2gpDEDJJ03a9Q4D34lVVlSHkMZ0R59aeoNq211ZieOxhlmgA7aIe5IoGMPEy640z3+o1Z3y0VzXtezEBcjxSdv3vJbXxjkigeKUAiRmIPEBjh5czz1OPWuE3WSolZJYgZrSfZVu92Fv2jjDv7x8MjQeg+pNKaX/ADVW6o/Czmt7d59k4hi5CAM3uzPsnynS4ihCrd4NlJcwtG4yCCKXbRpXTMD4snsNx8dhVkbm5tdodVgiK2zL3MkSTcGeEONDn4WHiD+9To6ptRGJG944Hgk8sRpJrOF+Cr9vbeuLyTjncsei8lXwUdP1rSs8krpDmq0GhVg2T3uzvmCBFdHUaLL+z/8Al86SVFA+E46cXbvb/wDn48E2grGyjDMbHj8/KuNpbtJKe0jkeIvqWjb3W8cZx6iuU9aHC2ttx1HupS0xBvpfhoVWNuGh1eeRj34H75rT9a4aNCoNK06kqiud05opNSnZDBMjtwpjPI56+AzVjq+IC2eI7gLn/jrVbaOS98sPE5BW+8jJcyRG2uYQ6AqAWKkk4+EkY8OdZIJ3RNPKxOAPUD42JK0ywiQjk5G37VB2jewWqm2ETyOD96SxQO3jj3mXuGQD41riDp7ShwsdN/6LPI5sP2ZBvvVVHeXM/wB1CvCp/BCuB/iI1PmxrQWRx85x8VRjkfk3TqTLsfc+OFe2u2XC64Jwg8z+I+A+tLqnaOfJxgkncNT8dpW2Chyxv04nT9VA3o3uMoMNvlIuTNyLju/lXw61KkoHYhLUZu3DcPk9fgoVNYLcnDpvO8/ASlTZLVYbvbS+zXMM+CezcMQOZHIj1BNCsifgeHK23b2K20LxmCcMRkZ3A5AMxYID9PLJrBXVRhaGR5vdk0e/YFspKf6iUud0RmfhfQNjaiNFReQHStNFSimhEY13niTqU0kfjddSK1qCKEIoQihCKEIoQqHfHYC3duyNzxoeoxqCPEH96VbRgeC2phHPZu4jePhWNDZGmJ+h8ivnm52c0UxhlxGwbBJzgfzaDPD1zitcE7J4xIw5FIJIHRycm/Ip73I3UEV9BI13ZyBWJCxzBmJ4SBgY1q8DNaYIQ14OIeKrt99kR2pMjTk38kxl4ExiNCSRxHmG5HP0xrUHsDgQ7O65O0RnFfnXup+7e+KSgR3JCSchIdFb+r8p8eXlSKeikps4hiZw3js4jq1WuGqZPlIbO47j28Cpd/umrEmKWSANqVQ+6c9wzp6VZDXB7bizvXvXJaUtOdwq99woyDmdy3eQPr1+taBXOH4QqDStO8qmt93ZYJ1aYxrEjqxd2wrgHPujmxx0xXZa6MtwMBLiNALkdu4d65HSPDsTiA2+pOqsdtQC7uQ1tcxZZRGRxFWxk5wCBxc+QOazxVXIx2mjcBxsCO+xNu9XPg5R943g9+agbT2rbxj7PHAzLGcHjYqGYc2ZRgsf6j6Vsije/wC0LteGfgVmkkazmW0UCJ7q7+7jB4PyooWMeeNPnk1aRFFzna+aqBkkyGnkmnZW7MFoonunUkajPwg/yjm7UtqK90juShFzwHudwW+GjawY5DYcT7cVQ7071Nc/dx5SEdOr+Lf2rRR0HJnlZc3+Q6h7lZ6qsxjk48m+Z7fhXG6dva7QtjZyIIJ4VaSOdBniXI4+MZ1PL9sYpmM8lyHBKzAciFGXZr7OK3ltfW04UgcKN7zA81Ka6Ea89OfSjTNRwcjz2uBRuLsBr67aZ1AjEhcgDCliS2B/Kuc/IdaV187yRTQ9N/kN5PstNDByjzM8c0eZW8QRBVCjkKZU8DII2xs0C3PcXOuV0q5RRQhFCEob/bopeREjSRdVbuP7g9R60mq4ZKaU1UAuD0m8esdY81N8bahnJv13H97lg19ZvC5jkUqy8wf1HePGt8MzJmB8ZuCvPyxPicWPFiuFWqtFCFZ7H2/Pbfw393qjaqfTp6YrJU0MM+bhnxGR8flaoKuWHIHLgdE32G/sLYE0TRn8ye8PkcEfWlz6Cpj6Dg4deR8RktzayB/SBaerMJZ3q239pn0Y9ipwg5adWx3nU1uoaXkY8T+mdfjsCyVVQJXhrTzRp8q0302RbwxZii7Jln7NTxs3bJ2Sv2nvHA1Zfh097wreVyojY1uQtmuOxto2kkY+3ZZ4tEPvEsp1wcc+EjTPQ0omhqIZSaYc12ouAAePfvtvC0RSwyxjlzm3zH6Kdcb7xRrwWsAUdC+AP+lefqarbs+olN5pLdTdfE+wUnVsMYtE2/b8BKm1NrTXDZmct3DkB5AaCmVPSxU4tG23qe06rBNUyTHnn4UKtCoRQhWGw9jyXUojjHm3RR3n+3Ws1XVspo8b+4byeAWimpnzvwt8eC+gd0t3Y7OFUUa41PUnqT4n/SqaGlfiNTP03bvyjh8p6cLGCKPQeavqaKtFCEUIRQhFCEUIRQhFCEge0bcsXKdrEAJV5eI7j4ePQ0jmY7Z8hmYLxO6Q/KfzDq4rs0IqmWPTGh49SzDd/b77P7cLCouWHCsjj3ou/AOmv9uYpqx7XNDmm4O9JmSOgJaRzlRXE7Oxd2LMxyWJySfGpLO5xcblc6FxXOxt57i3wFbij/I+o9Oo9Kw1Gz4ZjitZ3EZHv3HvWyGtljGHUcD+8k22G/du38VHiPevvL/f6UvfQ1cY5ha/tyPx6Layrpn9IFvmPlKl1tAXl7GZmIiaVU/pjLAHHceHXzppSUwp4g3fvPErFNNy82fR3dQUzfLZ8UIhaOH7O7PMpj42bSOThVwWOQTg+GmlaiuTsayxaLaqVs7adjJGst4OK4X3Tox4wPhJA0Jxpk91Jnw1UL3R045hzGdrX1HG2/Ja2y08rQ+Y84ZHLXgut5v2FHDawhB0Z8aeSjShuzZZDeeTub8nP0XHV8bMomd5+NEpX+0JZm4pXZ28enkOQ9KZw08UDcMbbD9+KXyzySm7zdRquVSuN0NsC0u45mBZF4gyjmQykY+ZFdGqugkDH3K97u7Ae9nIjXhj4ssefCCdFHe2NPrWGsrBTtAAu92g3n9OJV9NSuqHk6NGpX0Du/saO1iWNABgY/8Ae89561Kgo3QgySm8jtT7DqCcPc2wYzJoVnTBVooQihCKEIoQlHfTcuK8TIHDIPhYcx/ceFJpqOWmkM9Loek3cescCpvayduCTXceH6LENubDmtX4ZVwOjD4T5Hv8DrWqlrIqgczUag5EdoSSopZIDZwy47lW1qWZFCF+GhCdNvbAbZz20sBE3arj7xFYByFPDgjGoYEdeddIstr4jCQW53TnvbNEkcMVzICTCIykMEbPxHKuwLDEaqRjC65HhXStclrBrvIJT2luXb2yjt5Lhi0zRL2MatoACrEE51BGg61wiyzOpmNGd9Ur7x7JNrcyQFw/AR7wGMggMMjocHUd9cWSWPA4tVbQq0UIV7uzutPeMOBSsedXI0/w/mNYaquZCcDRiedGjXv4BbaWhfNmcm8fhbnuruvFZxhUX3uZPUnvJ6n9OlcpaF3KfUVJu/dwb2dfWm4wRs5OIWHme1X9NFBFCEUIRQhFCEUIRQhFCEUIQRXCL5FCRN+dwo7oGSP3JQNDj6HvH1FJH08tC4vpxij3t3jrb8KU0TKoWfk7j8rF9qbMlt3KSoVPTuPiD1FMKepiqGYozf1HaNyRz08kLsLwodXqhFCF7t4+JlXvYD5kChSaLkBOm0NhybPv44bYpMJ8IjSRq+vHwvoRgFWGpHSunIrYYzFIA3em3fBoJbj7NLMWaXs407KCMmPIUh3cjIUsc4U8s10rTLZxwnf1JUk3Mt4zbxyyXHbTllBjjVkUiQplhkNjr5VyyzfTMFgb3KT9p2ZhmkiJDGN2TiHI4OMiuLI9uFxao1CgihCZ909zJrxgSCkX5iNWH8vh48vOl9TX4XcjCMUnDcP7juTGloHSc+TJvr2Lc939hRWsYSNQMD/++Z8aso6HknGaU4pDqeHUOATRzgGhjBZo/eataYqtFCEUIRQhFCEUIRQhV+1djxXClZFDA88j9awVWzo5zygu14/ENe/irGyWGEi44LLt5PZYyktbNp+Rskeh5j1z51k+pqqXKoZib+Zvu34WSTZ0cmcJseB9is/2jsieA4liZfHHu+hGlbYKuCcXjcD6+GqWy0ssR57T7KAa0KhabHvXZmaXtTxxIsE8Oh/jxRheHl1IA1008a7dMeWjub9R7wo1tvR2tvb/AO3fZHjL9uvAxaTLl8qQNdCdMjnRc8Vxswc0c63FW+8O9kcwxb7S+zlZWbJVzlCiYGAuuGzoa6TfQq18zT0XWSDvptCGe6aSHVSqhn4eHjcD3n4emTXCsFQ9rn3ao+y93rm4P3cTY/MRhfmefpmsU9fTwZOcL8BmfAKyGiml6LcuJyC0bdj2WKMPcnjPPhwQvy5t64HhWbHWVfQHJt4npHsG7vTKKihhzecR8v1WmWNikShUUAAYrdS0MNMOYMzqTmT2laHyF2uik1sVaKEIoQihCKEIoQihCKEIoQihCKEIoQqnbm70F0hWRAc/++h8RS2p2a17+VhOB/Eb+0aFWYwW4Hi4WVbx+y+WMlrc8S/lb9m/vis31s9PlVMy/M3Md41Cxy7Na/OF3cUi32zpoTiWN0PiDj0PI+lMIamKYXjcD2FLJaeWI2e0hcrRwHQnkGBPoRVyrYbOC0STe62/2ty2ZYpZns2wde2UqemmD72tdumBnZzjvGneutvvVG7Wkv2828UaxCW3EbcTMmje8B7ysANSdB0ovnquiZpscVupSdp71LI0LR7T7EIz9ovA7Fx2hK6cOD7mmvfQTwKk6YGxDlnW8d1FLdTSQLwRO5KLjGnl0ycnHjXEvlIc8lqkbI3WurgjgiYKfxOCo9NMn0FYZ9o08Rw4ru4DM+S0Q0E0udrDiclpe6/svjjw9we0bngjQeS9fX5VRgrKvX7Jn+4/HqmUVLBBmec7y/VaJbWyxjCjApjTUkVM3DGLep7SrXyOebldq0qCKEIoQihCKEIoQihCKEIoQihCjXNhG/xKDmsNRs2mnN3sz4jI+IVrZntyBS3tH2fWUuSYlBPUDB/ykVm/hszPuZ3DqNnDzUHCF/TjHdl6KkuPZLbn4WZf8X9wa5yW0m/iYe4hVGkpDuI71G/+0MX/ABX+a/8AjXf/AOlwj/3KP0NLxd5KZbeye2HxFm82P7AUcjtF2r2N7AT6qYpaQfhJ71f7N3Fs4cFYlyOuMn5nJ+tH8Le/7+Zzuoc0eAVzTGz7tgHmmCC1RPhUCtlPQ09P92wD18dUPle7UrtWtVooQihCKEIoQihCKEIoQihCKEIoQihCKEIoQihCKEKHdbMikGGQHNL5tl0spxFtjxGR8la2Z4Fr5Jav/ZxZSa9mFP8ALlf+0j9Ko/h9Sz7qc/8AcA7z1UHMp39KMd2Spp/ZJAfhdx/i/utHJ7Sb+Jh7iFUaSlO4hcB7IYv+K/zX/wAaLbS4R/7lH6Gl4u8lOtvZRaj4uJvNj+2K5yG0XayNb2Nv6qYpqQfhJ70w7N3LtIfgiUHvxr8zk/Wu/wAJx/fyuf1XsPAK5r2M+7YAr2G3VfhUCt8FJDALRNA/fFcdI53SK61oUEUIRQhFCEUIRQh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058" name="Picture 8" descr="http://t3.gstatic.com/images?q=tbn:ANd9GcR3idal63E6EQUuL2h3dvzSKXiAsekMI__QFxEGUn60CLAaQhfZ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229200"/>
            <a:ext cx="294957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2" descr="http://st4.geg.cz/photo/37589_detai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260350"/>
            <a:ext cx="2592412" cy="25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3" descr="C:\Obrázky\Pictures\Labské pískovce\staré fotky\Labe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3" y="260350"/>
            <a:ext cx="2766591" cy="262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C:\Users\Hartel\Desktop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5229200"/>
            <a:ext cx="2340260" cy="123171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45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31.08.2007</a:t>
            </a: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6011863" y="2276475"/>
            <a:ext cx="30241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160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396413" cy="692150"/>
          </a:xfrm>
        </p:spPr>
        <p:txBody>
          <a:bodyPr/>
          <a:lstStyle/>
          <a:p>
            <a:pPr eaLnBrk="1" hangingPunct="1"/>
            <a:r>
              <a:rPr lang="en-GB" sz="3200" smtClean="0"/>
              <a:t/>
            </a:r>
            <a:br>
              <a:rPr lang="en-GB" sz="3200" smtClean="0"/>
            </a:br>
            <a:r>
              <a:rPr lang="cs-CZ" sz="2000" smtClean="0"/>
              <a:t/>
            </a:r>
            <a:br>
              <a:rPr lang="cs-CZ" sz="2000" smtClean="0"/>
            </a:br>
            <a:r>
              <a:rPr lang="cs-CZ" sz="2800" b="1" smtClean="0"/>
              <a:t>3 pillars of cooperation </a:t>
            </a:r>
            <a:r>
              <a:rPr lang="cs-CZ" sz="2000" b="1" smtClean="0"/>
              <a:t/>
            </a:r>
            <a:br>
              <a:rPr lang="cs-CZ" sz="2000" b="1" smtClean="0"/>
            </a:br>
            <a:r>
              <a:rPr lang="cs-CZ" sz="2400" smtClean="0"/>
              <a:t>(i) Nature and Landscape, (ii) Formal basis of cooperation,</a:t>
            </a:r>
            <a:br>
              <a:rPr lang="cs-CZ" sz="2400" smtClean="0"/>
            </a:br>
            <a:r>
              <a:rPr lang="cs-CZ" sz="2400" smtClean="0"/>
              <a:t>(iii) Personal basis</a:t>
            </a:r>
            <a:endParaRPr lang="en-GB" sz="2400" smtClean="0">
              <a:solidFill>
                <a:schemeClr val="folHlink"/>
              </a:solidFill>
            </a:endParaRPr>
          </a:p>
        </p:txBody>
      </p:sp>
      <p:pic>
        <p:nvPicPr>
          <p:cNvPr id="9222" name="Picture 9" descr="Logo-n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1152525" cy="109378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9223" name="Picture 8" descr="logo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1052513"/>
            <a:ext cx="11874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31.08.2007</a:t>
            </a:r>
          </a:p>
        </p:txBody>
      </p:sp>
      <p:pic>
        <p:nvPicPr>
          <p:cNvPr id="10243" name="Picture 6" descr="mapa 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54125"/>
            <a:ext cx="795655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7308850" y="6356350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sz="1000" b="1"/>
              <a:t>Národní Park</a:t>
            </a:r>
          </a:p>
          <a:p>
            <a:pPr eaLnBrk="1" hangingPunct="1"/>
            <a:r>
              <a:rPr lang="de-DE" sz="1000" b="1"/>
              <a:t>České Švýcarsko</a:t>
            </a:r>
          </a:p>
        </p:txBody>
      </p:sp>
      <p:sp>
        <p:nvSpPr>
          <p:cNvPr id="10245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1. Shared nature heritage</a:t>
            </a:r>
          </a:p>
        </p:txBody>
      </p:sp>
      <p:pic>
        <p:nvPicPr>
          <p:cNvPr id="10246" name="Picture 9" descr="Logo-n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152525" cy="109378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0247" name="Picture 8" descr="logo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5445125"/>
            <a:ext cx="1187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0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39825"/>
          </a:xfrm>
        </p:spPr>
        <p:txBody>
          <a:bodyPr/>
          <a:lstStyle/>
          <a:p>
            <a:pPr eaLnBrk="1" hangingPunct="1"/>
            <a:r>
              <a:rPr lang="cs-CZ" sz="2800" smtClean="0"/>
              <a:t>2. Formal basis</a:t>
            </a:r>
          </a:p>
        </p:txBody>
      </p:sp>
      <p:pic>
        <p:nvPicPr>
          <p:cNvPr id="11267" name="Picture 9" descr="Logo-n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1152525" cy="109378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1268" name="Picture 8" descr="logoN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188913"/>
            <a:ext cx="11890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0825" y="1412875"/>
            <a:ext cx="4033838" cy="521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sz="3200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sz="2400" kern="0" dirty="0">
                <a:solidFill>
                  <a:srgbClr val="000000"/>
                </a:solidFill>
                <a:latin typeface="+mn-lt"/>
              </a:rPr>
              <a:t>1991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Agreement between the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MoE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of the Czech </a:t>
            </a:r>
            <a:r>
              <a:rPr lang="en-GB" sz="2400" kern="0" dirty="0" err="1">
                <a:solidFill>
                  <a:srgbClr val="000000"/>
                </a:solidFill>
                <a:latin typeface="+mn-lt"/>
              </a:rPr>
              <a:t>Repulic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MoE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 Saxony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about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GB" sz="2400" kern="0" dirty="0" err="1">
                <a:solidFill>
                  <a:srgbClr val="000000"/>
                </a:solidFill>
                <a:latin typeface="+mn-lt"/>
              </a:rPr>
              <a:t>ooperation</a:t>
            </a:r>
            <a:r>
              <a:rPr lang="en-GB" sz="2400" kern="0" dirty="0">
                <a:solidFill>
                  <a:srgbClr val="000000"/>
                </a:solidFill>
                <a:latin typeface="+mn-lt"/>
              </a:rPr>
              <a:t> in nature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conservation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>
                <a:solidFill>
                  <a:srgbClr val="000000"/>
                </a:solidFill>
                <a:latin typeface="+mn-lt"/>
              </a:rPr>
              <a:t>1994: Joint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Strategy</a:t>
            </a:r>
            <a:endParaRPr lang="cs-CZ" sz="2400" kern="0" dirty="0">
              <a:solidFill>
                <a:srgbClr val="000000"/>
              </a:solidFill>
              <a:latin typeface="+mn-lt"/>
            </a:endParaRP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>
                <a:solidFill>
                  <a:srgbClr val="000000"/>
                </a:solidFill>
                <a:latin typeface="+mn-lt"/>
              </a:rPr>
              <a:t>2010: Joint Vision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400" kern="0" dirty="0">
                <a:solidFill>
                  <a:srgbClr val="000000"/>
                </a:solidFill>
                <a:latin typeface="+mn-lt"/>
              </a:rPr>
              <a:t>2012: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Transboundary</a:t>
            </a:r>
            <a:r>
              <a:rPr lang="cs-CZ" sz="2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400" kern="0" dirty="0" err="1">
                <a:solidFill>
                  <a:srgbClr val="000000"/>
                </a:solidFill>
                <a:latin typeface="+mn-lt"/>
              </a:rPr>
              <a:t>Certificate</a:t>
            </a:r>
            <a:endParaRPr lang="en-GB" sz="240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557338"/>
            <a:ext cx="4572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sz="2800" smtClean="0"/>
              <a:t>3. Personal level</a:t>
            </a:r>
            <a:br>
              <a:rPr lang="cs-CZ" sz="2800" smtClean="0"/>
            </a:br>
            <a:r>
              <a:rPr lang="cs-CZ" sz="2800" smtClean="0"/>
              <a:t>Working Groups</a:t>
            </a:r>
            <a:endParaRPr lang="en-US" sz="28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4475163" cy="5218113"/>
          </a:xfrm>
        </p:spPr>
        <p:txBody>
          <a:bodyPr/>
          <a:lstStyle/>
          <a:p>
            <a:pPr eaLnBrk="1" hangingPunct="1"/>
            <a:endParaRPr lang="de-DE" smtClean="0"/>
          </a:p>
          <a:p>
            <a:pPr lvl="1" eaLnBrk="1" hangingPunct="1"/>
            <a:r>
              <a:rPr lang="cs-CZ" sz="2400" smtClean="0"/>
              <a:t>1. Research and monitoring</a:t>
            </a:r>
          </a:p>
          <a:p>
            <a:pPr lvl="1" eaLnBrk="1" hangingPunct="1"/>
            <a:r>
              <a:rPr lang="cs-CZ" sz="2400" smtClean="0"/>
              <a:t>2. Forest management</a:t>
            </a:r>
          </a:p>
          <a:p>
            <a:pPr lvl="1" eaLnBrk="1" hangingPunct="1"/>
            <a:r>
              <a:rPr lang="cs-CZ" sz="2400" smtClean="0"/>
              <a:t>3. Sustainable tourism and environmental education</a:t>
            </a:r>
          </a:p>
          <a:p>
            <a:pPr lvl="1" eaLnBrk="1" hangingPunct="1"/>
            <a:r>
              <a:rPr lang="cs-CZ" sz="2400" smtClean="0"/>
              <a:t>4. Rangers</a:t>
            </a:r>
          </a:p>
          <a:p>
            <a:pPr lvl="1" eaLnBrk="1" hangingPunct="1"/>
            <a:endParaRPr lang="cs-CZ" sz="2000" smtClean="0"/>
          </a:p>
          <a:p>
            <a:pPr lvl="1" eaLnBrk="1" hangingPunct="1"/>
            <a:endParaRPr lang="en-GB" sz="2000" smtClean="0"/>
          </a:p>
          <a:p>
            <a:pPr lvl="1" eaLnBrk="1" hangingPunct="1">
              <a:buFontTx/>
              <a:buNone/>
            </a:pPr>
            <a:r>
              <a:rPr lang="en-GB" smtClean="0"/>
              <a:t> </a:t>
            </a:r>
          </a:p>
        </p:txBody>
      </p:sp>
      <p:pic>
        <p:nvPicPr>
          <p:cNvPr id="12292" name="Picture 12" descr="P101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005263"/>
            <a:ext cx="345916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6" descr="Farnkolle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933825"/>
            <a:ext cx="36147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Logo-nl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1152525" cy="109378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2295" name="Picture 8" descr="logoN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0"/>
            <a:ext cx="1187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4" descr="sell-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1268413"/>
            <a:ext cx="28130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39750" y="160338"/>
            <a:ext cx="820896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sz="2800">
                <a:solidFill>
                  <a:schemeClr val="tx1"/>
                </a:solidFill>
              </a:rPr>
              <a:t>Joint reintroduction projects: </a:t>
            </a:r>
          </a:p>
          <a:p>
            <a:pPr algn="ctr" eaLnBrk="1" hangingPunct="1"/>
            <a:r>
              <a:rPr lang="cs-CZ" sz="2800">
                <a:solidFill>
                  <a:schemeClr val="tx1"/>
                </a:solidFill>
              </a:rPr>
              <a:t>Elbe-Salmon	Peregrine Falcon</a:t>
            </a:r>
            <a:endParaRPr lang="de-DE" sz="2800">
              <a:solidFill>
                <a:schemeClr val="tx1"/>
              </a:solidFill>
            </a:endParaRPr>
          </a:p>
          <a:p>
            <a:pPr algn="ctr" eaLnBrk="1" hangingPunct="1"/>
            <a:endParaRPr lang="de-DE" sz="3200">
              <a:solidFill>
                <a:schemeClr val="tx1"/>
              </a:solidFill>
            </a:endParaRP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4321175" cy="4679950"/>
          </a:xfrm>
        </p:spPr>
        <p:txBody>
          <a:bodyPr/>
          <a:lstStyle/>
          <a:p>
            <a:pPr eaLnBrk="1" hangingPunct="1"/>
            <a:r>
              <a:rPr lang="en-GB" sz="1800" smtClean="0"/>
              <a:t>1994 the Sächsische Landesanstalt für Landwirtschaft started with the implementation of </a:t>
            </a:r>
            <a:r>
              <a:rPr lang="cs-CZ" sz="1800" smtClean="0"/>
              <a:t> the </a:t>
            </a:r>
            <a:r>
              <a:rPr lang="en-GB" sz="1800" smtClean="0"/>
              <a:t>Elbe-</a:t>
            </a:r>
            <a:r>
              <a:rPr lang="cs-CZ" sz="1800" smtClean="0"/>
              <a:t>S</a:t>
            </a:r>
            <a:r>
              <a:rPr lang="en-GB" sz="1800" smtClean="0"/>
              <a:t>almon 2000 </a:t>
            </a:r>
            <a:r>
              <a:rPr lang="cs-CZ" sz="1800" smtClean="0"/>
              <a:t>P</a:t>
            </a:r>
            <a:r>
              <a:rPr lang="en-GB" sz="1800" smtClean="0"/>
              <a:t>rogram (Elblachs 2000) </a:t>
            </a:r>
          </a:p>
          <a:p>
            <a:pPr eaLnBrk="1" hangingPunct="1"/>
            <a:r>
              <a:rPr lang="cs-CZ" sz="1800" smtClean="0"/>
              <a:t>The</a:t>
            </a:r>
            <a:r>
              <a:rPr lang="en-GB" sz="1800" smtClean="0"/>
              <a:t> new salmon population is supported by the release of 200.000 to 250.000 salmon fry e</a:t>
            </a:r>
            <a:r>
              <a:rPr lang="cs-CZ" sz="1800" smtClean="0"/>
              <a:t>very</a:t>
            </a:r>
            <a:r>
              <a:rPr lang="en-GB" sz="1800" smtClean="0"/>
              <a:t> year</a:t>
            </a:r>
            <a:r>
              <a:rPr lang="cs-CZ" sz="1800" smtClean="0"/>
              <a:t>. In </a:t>
            </a:r>
            <a:r>
              <a:rPr lang="en-GB" sz="1800" smtClean="0"/>
              <a:t>1998 the first salmon was caught </a:t>
            </a:r>
            <a:r>
              <a:rPr lang="cs-CZ" sz="1800" smtClean="0"/>
              <a:t>in the Saxon Switzerland</a:t>
            </a:r>
            <a:r>
              <a:rPr lang="en-GB" sz="1800" smtClean="0"/>
              <a:t> </a:t>
            </a:r>
          </a:p>
        </p:txBody>
      </p:sp>
      <p:pic>
        <p:nvPicPr>
          <p:cNvPr id="13316" name="Picture 5" descr="Riebe fig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860800"/>
            <a:ext cx="3719512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643438" y="1341438"/>
            <a:ext cx="4260850" cy="5216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kern="0" dirty="0">
                <a:solidFill>
                  <a:srgbClr val="000000"/>
                </a:solidFill>
                <a:latin typeface="+mn-lt"/>
                <a:cs typeface="+mn-cs"/>
              </a:rPr>
              <a:t>W</a:t>
            </a:r>
            <a:r>
              <a:rPr lang="en-GB" kern="0" dirty="0" err="1">
                <a:solidFill>
                  <a:srgbClr val="000000"/>
                </a:solidFill>
                <a:latin typeface="+mn-lt"/>
                <a:cs typeface="+mn-cs"/>
              </a:rPr>
              <a:t>ithin</a:t>
            </a:r>
            <a:r>
              <a:rPr lang="en-GB" kern="0" dirty="0">
                <a:solidFill>
                  <a:srgbClr val="000000"/>
                </a:solidFill>
                <a:latin typeface="+mn-lt"/>
                <a:cs typeface="+mn-cs"/>
              </a:rPr>
              <a:t> seven years 77 young falcons  were released in the Saxon Switzerland </a:t>
            </a:r>
          </a:p>
          <a:p>
            <a:pPr marL="342900" indent="-342900" eaLnBrk="1" hangingPunct="1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kern="0" dirty="0">
                <a:solidFill>
                  <a:srgbClr val="000000"/>
                </a:solidFill>
                <a:latin typeface="+mn-lt"/>
                <a:cs typeface="+mn-cs"/>
              </a:rPr>
              <a:t>T</a:t>
            </a:r>
            <a:r>
              <a:rPr lang="en-GB" kern="0" dirty="0" err="1">
                <a:solidFill>
                  <a:srgbClr val="000000"/>
                </a:solidFill>
                <a:latin typeface="+mn-lt"/>
                <a:cs typeface="+mn-cs"/>
              </a:rPr>
              <a:t>oday</a:t>
            </a:r>
            <a:r>
              <a:rPr lang="en-GB" kern="0" dirty="0">
                <a:solidFill>
                  <a:srgbClr val="000000"/>
                </a:solidFill>
                <a:latin typeface="+mn-lt"/>
                <a:cs typeface="+mn-cs"/>
              </a:rPr>
              <a:t> the falcon population in Saxon-Bohemian Switzerland is stabilized and there </a:t>
            </a:r>
            <a:r>
              <a:rPr lang="cs-CZ" kern="0" dirty="0">
                <a:solidFill>
                  <a:srgbClr val="000000"/>
                </a:solidFill>
                <a:latin typeface="+mn-lt"/>
                <a:cs typeface="+mn-cs"/>
              </a:rPr>
              <a:t>are</a:t>
            </a:r>
            <a:r>
              <a:rPr lang="en-GB" kern="0" dirty="0">
                <a:solidFill>
                  <a:srgbClr val="000000"/>
                </a:solidFill>
                <a:latin typeface="+mn-lt"/>
                <a:cs typeface="+mn-cs"/>
              </a:rPr>
              <a:t> regularly about </a:t>
            </a:r>
            <a:r>
              <a:rPr lang="cs-CZ" kern="0" dirty="0">
                <a:solidFill>
                  <a:srgbClr val="000000"/>
                </a:solidFill>
                <a:latin typeface="+mn-lt"/>
                <a:cs typeface="+mn-cs"/>
              </a:rPr>
              <a:t>30</a:t>
            </a:r>
            <a:r>
              <a:rPr lang="en-GB" kern="0" dirty="0">
                <a:solidFill>
                  <a:srgbClr val="000000"/>
                </a:solidFill>
                <a:latin typeface="+mn-lt"/>
                <a:cs typeface="+mn-cs"/>
              </a:rPr>
              <a:t> pairs in the whole area </a:t>
            </a:r>
          </a:p>
        </p:txBody>
      </p:sp>
      <p:pic>
        <p:nvPicPr>
          <p:cNvPr id="13318" name="Picture 8" descr="Riebe fig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3500438"/>
            <a:ext cx="37576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Logo-nl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52525" cy="109378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3320" name="Picture 8" descr="logoN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0"/>
            <a:ext cx="1187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tx1"/>
                </a:solidFill>
              </a:rPr>
              <a:t>Joint management concept</a:t>
            </a:r>
            <a:endParaRPr lang="en-US" sz="2800" smtClean="0">
              <a:solidFill>
                <a:schemeClr val="tx1"/>
              </a:solidFill>
            </a:endParaRPr>
          </a:p>
        </p:txBody>
      </p:sp>
      <p:sp>
        <p:nvSpPr>
          <p:cNvPr id="14339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300" y="1044575"/>
            <a:ext cx="93853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Logo-n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52525" cy="109378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4342" name="Picture 8" descr="logo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0"/>
            <a:ext cx="1187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802188" y="59023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/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39750" y="188913"/>
            <a:ext cx="8135938" cy="52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>
                <a:solidFill>
                  <a:srgbClr val="000000"/>
                </a:solidFill>
                <a:latin typeface="ITCOfficinaSans LT Book"/>
              </a:rPr>
              <a:t>Joint PR concept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258888" y="765175"/>
            <a:ext cx="657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sz="2400">
                <a:solidFill>
                  <a:schemeClr val="tx1"/>
                </a:solidFill>
              </a:rPr>
              <a:t>Two bilingual national park centres</a:t>
            </a:r>
          </a:p>
          <a:p>
            <a:pPr algn="ctr" eaLnBrk="1" hangingPunct="1"/>
            <a:r>
              <a:rPr lang="cs-CZ" sz="2400">
                <a:solidFill>
                  <a:schemeClr val="tx1"/>
                </a:solidFill>
              </a:rPr>
              <a:t>Krásná Lípa (CZ) and Bad Schandau (DE)</a:t>
            </a:r>
          </a:p>
        </p:txBody>
      </p:sp>
      <p:pic>
        <p:nvPicPr>
          <p:cNvPr id="15365" name="Picture 5" descr="nlph_aussenansi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700213"/>
            <a:ext cx="344328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28800"/>
            <a:ext cx="2918346" cy="204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365624"/>
            <a:ext cx="3797374" cy="235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476375" y="3716338"/>
            <a:ext cx="657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sz="2400">
                <a:solidFill>
                  <a:schemeClr val="tx1"/>
                </a:solidFill>
              </a:rPr>
              <a:t>Joint corporate design</a:t>
            </a:r>
          </a:p>
        </p:txBody>
      </p:sp>
      <p:pic>
        <p:nvPicPr>
          <p:cNvPr id="15369" name="Picture 1" descr="C:\Users\HANDRI~1\AppData\Local\Temp\Logo_regionu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4508500"/>
            <a:ext cx="4068763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9" descr="Logo-nl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52525" cy="109378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</p:pic>
      <p:pic>
        <p:nvPicPr>
          <p:cNvPr id="15371" name="Picture 8" descr="logoN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550" y="0"/>
            <a:ext cx="11874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Krkonoše/Karkonosze Mts. NPs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78850" cy="4524375"/>
          </a:xfrm>
        </p:spPr>
        <p:txBody>
          <a:bodyPr/>
          <a:lstStyle/>
          <a:p>
            <a:pPr marL="0" indent="0">
              <a:defRPr/>
            </a:pPr>
            <a:r>
              <a:rPr lang="cs-CZ" sz="2400" dirty="0" err="1" smtClean="0"/>
              <a:t>Cooperation</a:t>
            </a:r>
            <a:r>
              <a:rPr lang="cs-CZ" sz="2400" dirty="0" smtClean="0"/>
              <a:t> </a:t>
            </a:r>
            <a:r>
              <a:rPr lang="cs-CZ" sz="2400" dirty="0" err="1" smtClean="0"/>
              <a:t>since</a:t>
            </a:r>
            <a:r>
              <a:rPr lang="cs-CZ" sz="2400" dirty="0" smtClean="0"/>
              <a:t> 1960</a:t>
            </a:r>
            <a:r>
              <a:rPr lang="en-US" sz="2400" dirty="0" smtClean="0"/>
              <a:t>’s – problematic politically. After 1989 real cooperation has started, systematically based since 2000. </a:t>
            </a:r>
            <a:r>
              <a:rPr lang="en-US" sz="2400" dirty="0" smtClean="0"/>
              <a:t>Certified by EUROPARC Federation in </a:t>
            </a:r>
            <a:r>
              <a:rPr lang="en-US" sz="2400" dirty="0" smtClean="0"/>
              <a:t>200</a:t>
            </a:r>
            <a:r>
              <a:rPr lang="cs-CZ" sz="2400" dirty="0" smtClean="0"/>
              <a:t>6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16388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57563"/>
            <a:ext cx="4038600" cy="2692400"/>
          </a:xfrm>
        </p:spPr>
      </p:pic>
      <p:pic>
        <p:nvPicPr>
          <p:cNvPr id="16389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4052887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Main means of cooperation</a:t>
            </a:r>
            <a:endParaRPr lang="cs-CZ" sz="3600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Harmonization of management plans and management practice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Everyday work – working “twins”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Joint projects (financed mainly by EU Funds)</a:t>
            </a:r>
            <a:endParaRPr lang="cs-CZ" sz="2800" smtClean="0"/>
          </a:p>
        </p:txBody>
      </p:sp>
      <p:pic>
        <p:nvPicPr>
          <p:cNvPr id="17412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659188"/>
            <a:ext cx="3603625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Obráze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659188"/>
            <a:ext cx="36623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Main outcomes</a:t>
            </a:r>
            <a:endParaRPr lang="cs-CZ" sz="320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8013" cy="4927600"/>
          </a:xfrm>
        </p:spPr>
        <p:txBody>
          <a:bodyPr/>
          <a:lstStyle/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Joint identity (common logo signalizing that we are in fact one National Park)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Coordinated field work, monitoring and research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Coordinated educational and promotional work as well as work with visitors</a:t>
            </a:r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sz="2800" smtClean="0"/>
              <a:t>Better approach to project money</a:t>
            </a:r>
            <a:endParaRPr lang="cs-CZ" sz="2800" smtClean="0"/>
          </a:p>
        </p:txBody>
      </p:sp>
      <p:pic>
        <p:nvPicPr>
          <p:cNvPr id="18436" name="Obráze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705350"/>
            <a:ext cx="20129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áze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705350"/>
            <a:ext cx="20177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/>
          <a:srcRect l="17369" t="6318" r="16930" b="76"/>
          <a:stretch/>
        </p:blipFill>
        <p:spPr>
          <a:xfrm>
            <a:off x="-64169" y="-417093"/>
            <a:ext cx="9208169" cy="7379368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114926" y="5518485"/>
            <a:ext cx="802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http://www.europarc.org/what-we-do/transboundary-parks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9072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rajina u Kunr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75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Podnadpis 2"/>
          <p:cNvSpPr>
            <a:spLocks noGrp="1"/>
          </p:cNvSpPr>
          <p:nvPr>
            <p:ph type="subTitle" idx="1"/>
          </p:nvPr>
        </p:nvSpPr>
        <p:spPr>
          <a:xfrm>
            <a:off x="8316913" y="908050"/>
            <a:ext cx="8208962" cy="6381750"/>
          </a:xfrm>
        </p:spPr>
        <p:txBody>
          <a:bodyPr/>
          <a:lstStyle/>
          <a:p>
            <a:pPr algn="l" eaLnBrk="1" hangingPunct="1"/>
            <a:endParaRPr lang="cs-CZ" sz="2400" b="1" smtClean="0">
              <a:solidFill>
                <a:schemeClr val="tx1"/>
              </a:solidFill>
            </a:endParaRPr>
          </a:p>
          <a:p>
            <a:pPr algn="l" eaLnBrk="1" hangingPunct="1"/>
            <a:endParaRPr lang="cs-CZ" sz="2400" smtClean="0">
              <a:solidFill>
                <a:schemeClr val="tx1"/>
              </a:solidFill>
            </a:endParaRPr>
          </a:p>
          <a:p>
            <a:pPr algn="l" eaLnBrk="1" hangingPunct="1"/>
            <a:endParaRPr lang="en-GB" sz="2400" smtClean="0">
              <a:solidFill>
                <a:schemeClr val="tx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395536" y="260648"/>
            <a:ext cx="7772152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i="1" dirty="0" err="1">
                <a:latin typeface="+mj-lt"/>
                <a:ea typeface="+mj-ea"/>
                <a:cs typeface="+mj-cs"/>
              </a:rPr>
              <a:t>For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profitable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collaboration</a:t>
            </a:r>
            <a:r>
              <a:rPr lang="cs-CZ" sz="2800" i="1" dirty="0">
                <a:latin typeface="+mj-lt"/>
                <a:ea typeface="+mj-ea"/>
                <a:cs typeface="+mj-cs"/>
              </a:rPr>
              <a:t> a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formal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agreement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is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necessary</a:t>
            </a:r>
            <a:r>
              <a:rPr lang="cs-CZ" sz="2800" i="1" dirty="0">
                <a:latin typeface="+mj-lt"/>
                <a:ea typeface="+mj-ea"/>
                <a:cs typeface="+mj-cs"/>
              </a:rPr>
              <a:t>,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but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it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alone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is</a:t>
            </a:r>
            <a:r>
              <a:rPr lang="cs-CZ" sz="2800" i="1" dirty="0">
                <a:latin typeface="+mj-lt"/>
                <a:ea typeface="+mj-ea"/>
                <a:cs typeface="+mj-cs"/>
              </a:rPr>
              <a:t> not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sufficient</a:t>
            </a:r>
            <a:r>
              <a:rPr lang="cs-CZ" sz="2800" i="1" dirty="0">
                <a:latin typeface="+mj-lt"/>
                <a:ea typeface="+mj-ea"/>
                <a:cs typeface="+mj-cs"/>
              </a:rPr>
              <a:t>.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Enthusiastic</a:t>
            </a:r>
            <a:r>
              <a:rPr lang="cs-CZ" sz="2800" i="1" dirty="0">
                <a:latin typeface="+mj-lt"/>
                <a:ea typeface="+mj-ea"/>
                <a:cs typeface="+mj-cs"/>
              </a:rPr>
              <a:t>,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friendly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relationships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between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the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respective</a:t>
            </a:r>
            <a:r>
              <a:rPr lang="cs-CZ" sz="2800" i="1" dirty="0">
                <a:latin typeface="+mj-lt"/>
                <a:ea typeface="+mj-ea"/>
                <a:cs typeface="+mj-cs"/>
              </a:rPr>
              <a:t> park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directors</a:t>
            </a:r>
            <a:r>
              <a:rPr lang="cs-CZ" sz="2800" i="1" dirty="0">
                <a:latin typeface="+mj-lt"/>
                <a:ea typeface="+mj-ea"/>
                <a:cs typeface="+mj-cs"/>
              </a:rPr>
              <a:t>,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and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at</a:t>
            </a:r>
            <a:r>
              <a:rPr lang="cs-CZ" sz="2800" i="1" dirty="0">
                <a:latin typeface="+mj-lt"/>
                <a:ea typeface="+mj-ea"/>
                <a:cs typeface="+mj-cs"/>
              </a:rPr>
              <a:t> 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all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levels</a:t>
            </a:r>
            <a:r>
              <a:rPr lang="cs-CZ" sz="2800" i="1" dirty="0">
                <a:latin typeface="+mj-lt"/>
                <a:ea typeface="+mj-ea"/>
                <a:cs typeface="+mj-cs"/>
              </a:rPr>
              <a:t>,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must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exist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or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transboundary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cooperation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will</a:t>
            </a:r>
            <a:r>
              <a:rPr lang="cs-CZ" sz="2800" i="1" dirty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>
                <a:latin typeface="+mj-lt"/>
                <a:ea typeface="+mj-ea"/>
                <a:cs typeface="+mj-cs"/>
              </a:rPr>
              <a:t>founder</a:t>
            </a:r>
            <a:r>
              <a:rPr lang="cs-CZ" sz="2800" i="1" dirty="0">
                <a:latin typeface="+mj-lt"/>
                <a:ea typeface="+mj-ea"/>
                <a:cs typeface="+mj-cs"/>
              </a:rPr>
              <a:t>.</a:t>
            </a:r>
          </a:p>
          <a:p>
            <a:pPr algn="ctr" eaLnBrk="1" hangingPunct="1">
              <a:defRPr/>
            </a:pPr>
            <a:r>
              <a:rPr lang="cs-CZ" sz="2800" b="1" dirty="0" err="1">
                <a:latin typeface="+mj-lt"/>
                <a:ea typeface="+mj-ea"/>
                <a:cs typeface="+mj-cs"/>
              </a:rPr>
              <a:t>L</a:t>
            </a:r>
            <a:r>
              <a:rPr lang="cs-CZ" sz="2800" b="1" dirty="0">
                <a:latin typeface="+mj-lt"/>
                <a:ea typeface="+mj-ea"/>
                <a:cs typeface="+mj-cs"/>
              </a:rPr>
              <a:t>.</a:t>
            </a:r>
            <a:r>
              <a:rPr lang="cs-CZ" sz="2800" b="1" dirty="0" err="1">
                <a:latin typeface="+mj-lt"/>
                <a:ea typeface="+mj-ea"/>
                <a:cs typeface="+mj-cs"/>
              </a:rPr>
              <a:t>S</a:t>
            </a:r>
            <a:r>
              <a:rPr lang="cs-CZ" sz="2800" b="1" dirty="0">
                <a:latin typeface="+mj-lt"/>
                <a:ea typeface="+mj-ea"/>
                <a:cs typeface="+mj-cs"/>
              </a:rPr>
              <a:t>.</a:t>
            </a:r>
            <a:r>
              <a:rPr lang="cs-CZ" sz="2800" b="1" dirty="0" err="1">
                <a:latin typeface="+mj-lt"/>
                <a:ea typeface="+mj-ea"/>
                <a:cs typeface="+mj-cs"/>
              </a:rPr>
              <a:t>Hamilton</a:t>
            </a:r>
            <a:r>
              <a:rPr lang="cs-CZ" sz="2800" b="1" dirty="0">
                <a:latin typeface="+mj-lt"/>
                <a:ea typeface="+mj-ea"/>
                <a:cs typeface="+mj-cs"/>
              </a:rPr>
              <a:t>, 1996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/>
          <a:srcRect l="19699" t="7740" r="20060" b="1326"/>
          <a:stretch/>
        </p:blipFill>
        <p:spPr>
          <a:xfrm>
            <a:off x="216381" y="3013927"/>
            <a:ext cx="3317359" cy="307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/>
          <a:srcRect l="20964" t="1228" r="22281" b="1872"/>
          <a:stretch/>
        </p:blipFill>
        <p:spPr>
          <a:xfrm>
            <a:off x="2871537" y="3409488"/>
            <a:ext cx="3304674" cy="317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 cstate="print"/>
          <a:srcRect l="18772" t="2475" r="47720" b="62281"/>
          <a:stretch/>
        </p:blipFill>
        <p:spPr>
          <a:xfrm>
            <a:off x="689809" y="1173080"/>
            <a:ext cx="4973052" cy="294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 cstate="print"/>
          <a:srcRect l="21052" t="2943" r="23596" b="16433"/>
          <a:stretch/>
        </p:blipFill>
        <p:spPr>
          <a:xfrm>
            <a:off x="5165559" y="2316386"/>
            <a:ext cx="3368841" cy="276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iruutu 7"/>
          <p:cNvSpPr txBox="1"/>
          <p:nvPr/>
        </p:nvSpPr>
        <p:spPr>
          <a:xfrm>
            <a:off x="770021" y="208547"/>
            <a:ext cx="69943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</a:t>
            </a:r>
            <a:r>
              <a:rPr lang="fi-FI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DURBAN to SYDNEY</a:t>
            </a:r>
            <a:endParaRPr lang="en-GB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8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/>
          <a:srcRect l="23070" t="17602" r="20789" b="1464"/>
          <a:stretch/>
        </p:blipFill>
        <p:spPr>
          <a:xfrm>
            <a:off x="1171073" y="804708"/>
            <a:ext cx="6801852" cy="551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iruutu 2"/>
          <p:cNvSpPr txBox="1"/>
          <p:nvPr/>
        </p:nvSpPr>
        <p:spPr>
          <a:xfrm>
            <a:off x="770021" y="208547"/>
            <a:ext cx="69943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</a:t>
            </a:r>
            <a:r>
              <a:rPr lang="fi-FI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DURBAN to SYDNEY</a:t>
            </a:r>
            <a:endParaRPr lang="en-GB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5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/>
          <a:srcRect l="20877" t="2475" r="23684" b="2241"/>
          <a:stretch/>
        </p:blipFill>
        <p:spPr>
          <a:xfrm>
            <a:off x="336889" y="933031"/>
            <a:ext cx="5534524" cy="535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iruutu 2"/>
          <p:cNvSpPr txBox="1"/>
          <p:nvPr/>
        </p:nvSpPr>
        <p:spPr>
          <a:xfrm>
            <a:off x="770021" y="208547"/>
            <a:ext cx="69943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</a:t>
            </a:r>
            <a:r>
              <a:rPr lang="fi-FI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DURBAN to SYDNEY</a:t>
            </a:r>
            <a:endParaRPr lang="en-GB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/>
          <a:srcRect l="25702" t="47370" r="25330" b="4736"/>
          <a:stretch/>
        </p:blipFill>
        <p:spPr>
          <a:xfrm>
            <a:off x="4090737" y="814590"/>
            <a:ext cx="4636167" cy="255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 cstate="print"/>
          <a:srcRect l="53070" t="33041" r="20439" b="37017"/>
          <a:stretch/>
        </p:blipFill>
        <p:spPr>
          <a:xfrm>
            <a:off x="5309938" y="3660069"/>
            <a:ext cx="3593430" cy="228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uorakulmio 5"/>
          <p:cNvSpPr/>
          <p:nvPr/>
        </p:nvSpPr>
        <p:spPr>
          <a:xfrm>
            <a:off x="986590" y="6384758"/>
            <a:ext cx="802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http://www.europarc.org/what-we-do/transboundary-parks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3408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802188" y="590232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68313" y="3213100"/>
            <a:ext cx="8207375" cy="194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800" kern="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TransParcNet</a:t>
            </a:r>
            <a:endParaRPr lang="cs-CZ" sz="28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800" b="1" dirty="0" err="1">
                <a:solidFill>
                  <a:schemeClr val="tx1"/>
                </a:solidFill>
              </a:rPr>
              <a:t>TransParcNet</a:t>
            </a:r>
            <a:r>
              <a:rPr lang="cs-CZ" sz="2800" b="1" dirty="0">
                <a:solidFill>
                  <a:schemeClr val="tx1"/>
                </a:solidFill>
              </a:rPr>
              <a:t>: </a:t>
            </a:r>
            <a:r>
              <a:rPr lang="cs-CZ" sz="2800" b="1" dirty="0" err="1">
                <a:solidFill>
                  <a:schemeClr val="tx1"/>
                </a:solidFill>
              </a:rPr>
              <a:t>Certified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err="1">
                <a:solidFill>
                  <a:schemeClr val="tx1"/>
                </a:solidFill>
              </a:rPr>
              <a:t>parks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Neusiedler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See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Austria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Fertö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Hansag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dirty="0" err="1">
                <a:solidFill>
                  <a:schemeClr val="tx1"/>
                </a:solidFill>
              </a:rPr>
              <a:t>Hungary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</a:rPr>
              <a:t>Krkonoše </a:t>
            </a:r>
            <a:r>
              <a:rPr lang="cs-CZ" b="1" dirty="0" err="1">
                <a:solidFill>
                  <a:srgbClr val="FF0000"/>
                </a:solidFill>
              </a:rPr>
              <a:t>National</a:t>
            </a:r>
            <a:r>
              <a:rPr lang="cs-CZ" b="1" dirty="0">
                <a:solidFill>
                  <a:srgbClr val="FF0000"/>
                </a:solidFill>
              </a:rPr>
              <a:t> Park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cs-CZ" dirty="0" err="1">
                <a:solidFill>
                  <a:srgbClr val="FF0000"/>
                </a:solidFill>
              </a:rPr>
              <a:t>Czech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Republic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cs-CZ" dirty="0" err="1">
                <a:solidFill>
                  <a:srgbClr val="FF0000"/>
                </a:solidFill>
              </a:rPr>
              <a:t>and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Karkonosze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National</a:t>
            </a:r>
            <a:r>
              <a:rPr lang="cs-CZ" b="1" dirty="0">
                <a:solidFill>
                  <a:srgbClr val="FF0000"/>
                </a:solidFill>
              </a:rPr>
              <a:t> Park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cs-CZ" dirty="0" err="1">
                <a:solidFill>
                  <a:srgbClr val="FF0000"/>
                </a:solidFill>
              </a:rPr>
              <a:t>Poland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Oulanka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Finland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Paanajärvi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Russia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Maas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Schwalm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Nette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Nature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Germany</a:t>
            </a:r>
            <a:r>
              <a:rPr lang="cs-CZ" dirty="0">
                <a:solidFill>
                  <a:schemeClr val="tx1"/>
                </a:solidFill>
              </a:rPr>
              <a:t>/</a:t>
            </a:r>
            <a:r>
              <a:rPr lang="cs-CZ" dirty="0" err="1">
                <a:solidFill>
                  <a:schemeClr val="tx1"/>
                </a:solidFill>
              </a:rPr>
              <a:t>Netherlands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Thayatal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Austria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Podyjí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Czech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Republic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Vätsäri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Wilderness</a:t>
            </a:r>
            <a:r>
              <a:rPr lang="cs-CZ" b="1" dirty="0">
                <a:solidFill>
                  <a:schemeClr val="tx1"/>
                </a:solidFill>
              </a:rPr>
              <a:t> Area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Finland</a:t>
            </a:r>
            <a:r>
              <a:rPr lang="cs-CZ" dirty="0">
                <a:solidFill>
                  <a:schemeClr val="tx1"/>
                </a:solidFill>
              </a:rPr>
              <a:t>), </a:t>
            </a:r>
            <a:r>
              <a:rPr lang="cs-CZ" b="1" dirty="0" err="1">
                <a:solidFill>
                  <a:schemeClr val="tx1"/>
                </a:solidFill>
              </a:rPr>
              <a:t>Øvre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Pasvik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Norway</a:t>
            </a:r>
            <a:r>
              <a:rPr lang="cs-CZ" dirty="0">
                <a:solidFill>
                  <a:schemeClr val="tx1"/>
                </a:solidFill>
              </a:rPr>
              <a:t>), </a:t>
            </a:r>
            <a:r>
              <a:rPr lang="cs-CZ" b="1" dirty="0" err="1">
                <a:solidFill>
                  <a:schemeClr val="tx1"/>
                </a:solidFill>
              </a:rPr>
              <a:t>Øvre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Pasvik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Landscape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Protection</a:t>
            </a:r>
            <a:r>
              <a:rPr lang="cs-CZ" b="1" dirty="0">
                <a:solidFill>
                  <a:schemeClr val="tx1"/>
                </a:solidFill>
              </a:rPr>
              <a:t> Area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Norway</a:t>
            </a:r>
            <a:r>
              <a:rPr lang="cs-CZ" dirty="0">
                <a:solidFill>
                  <a:schemeClr val="tx1"/>
                </a:solidFill>
              </a:rPr>
              <a:t>), </a:t>
            </a:r>
            <a:r>
              <a:rPr lang="cs-CZ" b="1" dirty="0" err="1">
                <a:solidFill>
                  <a:schemeClr val="tx1"/>
                </a:solidFill>
              </a:rPr>
              <a:t>Pasvik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Nature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Reserve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Norway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Pasvik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Zapovednik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Russia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Prealpi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Giulie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Nature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(Italy)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Triglav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/ </a:t>
            </a:r>
            <a:r>
              <a:rPr lang="cs-CZ" b="1" dirty="0" err="1">
                <a:solidFill>
                  <a:schemeClr val="tx1"/>
                </a:solidFill>
              </a:rPr>
              <a:t>Julian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Alps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Biosphere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Reserve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Slovenia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Bavarian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Forest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Germany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Sumava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National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Czech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Republic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rgbClr val="FF0000"/>
                </a:solidFill>
              </a:rPr>
              <a:t>Saxon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Switzerland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National</a:t>
            </a:r>
            <a:r>
              <a:rPr lang="cs-CZ" b="1" dirty="0">
                <a:solidFill>
                  <a:srgbClr val="FF0000"/>
                </a:solidFill>
              </a:rPr>
              <a:t> Park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cs-CZ" dirty="0" err="1">
                <a:solidFill>
                  <a:srgbClr val="FF0000"/>
                </a:solidFill>
              </a:rPr>
              <a:t>Germany</a:t>
            </a:r>
            <a:r>
              <a:rPr lang="cs-CZ" dirty="0">
                <a:solidFill>
                  <a:srgbClr val="FF0000"/>
                </a:solidFill>
              </a:rPr>
              <a:t>), </a:t>
            </a:r>
            <a:r>
              <a:rPr lang="cs-CZ" b="1" dirty="0">
                <a:solidFill>
                  <a:srgbClr val="FF0000"/>
                </a:solidFill>
              </a:rPr>
              <a:t>Bohemian </a:t>
            </a:r>
            <a:r>
              <a:rPr lang="cs-CZ" b="1" dirty="0" err="1">
                <a:solidFill>
                  <a:srgbClr val="FF0000"/>
                </a:solidFill>
              </a:rPr>
              <a:t>Switzerland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National</a:t>
            </a:r>
            <a:r>
              <a:rPr lang="cs-CZ" b="1" dirty="0">
                <a:solidFill>
                  <a:srgbClr val="FF0000"/>
                </a:solidFill>
              </a:rPr>
              <a:t> Park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cs-CZ" dirty="0" err="1">
                <a:solidFill>
                  <a:srgbClr val="FF0000"/>
                </a:solidFill>
              </a:rPr>
              <a:t>Czech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Republic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cs-CZ" dirty="0" err="1">
                <a:solidFill>
                  <a:srgbClr val="FF0000"/>
                </a:solidFill>
              </a:rPr>
              <a:t>and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Elbe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Sandstones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Protected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Landscape</a:t>
            </a:r>
            <a:r>
              <a:rPr lang="cs-CZ" b="1" dirty="0">
                <a:solidFill>
                  <a:srgbClr val="FF0000"/>
                </a:solidFill>
              </a:rPr>
              <a:t> Area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Czech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Republic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b="1" dirty="0" err="1">
                <a:solidFill>
                  <a:schemeClr val="tx1"/>
                </a:solidFill>
              </a:rPr>
              <a:t>Escaut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Plaines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Nature</a:t>
            </a:r>
            <a:r>
              <a:rPr lang="cs-CZ" b="1" dirty="0">
                <a:solidFill>
                  <a:schemeClr val="tx1"/>
                </a:solidFill>
              </a:rPr>
              <a:t> Park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dirty="0" err="1">
                <a:solidFill>
                  <a:schemeClr val="tx1"/>
                </a:solidFill>
              </a:rPr>
              <a:t>Belgium</a:t>
            </a:r>
            <a:r>
              <a:rPr lang="cs-CZ" dirty="0">
                <a:solidFill>
                  <a:schemeClr val="tx1"/>
                </a:solidFill>
              </a:rPr>
              <a:t>)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Scarpe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err="1">
                <a:solidFill>
                  <a:schemeClr val="tx1"/>
                </a:solidFill>
              </a:rPr>
              <a:t>Escaut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Regional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Nature</a:t>
            </a:r>
            <a:r>
              <a:rPr lang="cs-CZ" b="1" dirty="0">
                <a:solidFill>
                  <a:schemeClr val="tx1"/>
                </a:solidFill>
              </a:rPr>
              <a:t> Park</a:t>
            </a:r>
            <a:r>
              <a:rPr lang="cs-CZ" dirty="0">
                <a:solidFill>
                  <a:schemeClr val="tx1"/>
                </a:solidFill>
              </a:rPr>
              <a:t> (France)</a:t>
            </a: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28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32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28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cs-CZ" sz="20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cs-CZ" sz="28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8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GB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en-GB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20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GB" sz="2000" i="1" kern="0" dirty="0">
              <a:solidFill>
                <a:schemeClr val="fol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AutoShape 4" descr="data:image/jpeg;base64,/9j/4AAQSkZJRgABAQAAAQABAAD/2wCEAAkGBxMTEhUUExQWFBQXFx0ZGRgYGRwfHhweIBwXHBwgHCAgHCgiHBwlHB0dITEiJSkrLi4uHh8zODMsNygtLisBCgoKDg0OGxAQGywmICQsLzQ4NzQsLC8vMjcsLCwsNDQsLSwsLCwsLDQsLCwsLCwsLCwsLCwsLCwsLCwsLCwsLP/AABEIAJcBTgMBEQACEQEDEQH/xAAcAAACAwEBAQEAAAAAAAAAAAAABgQFBwMCCAH/xABFEAACAQMBBQUFBgQDCAEFAQABAgMABBEhBQYSMUETUWFxgQciMpGhFCNCUrHBM2Jy0YKi4SQ0U3OSstLw4hYXQ8LxFf/EABsBAAIDAQEBAAAAAAAAAAAAAAAFAgMEAQYH/8QAQxEAAQMCAwMLAQYEBQMFAQAAAQACAwQREiExBUFREyIyYXGBkaGxwdEUIzNCUuHwFTRicgYkkqLxU4LCNVRjstIl/9oADAMBAAIRAxEAPwDcaEIoQihCKEIoQvxmxz0rjnBouTYLoF9FU7T3jt4BmSRR5kD9efpSt+14cWGEF5/pGXjorTDhF3kNHWlPaXtTgQZRXcHOCEODjngsQD6ZqHLbRk6LGsHWST5Kh9TTM1JPYPlUNx7XX/BCfVgP0Bo+nrndKYDsaPdUnaUI6LPEqMPa1P8A8If9f/xrn0VV/wC4P+kKP8TZ/wBLzUy29rrfjhPoQf2Fd5HaDejMD2t+FIbRgPSYe4q/2b7U7V8B8xn+YY+oyPrR9TXxfeRBw/pPsVcyopZNHEdoTds/bcEwBRwQeuRj5jSrYdrU73YH3Y7g4W/RXmF1rtzHUrGmYN1SihCKEIoQihCKEIoQihCKEIoQihCKEIoQihCKELy7gDJOBUHyNjbiebBdAJNgqbau9Vtbj7yRR5nH+p+VLHbXjccMDXPPUMvEqx0QYLyODUo3/tagXSNWfyXT5sR+lR5TaMmjWMHWST5ZLO6rpWby7y9VSz+1yT8MPzYD9Frn01c7pT27GhVHaUI6MfmuK+1qf/hD/r/+NH0VXuqD/pC5/FGf9PzU219rp/HE3oVP9q7yW0G9GVp7W/CmNoU51YR2FMWzPafaSYDNwH+YFfrqPrR9XWxfewhw4tPsc1c2amk6L7dqbbLasUoBRwQeWv78qvg2pTTHDfC7gcirXQuAuMx1KbTFVIoQihCKEIoQihCKEIoQihCKEKh3i3qgtEJdhnoO89wHMmlU+0iXmGmbjf8A7R2n2Vha2NuOU2HmexZPt32hXV04jgBQMQq6Zck6ADoCT3a+NVDZplOOrdjPDRo7t/esEm0nHmwC3qqvZe7b3NzLBPOIroD3Vky3G2M8PHnQ8u/r3U0YxrRhaLBZBG6R5D3c5W+81ky2RlvIuC4Ei29vGCwWONACxUZwc4J4jnORUu1WTNtHd4z0CQjXFhWu727AhubeOKFQt5BbJKoAA7RCMMviwIz5kd5qRCaTRNe2w1ASjv1aJHBs7hRVLWoZyAAWJ4NW7zz51w7llqAAxnYrbdndMw2kl5Jw/aBC80MLqGHCozxMp6k4x3UWyurYYMDcZ1skywuLiS4zBxdtI2QIxjJ1OijAxjpyqqWFkrcMgBHWs8csuO7DY9Sc93vaVNA3Z3Sk4OCQMMP6l7/LHlS36GWmOKkfl+V2be7eEyj2iHc2ob3jXvWr7F27DcoGjYHPcf8A3XwOtaqXaLZXclIMD+B9jvC1mPm42G4VpTFVooQihCKEIoQihCKEIoQihCKEIoQijRCWN6N9Le0X3my3QDUnyH7nSlEm0XzOMdI3ERq49EfJ7FN+CFuKU26t6yXeD2gXVwTwHsk8Pi9T09MVxmzGudjqHF7uvQdgS+baUhFohhHn4pSdiSSSSTzJ5mmQAAsEtJLjcrVdn7o2Ja1jFrPOtzF2hn7RgI9M6hcAa9/fU7BMmwR5C17pf3O2VElzdzyL21vZq+AQDxtkqg7iSAfpXAqYIw17nagKF7QtjLDdBogBDcKJYgNAOIDI8MHXyIoKrqY7PuNCtDut2ITKkMljELYW4L3QPAysAc6g68hz8a7ZbjE0mxblbVZpu9u6ly10xlKQW8bOZMZ5E8GniATUQsEcIeXZ5BebXZt/bQ/alWSGPI94kLnu90nJHpVM9NFO20rQQpRmeEY2EhNu6/tRZMJcjTlxqNPUcx6fKl/0tTS50zsTfyu/8T8rfFtFkmUwseI9wtW2XtSKdA0bAgjIwf07620m0I6glvReNQdf1Wt8ZAxDMHeptblWihCKEIoQihCKEL8JrhIAuULP9/d/ltwYovelI5dB4t4eHM+FI3Sy7QdhiJbENTvd1DgOtdnnZSjPN/Dh2rMr/Yt5NC19NjgIyC7AMy5AHAv5cnwpnDAyFgZGLAJRKJZbyyFOns+2Za3EVtcAJFLaSMJugfIPAxJ654Tn+qrwFop2sc0OGoShvRuvfwyPNNESGcuZIyWUZPFnI1AHeQK4Qd6zTQyBxcpu8+2lu9m2bSShrmJ3R1J94qeTY8guviaCclKaQPiBJzSWa4siZ9r74NJeQ3UK9k0SIgBOc8Oc58CDjFd33Wl9ReQPbuVxtLe6yu7yGe4jkWKGPSMBTxuDxAHB0T/06ZoJuVa6eN7w525XO6+9KX9xOJIEjne2kQSK7YK9F4TpnXp410G6shnErjcZ2UP2Y7KEMRundY5ZyYLUsCfeIbLYHMZGPIHvrjVGmjwjEdToo+/wV4raBpFu9pK5R3iGuBkcLYGpzjmM6HlQVyo5zQ3Vyo49n7R2aROYnjU44s4KnuD4OnnpWWqo46hmGQdh3jsKjE6elOMaeXetZ3J30jvEwTwyD4lPMf3HcfnWSCqlppBBVG4PRdx6ncD6ptG9lQzHHrvHx1JvpyoIoQihCKEIoQihCKEIoQihC8u4AyTgCoSSNjaXvNgF0Ak2CzHf72hdmTDb6v1PRfPvbw+fdST7TaRu67YeGhd28GqNRVNpea3N/kP1SPsHYT3N2Redqg7Frhy2jMijTnyB5eFN442saGNFgEqax0kl5b8VP9n8qXMU+zpcDth2kLflkUaDPM9/o3fU255KVOQ8GIpNubdo3ZHHC6kqw7iNDXFkc0tNim+83izsi3gSdkmjkZHjUkcUZ4iM45gZUfOu3yWt0v2AAOah7O3uNtZCC244p2lLyS+7gjBAVefTHMd9APBQbPgjwt1XW73xFxBbpdK8s0E4k7XI1TiBZSO8jT0FBupfUBzRj1BVmu+UFxNfrcF0trtF4MjiMbooVThc92dO4UX1upioY5zg7Qqy3G21b2VvbR8Ucj3VwRLg54FHuoSOnvcB17z3UA2U4Htja0cSk7ftrj7bMlxI0jI5CljpwnVcDkPdI5Vw6rLUl2MhxUPdvYUt7OsMQ1OrMeSL1J/t1NChFEZHWCnWu0bjZd1JErhuzcq6gnhbHUdxx1/WslXRMqMzk4aEaj98FphqZKV5aMxvG5bVujvXFeRgqcNyIPMHuPj+tU0tbIyT6ep6e47nfrxCbjBKzlItN43hMdNlWihCKEIoQihCSd9t4pARbWi9pcOCQBjQDmzdyjx60imc7aEphZ903pH8x4Dq4qx7+Qblm86dXWVlm9+6stsXmZw8TScKuzDjckElsD8OQ2vgKbhgYMIFgktRE4EvJuruTeOwuuyeawnnuI4ljKox4MLpkBWzjJ7utSNtbK3lo5LXaSV32xeW+y737qI9jcW331sT8JYHAOc48vE99GhXXubC/IZEaKm2Bse/mjKJJJBat0Z2wRroF5kfIGlFZtinpebfE7gPc7lbTUNRMMua08UzbO3DtY8Fw0rfzHA+Q/fNecqP8QVUmTLNHVr4lNodkwM6WZV9b7LgTRIo18lH9qVyVk8nSeT3lbmQRMFmtHgpPYr+UfIVTyj+J8VZhHBQ7rY1vJ8cMZ/wj9q0R19TH0ZD4qp9NC/pNHgl7afs+t31iLRN3fEv11+tNqf/ABFOzKUBw8D8eSXTbHhdmzIpfuo72yltnn4pYLZw0eDlQMjIGmVzgc69NR7Tp6roHPgdf1SqannpyC/NoVzuttNGl2rfQoWmCGSFWAyAxbiOATnGmcdPOmA3lRieCXvbqovs2vbu5vTxyPLAyt9oDklOEq2Mg6A8WMYxpmgXuo0z3vfnolBbloLhntyQEduEj8vEQM+BGKpmhZMwxyC4KoZI6KTHHuW67h71peRDOki6MO4/27jWGjnfBJ9JOb/lPEcD1hPGvbPHyrO8cP0TXThQRQhFCEUIRQhFCEUIQTXCbZlCy72m77GP/Z4D75Gp/KO/+o9O4a91IhfaMmI/ctOQ/MRvPUFGqqPpm4G9M+X6pEvt3Eht0aaY/a5lV4rdVJJVmwCx7zqcU50Sp0Ia27jzin3cnbBnheC4hL3kMDIqyZRpYW4eJcnXOgHy8akCtkLy5uFwzASbf3+zVHaWsV1b3SOCqlgUVgeuSWwCMY0qOSyufEM2ggrv/wDTl3tCZrmcJB2hBPu4JwABhefIc2NJazbtPAS1vOd1aePwtkWzZqg4380fvcmXZ249pH8SmVu9zp8hgV52fb1XJ0ThHV8lNotlU8eov2q7g2dCnwRIvko/tSx9VM/pPJ7ytrYY26NHgu5hU81X5CqxI8aE+KnhbwUC72DbSfHBGfHhAPzGDWqLaNVF0ZD439VQ+khf0mhLm0/Z7E2sDtE3QN7w+fMfWm9N/iOVuUzQR1ZH49Eum2NGc4zYpR3qtLxXDXeXIARZOYIHIcWNfXWvT0tfBVC8br9W/wAEmq6eeM/ajvTVsLbMFqtpa2TcctxLE1zNgg/EPuxnl1Hl51sBVkb2swsZqdV121sOCB769vl4hJNIlvDkguST7/eAOYPme6i2t0Pja0ue/uSFsbasltKJYzgjmOjDuNZqqlZUR4H9x3g8Qs1PUOgfjavoPdDeJLyFXU641B5g9QfEf61RQVT8Rpp+m3f+YcflPThkYJY9D5FX1NFWihCKEKk3u24trbvIx6cup7gPEnSle0p382niPPf5DefhWMLWNMr9AvnyYXN3JJII5JWPxcCMwA6A4GgA760wQMgjETBkEie+WZ5k1JTvLvJZXEolGz5ri94AnZtqg4R0UEn/AC1fle9lq5Zjj0SSuG+N21pdRGyH2a4lgUTRRgHhZiMKBjQ+XcDXHuDRc5KMxLXjk9SrDdzdLhbt7s9rOx4sMchT3n8zfQV4vam3HSkxwGzeO8/ATmi2aGfaTZu9E3V51NkUIRQhFCEUIRQhfjKCCCMg6EHrXQSDcIIByKSts7tyW0n2vZ5KOuSUHd14R1Hep9K9ZsrbpJEVQc9x+fnxSOs2cWHlafw+Phc9j7avtph7ZDBbRcPFO6Lwkr1J11z4Y8TivVXJSxkkk125Ab16t94rGB0sbaATW0jCOeVvjlz7oKeAYgjy0HWi40XRLG0iNoy3pfMj7K2i6KxZY34T/Mhwwz/MAQfMVjraUVEeHRwzB4EafqoQzGln6t/Yt72PtBZ4lkU5BAOfMZBqWz6o1EXPye3Jw6wm8jQDduhzCm1uVaKEIoQihCKEIoQlXf8A3jFpbk83OijvJ5Dy6nwFJ9oPdPIKOM65uPBvDtKmZBBGZnd3ash2Nuhd3ymfijVXY/eTPw8bdeHAJOundTGOMMaGsFgElEMk3PJ14po//wBjatu8Nk8dvHNw8Edw4/AAeT8umOXdkVO50WjHK0hhAvxVfvntaWWa0iilE15EhWSaHQFm6KRjQDOToNfOoTStjaXvNgN65IXvc1jM3K63Y3RS3xJLiSc6ljqFP8ueZ/mOteG2ltmSpJZHkzzPb8J5RbOZDzn5u/enymakiZIoQihCKEIoQihC5zwq6lXUMpGCCMg1Jkjo3BzDYhcc0OFnC4Wfbf3ZazkW7thxJG4kKHJ4eEg+qfUV7PZO2hORFNk7cdx/X1Xna3ZxgPLRaDdw/RSZJLfasqT3l6ICzdnHbqpygz+Y6anB4sfpXotTcrHzJiC53cp21NgbPt7O6d7WZGRuyjeV/feToUAPCE5HPUZosFN8UTGE2SfuRvC1ncKc4jYgP4dzen6ZpfX0zpWCSP7xmY9x2FV0FTyT8LuidflfRFncCRAw5EVro6ltTCJBv16jvCayMwOsu1aVBfhNcJAFyhYX7WNvGa47JT7kep/qxoPRfqTSXZ4Mzn1bvxZDqaPk5rLtOWxEA3a9qk707Zudmm3trQ9jCIVcMFU9qzauxJBzrpj/AEpucslnmkdFZrMgvO8m2mls7XaK/cXZkeFnj041AbLD5AeGSKCdCuyyExiQZFTtxt3yo+1T5aaTUcWSVB6nP4j9B614vbm0zK408Z5o16z8D1TjZlFgHLSdI+ScK84m68yOFBLEADmScCuta5xs0XK4SALlLm1N97WLQMZW7o9R6scD5ZpzTbBqpc3ANHX8f8JdNtWCPIG56kvnfaa4lWKPgtlc4LnUj56A9POnUWwIIW45LvI3aBLn7WkldhZzR5pjXZ8yfw7qXi68YV1J8QRp6Govp6aTJ0Q7rgqbZpm6PPfmui7VuIv40IlX88HPzKNr8iaXy7Gjd9y+x4O+R7hambRe37xt+z4Vjs/asM38NwSOa8mHmp1FJ6iinpz9o0jr3eOiYRVEcvQKm1lVyKEJH3n2e9nMt/a+6QfvF6HOhyPytyI78GvYbC2mX2p5DmND7fCQ7RpTE76iPvXLY237IS9rabNle8bVV4uKNGPMqMkgZPcMeFenBz0S5kkd7sbmuG2dyLtori+vJY43x2hTOSScYBxovcAM9BRY6lRfTvIL3lXPsd2/8Vs55ar5HmPRv1pTN/laxsw6MnNd27j7LdQS8rCYjq3Mdm9a3TpWooQihCKEIoQvMrhQSeQGarllbEwvdoBdda0uNgvnr2jbbNzdMAfcjyo7uL8R+enpSvZkTuTM8nSkz7tw8Ev2lMHS8m3RuXyrnfXYktzBaT2qma2WBUCIMlGGeLKjv0BPhTQi6jOxz2tczSyj7zvMuybWG7z9oM5eNX+NYgrL73XViMA9Md1cOmajLi5JodrdMO5e7YtY+Nx9+497+UflH7+PlXg9sbTNVJgYeYPPr+F6DZ1EIGYndI/uyZaSpiuc8yoOJ2CqOpOB9anHG+R2FgJPUoue1ou42S1tLfy1j0Timb+UYX5n9s06p/8AD9TJm+zR16+CWzbWgZk3PsVLa71z3kwhV1tkOdRqx8ATpk+VOGbEp6ZuNwLz16eCXnacs7sLeaPNMS2U6fwrl/KUBwfoGHoarkpaaTpxjuyPwrWzzM0d45rou2Zo/wDeICR/xIPeHmVOGHpml02xWuzgf3Oy89PRa49okfeN7x8a+qs7HaEUwzE6uPA6jzHMetJp6WaA2kaQmEc0cguw3UqqFYgihCy3fndsQSCVAewdveA/AeoHgdcfKvc7F2n9SzkpDzx5j54rzG0qEQv5RvRPkmHbOzbjazQi3zHYwoqJLMSOI4AZtdXbQL6HXWn2ZVL2Omth6IVVt/dW0S3nFtI8txaMvblgQCCSpCj+UjPl1NGSrkgYGnDqE3eyDb/aQ9gx96PCjyx7v0BHoKUx/wCVriz8MufY4a+ITGll5anz1Zl3LSKdKSrN4r4Q27ueQB+QBJ+gpXteVzafk29J5DR3/orobB2I6AXXz/sXZEm0JZfvoY5D7/3rcIck8l0P/uK2RxiNgY3QCyQhrp3ucTmndDtK1gEF3YrfQIPcOjle7UAkjHeM+NW5jVahyrG4XtxBUWzbl9qXidoipbwLlYkGEUZGFHeSefkaU7YrTTU5I6RyHyp0TDVTi45rVolzcJGpZ2CKOZJwK8DHE+V2FgJJXp3vaxuJxsEkbb9oSjK2y8R/O409BzPrivTUf+HCedUHuHufhJKnbIGUI7yknaW1ZpzmaRn8DyHkBoK9JT0sNOLRNA/fFJJqmWY3ebqEBWhUjNN+ztxJGAMzhM/hUZPr0H1rC+taMmi62MpD+Ip42fa9lGsfEzBRgFudL3uxOLltaMIsu5NRXUtbZuLOZuCfiglHwuy8LDxDDII9a1RNlaLszH73Kl5Y7J2RSud4bu2kKLcdqqnQ5DqR056/Wpv2ZSVDbujsfA+SqFdUQusH3807bG3huJIVlaASK3/CbDaHB91sD5NSKp2HEHFsb7Hr08R8JtBtN5aC9vh8H5Vgm3LWbiidgpIKtHKOE68xrofSlj9m1lO4SBt7Z3GfotraunlGEnXcckhLf3mz5ZrS2fh7VxwkAFmB0ThJ5ZBAPlXuaKqFRA2Qb9e3evNytkp5DE3jknPb26t09vFa8axxr99d3MzaPIe7OrBfHA+HXSthB0V0kTi0Nv2lIVtJHZ7QQwzCaJGA7QaAgjDfLJ+QrFX0/L074xrbLtGY81RTvbBUNINx8r6IspuNFbvFW0NRy9OyTeRn27/NN5W4XkLvWtVooQihCKEJe362r9ntJH6408+Q/wAxFKNrXk5OmH43Z9gzKtY8RtdKdw81hO7lzZqz/bYpZVYAKY2wynOp5jOf70yySCJzLnGLp9sd1Zo4WuNl3skUZBYpOjJyGSdVwdOvD61K28LYIXNF43W7Uv7kWsl5dNdXDNJ2eDxMc5b8PoBrjyrz+363kYOTac3+n7y8VfsuAzSmV/4fVaFf30cK8crhF7yfoO8142CnlndgjaSV6GWVkTcTzYJE217QicrbJwj87jX0XkPX5V6ij/w40c6oN+oad5+Ejqdsk5QjvKTL6/lmbildnPif0HIelejhgjhbhjaAOpJZZpJTd5uuMETOwVRlmIAHeTVhIAuVWASbBONhuExwZpQp7kGcep/tWF9cPwhbWUn5ineCPhVVyWwAMnmcdT40vJubraMgvUjYBIBOOgxk+WSBn1oQlXa0lnOxDOba4XkzAowPj0YevlWpglaNMTfEKhxY462Pgl2Deu8gYr2wkCnHvYZTjuPPHrXZdkUc4uWWPVkfhQZtGpiNsV/NPlht6cxpJJb8auobMLAkAjOqtg/ImvPz7DYHERSafm+R8JxFtJxAL2+H6rvJtG0u43hMi5YYKN7rA9NDg5B1rE2krKKQS4TlvGY8lpM9PUsMd9e4pO3VZYrho72Vuxsw8qwknhd1OmByOpDDv08a97BK2aNsjdCLrzjGmOQskPRVhd7f2nfW8qxWeEl+OSOM5degyT72BpkZq25K66SWRpwt1VBuLftbXyA5XiPZsDoQemR0IYD60t2pGXU5e3pMIcO79F3Z0nJzhp0ORX0RE/EAR1GaZQyiWNr26EA+KZObhJCRPbBf8FoVB1chfmcn6KaWVX2lfFH+UF3sFCd2ClceJASTuLuJHeRdvLLlQT9zGV7Q4ONcn3c9PTWmYF0sp6YPGIlWG3d4buxiMFrZSWUPLtJMu3d8WSgPqaLkK2WV8Ys1tgqfYe2FsLNW4OOW4LMM6AKp4QT1550rztZRHaFUWl1mR2HXc55LTTVIo6cG13Ov5ZJa2ttia5bilct3Dko8hTilo4aZuGJtvXvKWT1Us5u8qDWlZ0AZ5a0Ltiu0dnIfhjc+Sn+1RL2jUqQY7cFe2e1NooAFExA6NEW+pXNZ3RU7tbeKva+ccfBWMG9N8v8AEtiw/wCW6mqTTQnR3mFaJ5d7U17F2qLhC3A0bDRlYYI8u8VkljLDa91pY/ELrrtLZ0c6cEi8Q6HqD3g9DUWSOYbtXXMDhYrMd4tgvavg+9G3wP3+B7mptBOJR1pbNCYz1IutvytEkKExxooXCnVj1JPPU9K62BocXHMlDp3EBoyCqauVCYpLtvs1rcocS279lnyw8fpjIpdB9lVyR7nAOHbofYpk9xdTslGrTb3CY9o7OWcLLtLa0ZyAwji97AOui6YOv5aZW4lcc0OzkeqW+i2QSI4XuQeFvvmA4eLThyvPhOCDppkUZKkiDQX7Vr/s+vjLZRMefCM+eMH6g0s2VzDLD+V5t2HNOnOxxsfxHomWm6rRQhFCEUIWW+2u9xHHED8TDPkAT+pHypP95tIncxgHe4/CrrnYaUD8x9FSbjbx7NgiCSRmK51zcFBIM50xrkY0GMY0poCAsMEsTRbQ8VD37hnaMTttFLyFnChVbhIJBOsY93AxzoKjUB1sWK4XqDb42faxwonFO69qxPwrxZxnqTgDSvNP2d/Eal0r3WY04RbU2187pgKv6KBsbRziL+KUdo7Rlnfjlcu3j08hyA8qfQU8cDcEYsEnmnkmdiebqLVyqQozy1oXbFSIrSU4Kxyd4IVv2FRL27yFIMfuBV9bbZ2koGBKw/miJ+vDn61mdDTnh4rQJJxu8lY229d4v8S2LDrhHU/oRVTqaI9F3mFaJ5N7U27L2gs8YdQy9CrDBB7jWKRhYbFaWuDhdcts7HiuU4ZBqPhYc18vDwqUUrozcLj42vFisv21siS2k4JNRzVhyYeH9ulNopWyNuEskiMZsV32tt+WbC54IgAFRdBgaa99cjgazPUqUk7nZDRVGKuVCaLxEmexnk1WXgjlz1KMqsT5riltD9nJLBua647HZ+RumdRaTkpTvFj2hWu+u9d+l7JDHI8KRtwxRxjGVHwnl72Rr9KZkm6qmmlEmEKL7RQ6y2k0g4Ll7ZHlGAPfB5kdCcfSuPbiFjvC5UEtc1+9bVu3ddrbxuOqg/MA/vS/Yzj9NgOrCW+BTqexcHDeAVnHtum/hL/Nn5L/AK1CPnbRlPBrR7rHtA2p2DrKXdj7moIo7i7vEs+0HFGv4yO/mMenh5U0tvKwx09gHPdZfu+Ud7bwqhvDdWc2qODkEqc4JOSCCM6HXHpQbonEjW2xXaVTb2+7JFH0jgjX5rxH6tS3ZnOjdJ+Z7j529lKvye1nBoHuqSmKwLSNz7CJ7dXe3RXyRkr8QHI60qqXuDyA7JNIGgsBITFwogJwqAak4AArMA55sLkq/IKjud5CX/2fE4GjJyY/zRn8XcR5Vvfs2WJmKUWv327eCpM1zzc/3uXCHfLtG4IbeV3xkqSoxjn1P7VSaTCLucAFEVGI2aCrTY23FnLJwtFKnxRvzHiO8VTLCWWOoKtZIHZbwrGctwngwW6Bs4Phnp51GPBi597dSmb7lRHeBZFliKtHOFYBD1YA6KR1puNluieyUEOjJGfVfeOCp5UEEb1y2FtFbyNoZ1DMoBOeTDv8GB5+dG06D6R4liPNPl+nBcjeJBhci63Htm+DjjPg2R/mz+tL21sg1sVw0sZ0VHe7hyjWKRHHc2VP7g/StLK5p6QVDqM/hKjwbLmjtbxJUK4EcgJGhKvg4PLkaonlYamF7TvcPEX9Qroo3CCVp6j4FLFNEuX7QixW3+xubNnjuZh/mz+9Labm7QlHFrT7J/Tm9KzqJWgU3XUUIRQhFCFiXtmlJuY1HRWOPMgftSaizqKh/wDUB4BZtpnmxt6l72ntKx2a/wBkWyS5dABNLIdWYgE8OQdNfAU2yCzvfHDzMN1R737NtiLa5tFMcVyG+7P4GVuFgPDP6VBxAGJVyxtOFzNCq/fF83ko6KQg8lUD9qw7LFqRh45+Juu7QN6hw4ZeAVMK3rGFqe7uz4WgjkNukbsNQV8SM6668/Wk8z3B5GIkJrG0YQbWVtI6RqWPCijmdAKqYx8rg1oJJVpIAuqGbeZuItCvbxAe8o0kXHMgH4lP01rdLs6SIASixPeOzqKpM29uY81zg3wMpIgtpZMDLagY+WapdS4Om4BcbUYuiCrjY22EuFJUMrKcOjaMp8aoliMZzVjJA8ZKVeO4UlAGI/CTjPgD0NdhbG51pCQDv4dvUpOvbJL9zvEssEnZ8STKAeEjUYIyR3gdacxbKdBUM5SxYcr7sxv4X3KkzBzTbVdtmXEV/FwzIGZCOIa9fxLg5Gay19I6hl5h5p0+CusLZW2cFHu9xbdvgLxnzyPrr9azNrZBrYqLqVh0VFe7izrrGySDu+E/XT61pZWsPSFlQ6kcNCuFxYyJYOsqMjR3CsMjo6kHB6jIqjG365paekwj/Sb+6twH6Qh34XDzCbNj7W252MfBbLKOAdnK6qW4SNDnjGdOpHnTW5XWPqMIyulHezZV+rfaL5Gy7Y4mK88aAAHQY6cq4b71lmZL0nrYfZjNxWMXgoHy0/almzcp6hn9d/EJ2M4Iz1eiSfbaPvIv8X6LXKf+en7G+izbR+5j71y2pu4+1EgubSSNisCRSRM2GRkz4HQ5/fXNNLXzCyvi5cBzDuVXvdaCzsYLJpUknEzTOEOQgKlQvmc5+dctooTDk4wwnNMN5uvbzP2sgZmZV/FgaKoHLyrz1DUyMgDRxP8A9imFVAx0pJ6vQKTZ7AtotUhUHvPvH5nNXOnkdqVU2JjdAu+0NpRQrmRgO4dT5CrKakmqHWjHfu8V1zw3VJ20NovdAu5MVsp5dWPcPzN9BXpqalZRkMZzpT4AceoeZWVzy/M5BVdneojs3ZnkQnC2CudM5IOWx1rdU00k0XJ4+3LXq3WCra4A3sp+wYwJ0a3jKumeONmJLocZIJ0DDu0HKkW0KQwx3c67Tv4H4U4gMV2hWm2JJBtBPs6q0ph94NoMZOrY7qVxBpgOPS6teSJRh1smPZ07vGDIvA+SGHQEEg4Pd1rM8AOsM1e0kjNIO371Wumkj5Blwe8rjUfKvbbPp3MpBHJvB89ywyOBfcL1PcWrOzhriMsSSFC9dSB73LNRjiq2xtjIY63En4XSWXvmv1GKXJj+0SJGGwXLHuHdpqa4RylLyvJAuI0sEaPtfJaDbqAo4TxDGhJznxz1rxkhcXnELHst5LcNFC3m/wBzuP8Al/uKoP38P9/sVYPupP7Uq7ob6SQGC3dIOw4wGdk97hLanOcdeeK9KClkNQW2aQLJq37a4WxvBcrAqtLGLYxgZZe0DZOvPgA+tdN7ZrTUYuTdit1KT7Fv92b+tv8A9aVR/wDqTv7B6rVSfyg/uK0inCkihCKEIoQsI9sAP20d3Z6f9b/6Un2dbFOP/kPoFj2pfGw/0j1K7XG8Gy7vEl/BOlyFCu0RwHwMZI4hg+nrTTI6qkyxPzkGahbyXvavYtHCbezU8NurcyA68bHU8yR1PImqajOJ1uB9F0uvJGQLNuEyXu6Vs8ryOHZmYk+8QNfKk1LVSCBgHALVUQMMriRvUuy2Lbxfw4kU9+Mn5nJqTpnu1K42NrdAvzam2YoBl2y3RRqx9Onma00tBNUnmDLidFx8jW6pP2hdvOO2nPDCD93GObHw8O9vQV6amgZTHkYM3/iPDt9m95WVzi7nO0VfZ3aL2gMZJkHD7rYwp5gaHnyzzrRV0j5mhuOwGel79uig1wF8tVcbqoBNxwJhccEseSSNfddSefiOmtef2nSmEAONwdD6g+ythADrtHau7yzDaNx9mRXPAnHxHAyAvd1NYbMMDcZ4qV3cqcITVbXGY1kYcGV4mB/DprnyrLgJdhbnmtAOVys6e/UXZmUHg7Xix3rnX5jPzr3LaZxoxC7XDbv3eBWHGMeIcV2gFqXwslwnGwGgUDU6cm5DNVSGray7msNhxO4di6MF8iV02TL/ALQUa4dIwxGrH3sHAGeQz31CsZ/l8bYg51uAyy811h51icloKjAAH9/r1rxhNzcraqLfv/cX/rT9a5T/AM5H2O9kTfyz+0KLe2F7dWtnNYu7KlusMiRy8JV00ORxAa16HMrK5sj2NMZ3KFvdBNb7OggunLXDztLws/EypwhRk5PX9+6g6KE4LYg1xzutB9k4/wBhTy/dqWUH83UdrfRNGfy8fYUue26DSJ/5sfNT/wCNcZzdpSD8zGnwNlRtAXpmngUpWG663UKSWUoa4Vfvbdjwvnq0Z0yp7vHn0ppZL2wh7QYznwUje+xhs7VLJB2lwHE1xKNQp4WATPTRv35mjTJSmaGMwDXenHZUwkt4X5holz6DBH0rzMIMbns/K4+ZuPVM5DiDX8QPhI+3JHimaJJJVToHYgd+h6r417qhayaASyMaXdQHn1pbIS11gSokUcC+9K5lb8iZ1/qdsaeVaHOqHc2JuEcTbyaPdQs0ZuN1wv75pSM4VV0VF+FR3D+/WrYKdsINsydSdT2rjnFyk2duI4+3kH/KQ/iYfiP8in58qomldLJ9PH/3HgOH9x8tVJoAGI9yZ909nmJHuJdGcE69F1JJ8+flikG2asSvEEejfXTyWiFmEYivW6qmV5rth/FbhTPRF0+uB8qW1HNDYxu9V2HnEv4rlvhtkqOwjPvt8ZHQHko8T+nnTbY1AHH6iTQafPYFGeS3NCUbuIJ7nNh8Z8fyjy6+PlXpInmTn7jp2ce/0WVwtkv2S0IdYwMyHAI8TyHoMZ9a42YFhkPRHoN/wuludt6dbTdKAKO0BkfGp4mGvhg8q8rNtuoc88nZrd2Q87rWIG2zVpZWiW8ZUMezGSOI54R1Ge6l9RUOqX43AYurerGtDRZQN9Z+Gyl73KqP+oE/QVliGKriHDEfK3upyHDTvPGw81V7pXEFxYyxXsXHDblBHJEp7VTI5GBj4sHXy6GvRC1s1jhIfHZ4yCpt8d1ZrRY37Qy2zaRMcgjrwlG1U4HTTyotZUzwuYL3uFpXseg4bMHvJPzY/sKWUvOr5ncA0e6bQDDSsHG5T9TddRQhFCEUIWKe2i3xcRt0IYfof3pNR82pqGdYPiFm2mOZG7tVxsTYA2ksUt7aNG4Abt42ULOgxgOOLIJ78eo5U2tfVVsj5UAvaqD2m212HSebskiVuCGFHyUAGRkAY1xqQe4VxwvkVVUh4IcdE4TcMi66q6g+hFeXoXujjbbVuXgbJlUgF568/FZvfzyLK8YllVQcDtGIOPGvoVPHE6JspY0k/lAKVOJBtcrxELeP3nJnf8q5CZ/mY4LeQFdeamXmsGAcTme4DId5XBhGZzUW9vHlbic5PIAaADoAOgrRDAyFuFg+T1nrUXOLjcqbHB2EYkYfeuPul6qDpxkd/wCUetZXSfUSGNnQb0jx/pH/AJeCmBhFzqU07DsxZ2zyy6MRxsO4D4V8/wBzXnNqVf1c4azojIe5WmNvJsuV73Ptm7Jp3/iTtxny14R+/rWCpcMQYNAuwjLEdSqzezaxkcW0WuuHx1PRfIdf9Kf7IomxM+ql4ZdQ4/Cqmfc4Alm4QcQRPewcZH4m8PDOgp7G44cb8t/YPnis5GdgusViXmEKatnBPTI+I+Q1+VVvqGshMz9NfjvK6G3dhCdYt0rYLhlZz1Ysw/Q4ryz9t1ZddpAHCw91r5Bm9WltEsMYXiJUYVS3PU4A8e4UumlM0hfYAnW3qrQMIsqL2hy4tkQamSUYHfgf3IqujGKsv+Vvqf0RUm1Nb8zvRcNn7qJbYWXai2ly4BManHDnkHPENdaf261lZCGZF9ilbe3ZE9tcFLhu0YjiEmSQ6nOCCdfTpXLWWWdjmu5xuts9mkHDYxeKKfmM/vS3ZnOlnf8A128An2kMY/p9VA9rdh2lmzAaphvkdf8AKTRWfZ1kMu43b45jzUJW46Z7eGazDdfehLRAFs4prgMSsrfEM4wAAM6a9etMwbJRDMGCwbcpjg2ttDaIuIZeztbdYy8x7Lh6ZUEtrknXOhwDRclaA+SW4OQXn2eX3HbGP8UTcv5W1/7s0grGcnV4tzx5t/T0Wimdjp7b2nyP6q/vbGOYcMiBh48x5EairYKmWB2KN1kOaHZFJaWVq1wYOzlBDEZ7QYwMknUZ5CvUuqKttMJ8bTkD0c8++yyYWF2GxVXs62SSQk5WFMu3fwg6DzOgrfUyvjiAGbzkO3j2DVVtaCepW2xoDeXJkcYijxhegA+FR4aZNLa2QUFLybDznXz39Z+FbGOUfc6BXG+FyxWO2T452CnwTTPp+wNecpmgEyHQK2Y6MG9WspW3tzwj3Yo9B5DT5moQxmeZrPzFWGzG9iQbJziW5fVgcKT1kbOv+EZPyr2kzRdlMzQ6/wBo3d5y8ViadXlc9lxDLTPqkeuv4nPwr89T4Cp1TzYQs1d5DefDIda4wfiO5XW5VkXled9eE6HvY8z6D9aVbcqBHE2nZv8AQafvqVsDbkuKdHYAEkgAaknkK8utaUX2v9sukgiz2CNxufz8Oo/w5x51s5Lkoy92pWblOUfhboEb+SdrJb2isqlm4mLHCgt7q5PQAZNU7MZjlkl3dEd2Z81dWHmsi45n2VhvFtbbFouEiiihAAElvGHXHIEkg407wKdkkKmV8zNBl1LP9q7dubnHbzPLg5AJ0B8ANKisT5XvycV9Abj2HY2cSHmFAPmAM/XNLdk89sk/53m3YMgvQvbga2PgAr+m6qRQhFCEUIWZe2mxzCko/Cwz5HKn68NJ3fZ7S6ns82n4UKxuOlv+U+qR92tjXV7G5+1CGCHClpZWCjuAGcCmlrpZEySQXxWAUvbm7sVlaGKUCa/nYMvZkt2cann3ni16a5/lotZSfEGMwnNxTBubfdrZx5OWj+7Ppqv+XFeclZyVS9m53OHfkfP1TCN3KQNdvGR9vJT7/ZkUwxIgbuPIjyI1rXT1k1Ofs3W9PBVuY12qSbSC1kZx2cq8COx98Ee7/hzqa9XNJVxtacTTiIHR496yNDCTkVB2RCuWlkGY4wDj8zfhX1Op8BWqskfYRR9J3kN5+OtQYB0joFebr2jXEzXMuvCdO7i6Y8FFKdqztpYG00WVx5fJV0LcbsZU3edjPPDaKdGPaS/0jp+v0pDBzGGQ9gU5ec4M8Va7cu+wt3ZdCF4V8CdB8qnQQcvUNYdNT3ZqyR2FpKQ7f7uFpT8chMaHqB/+RvPUL6mvYSfaziIaNsT/AOI9+4LEMm34r82enZo055j3Y/FyNT/hGvniiodyjxAN+buzh3nyuhuQxJi3F2fhWmbm3ur5fiPqdPSku3qq7hA3dmfZX07MsSaLidUUu5CqBkk9K86ASbBaSQBcpX2ZtNr27BXIggywH5mOQpP1IHhWuSMQxZ6lZ2Scq/LQKDvntVVvoAdVtyrMB38Ss3rgCo7JZdjpj+I5dgyHupV0gbIxn5de05lWW39xpL2d7qzmhmimbj958FCeYOh5fPpim5F9FVJTGR2NpyKpd9Sry2tpHIJjbwpAzjUF8648BoKhI8MaXHcFCUY3tjb2Lctg2wjgRRyAH9h9BWLY7C2la46uJd4m6dT2x2G7Jets2glhdCMgjl+v0zUtqwGWmOHpN5w7QuQkB1joclh24wFrtVY5cAgtErHkGYYRvXT51oppmzRtkboQk8bORqCx3YnLa95GtoINrXoeXtOJ0tscTrrwo+FGAD5chV+6xK0PcAy0p8En29wtrcR3cUTQ2NxlFVm4iApCtk668Q4hqdM1gr6czw83pDMdo+dFXBI2KQPtzHZJ+I7tR0PeO+lEUgkaHD/jqWyRhY6xVU+wojM0w4g7Ag66arw00btKUQCA2wi3bkbqnkhixLPH4kDREEHi97/DnHpzNe0bgkLZRwy71gzHNTruNGBbk9S5z6ACvLbecTUgcGrXTjmLnbfebUlJ5QxADzIH9zS93Npx1lAzmPUFYb1n/ZZfIf8AcKv2Rb6xnf6FTm6BSqLAvawahI+KR3duQ1CjzbAOAK9AakR1cuRLrNAA10J7hnmVmwXYOC4iM3DLBbqREnU+PN38T0HoKuxtpGOnqDzj+w1vz3lcsXnC3ROBuIbKJYydQNFGruepA8T15V5KaSSqlMh3+AWq7Y22SXt7bctwDxfdwKccIPxHuz+I9+NB8q1Qwtj0zcsksjn65BMW52z1tbd7ib3eIcZz0QfCPM5+opftCoc4hkeZOQ7fgLXRwhoxP01PYqG3mgkeW72hDcPFI2IuzGFJB5Fsge6uBjrrTSmgbBE2Mbh4nf4lZ3SCR7pZAbHRPu79+klvC2z5Y7OCKVjcxTPxtwafmJwCBpgga+BrSOpaI3BzQWGw3pGgC3+1i0aBYjIWAUAe4vInHVsD1al+0pzFTuLdTkO05fqqqZgnqhwGfgt9touFQvcK10kAghbGNwTKR2JxK61oUEUIRQhFCFSb4bMFxbSRnqCPn/Y4NKdrtLY2zt1jIPdoVbEA8GM/iFlie621reFLm2vo3eF+E8CaN2iMNM5GM9TnpTBpa5txmCkkTxHiZImWw3yubydLbZ8EdvlQvaMO0dY10yxI5Ad+eg61O5OivbUOkdhYLKn2NeQ2e0JYEl7S3ZuDjP5hjB7tGyuaV7TgLmCWMXczPtG8fvgpUsjI5XRE813qnsjBpexwe0OboVpc0tNiqK43ejAmaPi45EYYzpk693eKcR7UkcY2SWwtI7cslQYhmRvSE0p4AmCACWPny18hpXsAxuPHvIssVzay0HdGMC0jx14if+o14zbDiax991vQLbCOYFA3dHaXl3MejCNfADn/ANorPNzYmN71GPN7ndy7b8k/Zh/zFz8m/et+wbfUn+0+y7UdBUd3s/MduXYRwrECWPMliWIQdWNNoqrDLKGDE8u04AAAEncFS5mTb6WXC2tXvJVVF4IY9B3KvXJ6uefnVsszKCIvkN3uz7T7NH7zUQ0yGw0Cbr3akNqgjGpVcLGupwO/8o8TXkiJJ3l7t51WovawWSJtzas1z70nux5xHGv4j3/zY/N6Ct8UTI8m67ysUj3P10Thsa3XZ9m0knxY4mHex+FfT+9KayR1RIIo9XZdg3lMaVjYWGR+g9dwVLuJa2V7NNHehjPKeKMhyuTqWUa44j0z3U9ijYxoYNALDuWKHBM8mTUrre7u7NzIsd9JbSLkNHOhByOY0xk/Op2C66KLMB1lA9m+yjNeqeax+968l/v6Ur2q4mIQN1kIHdv8lZsyO82M6Nz+F9BouAAOgxTZjAxoaNALLeTc3XqpLixb2ubAMUq3KAgHCtjp+U+Hd6CklF/lp30h06Tew6juKo2lHjaJx2H5S3svd63niVxfwwynPFHMCuD4Nkgg884ptZLmwseL4s09b07qA29qklxHBaW0GshOeORvyjryznx0HdIhbJYQWgE2AVBuLvCGAtpWGRpEx6/yHP0+VIa6nMDzOwc09IcP6h7+KnSTCVvJOOY0PHq+E5HSqgQRcKwgg2K5JwOuRwsrDBIwc9DVmJzSMzkuZFRNm2KWysobCluIBiNPDPWtFXVPqnBzhmBbtUWMDBYKm2VKqbRu+IgBkVskjGAF692tEgJgZZVMNpXKXtW8EjG3BDLPCxjI6sudPHOnyqVIeSkbKfwuF+xSeb83iFRbP2DxMsc8wGNREp4mHeWxog8ae1O2I2XMDbk7zkPkqlsV8nHuVpJtm3hXsbRTI/LEQ4te8sdPXWkknLTu5Sc+PsFZyjW81nklraFyqljMQWbnFG2Sf+dLz/wr9KuY0no+J9gs73gdLw+SrDdjYb3LrPOAIl/hpjAI6YHRB39fGqKupZAwgHtP73q2nhfM4E9374LrvDtVbyZbWOVIoAcySuQFJHXxA5AdTUNn0rr8vKLOOg/KPk7/AAVlTM1x5Bhy3nifjgmrc1LWMGz+3LfJIrYg7P3cgFjwsSccicZpuLaXXYQ0DBius/3u2fZJwS2cuVkJzA2eOIjmCe7OmvzNRNlinYwZsPcn72Pbv8CG4cavgr/T0+Z1+VKv5qtA/DF5uPx6prRxcjBiOr/RafTpTRQhFCEUIRQhfjrkEHkai9ge0tdoV0GxuFgvtQ2Cbe5MgHuSc/6v9Rr86UbNcY8VK/VmnW06H2WLacPOEzdHequN0p7W3sAY76K3uZTmV2XidVUn3FTPLTn1yT3YajRVwljY8nAEqFt232ZdzuLVpmuZ2wiqvDEH6k8WCFJB5ZxmjJRe2GRxw6lTt0ttmQG2nytxFlfe5sBpj+sfXnXnqqD6R+MfduP+k/B8itsMvLjC7pjzHymF2ABJ0A50DNcXKSBJEKkBkca46g+I/WrWSvjeHNNiFwgELhs22S3jEfGCATjiIBwSTjxxmrKqc1MhlIsTbyFlxjQ0WVDurOscl6HYLiXJJIAwS2KnUAuawjgqYSAXA8V32zKZzPbAZYIksWPxDTI9D+taNnSCnlZK42GYKlJzrtVZs7YSM2LicNwDVFbIQfzNyQeFMqnbGEEU7Nd5GvYN/eqmxAnnHRTp9uxBexs0ZyOsYwo83Og/q+tJnMkkdyk58fj2VhkHRYLpXvbpEzxlZWJz2aEmMHvkfPFKfDOPGtTGk6Zde/uG5ZnvDdc/3vO9X+6uw2Zvtd1pgZQNoFA/ERyUAchWKsq2xNwM8tSeA4laaanc92N3/Co98N4PtMgVP4MZ90fmPVj59PDzq2gpDEDJJ03a9Q4D34lVVlSHkMZ0R59aeoNq211ZieOxhlmgA7aIe5IoGMPEy640z3+o1Z3y0VzXtezEBcjxSdv3vJbXxjkigeKUAiRmIPEBjh5czz1OPWuE3WSolZJYgZrSfZVu92Fv2jjDv7x8MjQeg+pNKaX/ADVW6o/Czmt7d59k4hi5CAM3uzPsnynS4ihCrd4NlJcwtG4yCCKXbRpXTMD4snsNx8dhVkbm5tdodVgiK2zL3MkSTcGeEONDn4WHiD+9To6ptRGJG944Hgk8sRpJrOF+Cr9vbeuLyTjncsei8lXwUdP1rSs8krpDmq0GhVg2T3uzvmCBFdHUaLL+z/8Al86SVFA+E46cXbvb/wDn48E2grGyjDMbHj8/KuNpbtJKe0jkeIvqWjb3W8cZx6iuU9aHC2ttx1HupS0xBvpfhoVWNuGh1eeRj34H75rT9a4aNCoNK06kqiud05opNSnZDBMjtwpjPI56+AzVjq+IC2eI7gLn/jrVbaOS98sPE5BW+8jJcyRG2uYQ6AqAWKkk4+EkY8OdZIJ3RNPKxOAPUD42JK0ywiQjk5G37VB2jewWqm2ETyOD96SxQO3jj3mXuGQD41riDp7ShwsdN/6LPI5sP2ZBvvVVHeXM/wB1CvCp/BCuB/iI1PmxrQWRx85x8VRjkfk3TqTLsfc+OFe2u2XC64Jwg8z+I+A+tLqnaOfJxgkncNT8dpW2Chyxv04nT9VA3o3uMoMNvlIuTNyLju/lXw61KkoHYhLUZu3DcPk9fgoVNYLcnDpvO8/ASlTZLVYbvbS+zXMM+CezcMQOZHIj1BNCsifgeHK23b2K20LxmCcMRkZ3A5AMxYID9PLJrBXVRhaGR5vdk0e/YFspKf6iUud0RmfhfQNjaiNFReQHStNFSimhEY13niTqU0kfjddSK1qCKEIoQihCKEIoQqHfHYC3duyNzxoeoxqCPEH96VbRgeC2phHPZu4jePhWNDZGmJ+h8ivnm52c0UxhlxGwbBJzgfzaDPD1zitcE7J4xIw5FIJIHRycm/Ip73I3UEV9BI13ZyBWJCxzBmJ4SBgY1q8DNaYIQ14OIeKrt99kR2pMjTk38kxl4ExiNCSRxHmG5HP0xrUHsDgQ7O65O0RnFfnXup+7e+KSgR3JCSchIdFb+r8p8eXlSKeikps4hiZw3js4jq1WuGqZPlIbO47j28Cpd/umrEmKWSANqVQ+6c9wzp6VZDXB7bizvXvXJaUtOdwq99woyDmdy3eQPr1+taBXOH4QqDStO8qmt93ZYJ1aYxrEjqxd2wrgHPujmxx0xXZa6MtwMBLiNALkdu4d65HSPDsTiA2+pOqsdtQC7uQ1tcxZZRGRxFWxk5wCBxc+QOazxVXIx2mjcBxsCO+xNu9XPg5R943g9+agbT2rbxj7PHAzLGcHjYqGYc2ZRgsf6j6Vsije/wC0LteGfgVmkkazmW0UCJ7q7+7jB4PyooWMeeNPnk1aRFFzna+aqBkkyGnkmnZW7MFoonunUkajPwg/yjm7UtqK90juShFzwHudwW+GjawY5DYcT7cVQ7071Nc/dx5SEdOr+Lf2rRR0HJnlZc3+Q6h7lZ6qsxjk48m+Z7fhXG6dva7QtjZyIIJ4VaSOdBniXI4+MZ1PL9sYpmM8lyHBKzAciFGXZr7OK3ltfW04UgcKN7zA81Ka6Ea89OfSjTNRwcjz2uBRuLsBr67aZ1AjEhcgDCliS2B/Kuc/IdaV187yRTQ9N/kN5PstNDByjzM8c0eZW8QRBVCjkKZU8DII2xs0C3PcXOuV0q5RRQhFCEob/bopeREjSRdVbuP7g9R60mq4ZKaU1UAuD0m8esdY81N8bahnJv13H97lg19ZvC5jkUqy8wf1HePGt8MzJmB8ZuCvPyxPicWPFiuFWqtFCFZ7H2/Pbfw393qjaqfTp6YrJU0MM+bhnxGR8flaoKuWHIHLgdE32G/sLYE0TRn8ye8PkcEfWlz6Cpj6Dg4deR8RktzayB/SBaerMJZ3q239pn0Y9ipwg5adWx3nU1uoaXkY8T+mdfjsCyVVQJXhrTzRp8q0302RbwxZii7Jln7NTxs3bJ2Sv2nvHA1Zfh097wreVyojY1uQtmuOxto2kkY+3ZZ4tEPvEsp1wcc+EjTPQ0omhqIZSaYc12ouAAePfvtvC0RSwyxjlzm3zH6Kdcb7xRrwWsAUdC+AP+lefqarbs+olN5pLdTdfE+wUnVsMYtE2/b8BKm1NrTXDZmct3DkB5AaCmVPSxU4tG23qe06rBNUyTHnn4UKtCoRQhWGw9jyXUojjHm3RR3n+3Ws1XVspo8b+4byeAWimpnzvwt8eC+gd0t3Y7OFUUa41PUnqT4n/SqaGlfiNTP03bvyjh8p6cLGCKPQeavqaKtFCEUIRQhFCEUIRQhFCEge0bcsXKdrEAJV5eI7j4ePQ0jmY7Z8hmYLxO6Q/KfzDq4rs0IqmWPTGh49SzDd/b77P7cLCouWHCsjj3ou/AOmv9uYpqx7XNDmm4O9JmSOgJaRzlRXE7Oxd2LMxyWJySfGpLO5xcblc6FxXOxt57i3wFbij/I+o9Oo9Kw1Gz4ZjitZ3EZHv3HvWyGtljGHUcD+8k22G/du38VHiPevvL/f6UvfQ1cY5ha/tyPx6Layrpn9IFvmPlKl1tAXl7GZmIiaVU/pjLAHHceHXzppSUwp4g3fvPErFNNy82fR3dQUzfLZ8UIhaOH7O7PMpj42bSOThVwWOQTg+GmlaiuTsayxaLaqVs7adjJGst4OK4X3Tox4wPhJA0Jxpk91Jnw1UL3R045hzGdrX1HG2/Ja2y08rQ+Y84ZHLXgut5v2FHDawhB0Z8aeSjShuzZZDeeTub8nP0XHV8bMomd5+NEpX+0JZm4pXZ28enkOQ9KZw08UDcMbbD9+KXyzySm7zdRquVSuN0NsC0u45mBZF4gyjmQykY+ZFdGqugkDH3K97u7Ae9nIjXhj4ssefCCdFHe2NPrWGsrBTtAAu92g3n9OJV9NSuqHk6NGpX0Du/saO1iWNABgY/8Ae89561Kgo3QgySm8jtT7DqCcPc2wYzJoVnTBVooQihCKEIoQlHfTcuK8TIHDIPhYcx/ceFJpqOWmkM9Loek3cescCpvayduCTXceH6LENubDmtX4ZVwOjD4T5Hv8DrWqlrIqgczUag5EdoSSopZIDZwy47lW1qWZFCF+GhCdNvbAbZz20sBE3arj7xFYByFPDgjGoYEdeddIstr4jCQW53TnvbNEkcMVzICTCIykMEbPxHKuwLDEaqRjC65HhXStclrBrvIJT2luXb2yjt5Lhi0zRL2MatoACrEE51BGg61wiyzOpmNGd9Ur7x7JNrcyQFw/AR7wGMggMMjocHUd9cWSWPA4tVbQq0UIV7uzutPeMOBSsedXI0/w/mNYaquZCcDRiedGjXv4BbaWhfNmcm8fhbnuruvFZxhUX3uZPUnvJ6n9OlcpaF3KfUVJu/dwb2dfWm4wRs5OIWHme1X9NFBFCEUIRQhFCEUIRQhFCEUIQRXCL5FCRN+dwo7oGSP3JQNDj6HvH1FJH08tC4vpxij3t3jrb8KU0TKoWfk7j8rF9qbMlt3KSoVPTuPiD1FMKepiqGYozf1HaNyRz08kLsLwodXqhFCF7t4+JlXvYD5kChSaLkBOm0NhybPv44bYpMJ8IjSRq+vHwvoRgFWGpHSunIrYYzFIA3em3fBoJbj7NLMWaXs407KCMmPIUh3cjIUsc4U8s10rTLZxwnf1JUk3Mt4zbxyyXHbTllBjjVkUiQplhkNjr5VyyzfTMFgb3KT9p2ZhmkiJDGN2TiHI4OMiuLI9uFxao1CgihCZ909zJrxgSCkX5iNWH8vh48vOl9TX4XcjCMUnDcP7juTGloHSc+TJvr2Lc939hRWsYSNQMD/++Z8aso6HknGaU4pDqeHUOATRzgGhjBZo/eataYqtFCEUIRQhFCEUIRQhV+1djxXClZFDA88j9awVWzo5zygu14/ENe/irGyWGEi44LLt5PZYyktbNp+Rskeh5j1z51k+pqqXKoZib+Zvu34WSTZ0cmcJseB9is/2jsieA4liZfHHu+hGlbYKuCcXjcD6+GqWy0ssR57T7KAa0KhabHvXZmaXtTxxIsE8Oh/jxRheHl1IA1008a7dMeWjub9R7wo1tvR2tvb/AO3fZHjL9uvAxaTLl8qQNdCdMjnRc8Vxswc0c63FW+8O9kcwxb7S+zlZWbJVzlCiYGAuuGzoa6TfQq18zT0XWSDvptCGe6aSHVSqhn4eHjcD3n4emTXCsFQ9rn3ao+y93rm4P3cTY/MRhfmefpmsU9fTwZOcL8BmfAKyGiml6LcuJyC0bdj2WKMPcnjPPhwQvy5t64HhWbHWVfQHJt4npHsG7vTKKihhzecR8v1WmWNikShUUAAYrdS0MNMOYMzqTmT2laHyF2uik1sVaKEIoQihCKEIoQihCKEIoQihCKEIoQqnbm70F0hWRAc/++h8RS2p2a17+VhOB/Eb+0aFWYwW4Hi4WVbx+y+WMlrc8S/lb9m/vis31s9PlVMy/M3Md41Cxy7Na/OF3cUi32zpoTiWN0PiDj0PI+lMIamKYXjcD2FLJaeWI2e0hcrRwHQnkGBPoRVyrYbOC0STe62/2ty2ZYpZns2wde2UqemmD72tdumBnZzjvGneutvvVG7Wkv2828UaxCW3EbcTMmje8B7ysANSdB0ovnquiZpscVupSdp71LI0LR7T7EIz9ovA7Fx2hK6cOD7mmvfQTwKk6YGxDlnW8d1FLdTSQLwRO5KLjGnl0ycnHjXEvlIc8lqkbI3WurgjgiYKfxOCo9NMn0FYZ9o08Rw4ru4DM+S0Q0E0udrDiclpe6/svjjw9we0bngjQeS9fX5VRgrKvX7Jn+4/HqmUVLBBmec7y/VaJbWyxjCjApjTUkVM3DGLep7SrXyOebldq0qCKEIoQihCKEIoQihCKEIoQihCjXNhG/xKDmsNRs2mnN3sz4jI+IVrZntyBS3tH2fWUuSYlBPUDB/ykVm/hszPuZ3DqNnDzUHCF/TjHdl6KkuPZLbn4WZf8X9wa5yW0m/iYe4hVGkpDuI71G/+0MX/ABX+a/8AjXf/AOlwj/3KP0NLxd5KZbeye2HxFm82P7AUcjtF2r2N7AT6qYpaQfhJ71f7N3Fs4cFYlyOuMn5nJ+tH8Le/7+Zzuoc0eAVzTGz7tgHmmCC1RPhUCtlPQ09P92wD18dUPle7UrtWtVooQihCKEIoQihCKEIoQihCKEIoQihCKEIoQihCKEKHdbMikGGQHNL5tl0spxFtjxGR8la2Z4Fr5Jav/ZxZSa9mFP8ALlf+0j9Ko/h9Sz7qc/8AcA7z1UHMp39KMd2Spp/ZJAfhdx/i/utHJ7Sb+Jh7iFUaSlO4hcB7IYv+K/zX/wAaLbS4R/7lH6Gl4u8lOtvZRaj4uJvNj+2K5yG0XayNb2Nv6qYpqQfhJ70w7N3LtIfgiUHvxr8zk/Wu/wAJx/fyuf1XsPAK5r2M+7YAr2G3VfhUCt8FJDALRNA/fFcdI53SK61oUEUIRQhFCEUIRQh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5126" name="AutoShape 6" descr="data:image/jpeg;base64,/9j/4AAQSkZJRgABAQAAAQABAAD/2wCEAAkGBxMTEhUUExQWFBQXFx0ZGRgYGRwfHhweIBwXHBwgHCAgHCgiHBwlHB0dITEiJSkrLi4uHh8zODMsNygtLisBCgoKDg0OGxAQGywmICQsLzQ4NzQsLC8vMjcsLCwsNDQsLSwsLCwsLDQsLCwsLCwsLCwsLCwsLCwsLCwsLCwsLP/AABEIAJcBTgMBEQACEQEDEQH/xAAcAAACAwEBAQEAAAAAAAAAAAAABgQFBwMCCAH/xABFEAACAQMBBQUFBgQDCAEFAQABAgMABBEhBQYSMUETUWFxgQciMpGhFCNCUrHBM2Jy0YKi4SQ0U3OSstLw4hYXQ8LxFf/EABsBAAIDAQEBAAAAAAAAAAAAAAAFAgMEAQYH/8QAQxEAAQMCAwMLAQYEBQMFAQAAAQACAwQREiExBUFREyIyYXGBkaGxwdEUIzNCUuHwFTRicgYkkqLxU4LCNVRjstIl/9oADAMBAAIRAxEAPwDcaEIoQihCKEIoQvxmxz0rjnBouTYLoF9FU7T3jt4BmSRR5kD9efpSt+14cWGEF5/pGXjorTDhF3kNHWlPaXtTgQZRXcHOCEODjngsQD6ZqHLbRk6LGsHWST5Kh9TTM1JPYPlUNx7XX/BCfVgP0Bo+nrndKYDsaPdUnaUI6LPEqMPa1P8A8If9f/xrn0VV/wC4P+kKP8TZ/wBLzUy29rrfjhPoQf2Fd5HaDejMD2t+FIbRgPSYe4q/2b7U7V8B8xn+YY+oyPrR9TXxfeRBw/pPsVcyopZNHEdoTds/bcEwBRwQeuRj5jSrYdrU73YH3Y7g4W/RXmF1rtzHUrGmYN1SihCKEIoQihCKEIoQihCKEIoQihCKEIoQihCKELy7gDJOBUHyNjbiebBdAJNgqbau9Vtbj7yRR5nH+p+VLHbXjccMDXPPUMvEqx0QYLyODUo3/tagXSNWfyXT5sR+lR5TaMmjWMHWST5ZLO6rpWby7y9VSz+1yT8MPzYD9Frn01c7pT27GhVHaUI6MfmuK+1qf/hD/r/+NH0VXuqD/pC5/FGf9PzU219rp/HE3oVP9q7yW0G9GVp7W/CmNoU51YR2FMWzPafaSYDNwH+YFfrqPrR9XWxfewhw4tPsc1c2amk6L7dqbbLasUoBRwQeWv78qvg2pTTHDfC7gcirXQuAuMx1KbTFVIoQihCKEIoQihCKEIoQihCKEKh3i3qgtEJdhnoO89wHMmlU+0iXmGmbjf8A7R2n2Vha2NuOU2HmexZPt32hXV04jgBQMQq6Zck6ADoCT3a+NVDZplOOrdjPDRo7t/esEm0nHmwC3qqvZe7b3NzLBPOIroD3Vky3G2M8PHnQ8u/r3U0YxrRhaLBZBG6R5D3c5W+81ky2RlvIuC4Ei29vGCwWONACxUZwc4J4jnORUu1WTNtHd4z0CQjXFhWu727AhubeOKFQt5BbJKoAA7RCMMviwIz5kd5qRCaTRNe2w1ASjv1aJHBs7hRVLWoZyAAWJ4NW7zz51w7llqAAxnYrbdndMw2kl5Jw/aBC80MLqGHCozxMp6k4x3UWyurYYMDcZ1skywuLiS4zBxdtI2QIxjJ1OijAxjpyqqWFkrcMgBHWs8csuO7DY9Sc93vaVNA3Z3Sk4OCQMMP6l7/LHlS36GWmOKkfl+V2be7eEyj2iHc2ob3jXvWr7F27DcoGjYHPcf8A3XwOtaqXaLZXclIMD+B9jvC1mPm42G4VpTFVooQihCKEIoQihCKEIoQihCKEIoQijRCWN6N9Le0X3my3QDUnyH7nSlEm0XzOMdI3ERq49EfJ7FN+CFuKU26t6yXeD2gXVwTwHsk8Pi9T09MVxmzGudjqHF7uvQdgS+baUhFohhHn4pSdiSSSSTzJ5mmQAAsEtJLjcrVdn7o2Ja1jFrPOtzF2hn7RgI9M6hcAa9/fU7BMmwR5C17pf3O2VElzdzyL21vZq+AQDxtkqg7iSAfpXAqYIw17nagKF7QtjLDdBogBDcKJYgNAOIDI8MHXyIoKrqY7PuNCtDut2ITKkMljELYW4L3QPAysAc6g68hz8a7ZbjE0mxblbVZpu9u6ly10xlKQW8bOZMZ5E8GniATUQsEcIeXZ5BebXZt/bQ/alWSGPI94kLnu90nJHpVM9NFO20rQQpRmeEY2EhNu6/tRZMJcjTlxqNPUcx6fKl/0tTS50zsTfyu/8T8rfFtFkmUwseI9wtW2XtSKdA0bAgjIwf07620m0I6glvReNQdf1Wt8ZAxDMHeptblWihCKEIoQihCKEL8JrhIAuULP9/d/ltwYovelI5dB4t4eHM+FI3Sy7QdhiJbENTvd1DgOtdnnZSjPN/Dh2rMr/Yt5NC19NjgIyC7AMy5AHAv5cnwpnDAyFgZGLAJRKJZbyyFOns+2Za3EVtcAJFLaSMJugfIPAxJ654Tn+qrwFop2sc0OGoShvRuvfwyPNNESGcuZIyWUZPFnI1AHeQK4Qd6zTQyBxcpu8+2lu9m2bSShrmJ3R1J94qeTY8guviaCclKaQPiBJzSWa4siZ9r74NJeQ3UK9k0SIgBOc8Oc58CDjFd33Wl9ReQPbuVxtLe6yu7yGe4jkWKGPSMBTxuDxAHB0T/06ZoJuVa6eN7w525XO6+9KX9xOJIEjne2kQSK7YK9F4TpnXp410G6shnErjcZ2UP2Y7KEMRundY5ZyYLUsCfeIbLYHMZGPIHvrjVGmjwjEdToo+/wV4raBpFu9pK5R3iGuBkcLYGpzjmM6HlQVyo5zQ3Vyo49n7R2aROYnjU44s4KnuD4OnnpWWqo46hmGQdh3jsKjE6elOMaeXetZ3J30jvEwTwyD4lPMf3HcfnWSCqlppBBVG4PRdx6ncD6ptG9lQzHHrvHx1JvpyoIoQihCKEIoQihCKEIoQihC8u4AyTgCoSSNjaXvNgF0Ak2CzHf72hdmTDb6v1PRfPvbw+fdST7TaRu67YeGhd28GqNRVNpea3N/kP1SPsHYT3N2Redqg7Frhy2jMijTnyB5eFN442saGNFgEqax0kl5b8VP9n8qXMU+zpcDth2kLflkUaDPM9/o3fU255KVOQ8GIpNubdo3ZHHC6kqw7iNDXFkc0tNim+83izsi3gSdkmjkZHjUkcUZ4iM45gZUfOu3yWt0v2AAOah7O3uNtZCC244p2lLyS+7gjBAVefTHMd9APBQbPgjwt1XW73xFxBbpdK8s0E4k7XI1TiBZSO8jT0FBupfUBzRj1BVmu+UFxNfrcF0trtF4MjiMbooVThc92dO4UX1upioY5zg7Qqy3G21b2VvbR8Ucj3VwRLg54FHuoSOnvcB17z3UA2U4Htja0cSk7ftrj7bMlxI0jI5CljpwnVcDkPdI5Vw6rLUl2MhxUPdvYUt7OsMQ1OrMeSL1J/t1NChFEZHWCnWu0bjZd1JErhuzcq6gnhbHUdxx1/WslXRMqMzk4aEaj98FphqZKV5aMxvG5bVujvXFeRgqcNyIPMHuPj+tU0tbIyT6ep6e47nfrxCbjBKzlItN43hMdNlWihCKEIoQihCSd9t4pARbWi9pcOCQBjQDmzdyjx60imc7aEphZ903pH8x4Dq4qx7+Qblm86dXWVlm9+6stsXmZw8TScKuzDjckElsD8OQ2vgKbhgYMIFgktRE4EvJuruTeOwuuyeawnnuI4ljKox4MLpkBWzjJ7utSNtbK3lo5LXaSV32xeW+y737qI9jcW331sT8JYHAOc48vE99GhXXubC/IZEaKm2Bse/mjKJJJBat0Z2wRroF5kfIGlFZtinpebfE7gPc7lbTUNRMMua08UzbO3DtY8Fw0rfzHA+Q/fNecqP8QVUmTLNHVr4lNodkwM6WZV9b7LgTRIo18lH9qVyVk8nSeT3lbmQRMFmtHgpPYr+UfIVTyj+J8VZhHBQ7rY1vJ8cMZ/wj9q0R19TH0ZD4qp9NC/pNHgl7afs+t31iLRN3fEv11+tNqf/ABFOzKUBw8D8eSXTbHhdmzIpfuo72yltnn4pYLZw0eDlQMjIGmVzgc69NR7Tp6roHPgdf1SqannpyC/NoVzuttNGl2rfQoWmCGSFWAyAxbiOATnGmcdPOmA3lRieCXvbqovs2vbu5vTxyPLAyt9oDklOEq2Mg6A8WMYxpmgXuo0z3vfnolBbloLhntyQEduEj8vEQM+BGKpmhZMwxyC4KoZI6KTHHuW67h71peRDOki6MO4/27jWGjnfBJ9JOb/lPEcD1hPGvbPHyrO8cP0TXThQRQhFCEUIRQhFCEUIQTXCbZlCy72m77GP/Z4D75Gp/KO/+o9O4a91IhfaMmI/ctOQ/MRvPUFGqqPpm4G9M+X6pEvt3Eht0aaY/a5lV4rdVJJVmwCx7zqcU50Sp0Ia27jzin3cnbBnheC4hL3kMDIqyZRpYW4eJcnXOgHy8akCtkLy5uFwzASbf3+zVHaWsV1b3SOCqlgUVgeuSWwCMY0qOSyufEM2ggrv/wDTl3tCZrmcJB2hBPu4JwABhefIc2NJazbtPAS1vOd1aePwtkWzZqg4380fvcmXZ249pH8SmVu9zp8hgV52fb1XJ0ThHV8lNotlU8eov2q7g2dCnwRIvko/tSx9VM/pPJ7ytrYY26NHgu5hU81X5CqxI8aE+KnhbwUC72DbSfHBGfHhAPzGDWqLaNVF0ZD439VQ+khf0mhLm0/Z7E2sDtE3QN7w+fMfWm9N/iOVuUzQR1ZH49Eum2NGc4zYpR3qtLxXDXeXIARZOYIHIcWNfXWvT0tfBVC8br9W/wAEmq6eeM/ajvTVsLbMFqtpa2TcctxLE1zNgg/EPuxnl1Hl51sBVkb2swsZqdV121sOCB769vl4hJNIlvDkguST7/eAOYPme6i2t0Pja0ue/uSFsbasltKJYzgjmOjDuNZqqlZUR4H9x3g8Qs1PUOgfjavoPdDeJLyFXU641B5g9QfEf61RQVT8Rpp+m3f+YcflPThkYJY9D5FX1NFWihCKEKk3u24trbvIx6cup7gPEnSle0p382niPPf5DefhWMLWNMr9AvnyYXN3JJII5JWPxcCMwA6A4GgA760wQMgjETBkEie+WZ5k1JTvLvJZXEolGz5ri94AnZtqg4R0UEn/AC1fle9lq5Zjj0SSuG+N21pdRGyH2a4lgUTRRgHhZiMKBjQ+XcDXHuDRc5KMxLXjk9SrDdzdLhbt7s9rOx4sMchT3n8zfQV4vam3HSkxwGzeO8/ATmi2aGfaTZu9E3V51NkUIRQhFCEUIRQhfjKCCCMg6EHrXQSDcIIByKSts7tyW0n2vZ5KOuSUHd14R1Hep9K9ZsrbpJEVQc9x+fnxSOs2cWHlafw+Phc9j7avtph7ZDBbRcPFO6Lwkr1J11z4Y8TivVXJSxkkk125Ab16t94rGB0sbaATW0jCOeVvjlz7oKeAYgjy0HWi40XRLG0iNoy3pfMj7K2i6KxZY34T/Mhwwz/MAQfMVjraUVEeHRwzB4EafqoQzGln6t/Yt72PtBZ4lkU5BAOfMZBqWz6o1EXPye3Jw6wm8jQDduhzCm1uVaKEIoQihCKEIoQlXf8A3jFpbk83OijvJ5Dy6nwFJ9oPdPIKOM65uPBvDtKmZBBGZnd3ash2Nuhd3ymfijVXY/eTPw8bdeHAJOundTGOMMaGsFgElEMk3PJ14po//wBjatu8Nk8dvHNw8Edw4/AAeT8umOXdkVO50WjHK0hhAvxVfvntaWWa0iilE15EhWSaHQFm6KRjQDOToNfOoTStjaXvNgN65IXvc1jM3K63Y3RS3xJLiSc6ljqFP8ueZ/mOteG2ltmSpJZHkzzPb8J5RbOZDzn5u/enymakiZIoQihCKEIoQihC5zwq6lXUMpGCCMg1Jkjo3BzDYhcc0OFnC4Wfbf3ZazkW7thxJG4kKHJ4eEg+qfUV7PZO2hORFNk7cdx/X1Xna3ZxgPLRaDdw/RSZJLfasqT3l6ICzdnHbqpygz+Y6anB4sfpXotTcrHzJiC53cp21NgbPt7O6d7WZGRuyjeV/feToUAPCE5HPUZosFN8UTGE2SfuRvC1ncKc4jYgP4dzen6ZpfX0zpWCSP7xmY9x2FV0FTyT8LuidflfRFncCRAw5EVro6ltTCJBv16jvCayMwOsu1aVBfhNcJAFyhYX7WNvGa47JT7kep/qxoPRfqTSXZ4Mzn1bvxZDqaPk5rLtOWxEA3a9qk707Zudmm3trQ9jCIVcMFU9qzauxJBzrpj/AEpucslnmkdFZrMgvO8m2mls7XaK/cXZkeFnj041AbLD5AeGSKCdCuyyExiQZFTtxt3yo+1T5aaTUcWSVB6nP4j9B614vbm0zK408Z5o16z8D1TjZlFgHLSdI+ScK84m68yOFBLEADmScCuta5xs0XK4SALlLm1N97WLQMZW7o9R6scD5ZpzTbBqpc3ANHX8f8JdNtWCPIG56kvnfaa4lWKPgtlc4LnUj56A9POnUWwIIW45LvI3aBLn7WkldhZzR5pjXZ8yfw7qXi68YV1J8QRp6Govp6aTJ0Q7rgqbZpm6PPfmui7VuIv40IlX88HPzKNr8iaXy7Gjd9y+x4O+R7hambRe37xt+z4Vjs/asM38NwSOa8mHmp1FJ6iinpz9o0jr3eOiYRVEcvQKm1lVyKEJH3n2e9nMt/a+6QfvF6HOhyPytyI78GvYbC2mX2p5DmND7fCQ7RpTE76iPvXLY237IS9rabNle8bVV4uKNGPMqMkgZPcMeFenBz0S5kkd7sbmuG2dyLtori+vJY43x2hTOSScYBxovcAM9BRY6lRfTvIL3lXPsd2/8Vs55ar5HmPRv1pTN/laxsw6MnNd27j7LdQS8rCYjq3Mdm9a3TpWooQihCKEIoQvMrhQSeQGarllbEwvdoBdda0uNgvnr2jbbNzdMAfcjyo7uL8R+enpSvZkTuTM8nSkz7tw8Ev2lMHS8m3RuXyrnfXYktzBaT2qma2WBUCIMlGGeLKjv0BPhTQi6jOxz2tczSyj7zvMuybWG7z9oM5eNX+NYgrL73XViMA9Md1cOmajLi5JodrdMO5e7YtY+Nx9+497+UflH7+PlXg9sbTNVJgYeYPPr+F6DZ1EIGYndI/uyZaSpiuc8yoOJ2CqOpOB9anHG+R2FgJPUoue1ou42S1tLfy1j0Timb+UYX5n9s06p/8AD9TJm+zR16+CWzbWgZk3PsVLa71z3kwhV1tkOdRqx8ATpk+VOGbEp6ZuNwLz16eCXnacs7sLeaPNMS2U6fwrl/KUBwfoGHoarkpaaTpxjuyPwrWzzM0d45rou2Zo/wDeICR/xIPeHmVOGHpml02xWuzgf3Oy89PRa49okfeN7x8a+qs7HaEUwzE6uPA6jzHMetJp6WaA2kaQmEc0cguw3UqqFYgihCy3fndsQSCVAewdveA/AeoHgdcfKvc7F2n9SzkpDzx5j54rzG0qEQv5RvRPkmHbOzbjazQi3zHYwoqJLMSOI4AZtdXbQL6HXWn2ZVL2Omth6IVVt/dW0S3nFtI8txaMvblgQCCSpCj+UjPl1NGSrkgYGnDqE3eyDb/aQ9gx96PCjyx7v0BHoKUx/wCVriz8MufY4a+ITGll5anz1Zl3LSKdKSrN4r4Q27ueQB+QBJ+gpXteVzafk29J5DR3/orobB2I6AXXz/sXZEm0JZfvoY5D7/3rcIck8l0P/uK2RxiNgY3QCyQhrp3ucTmndDtK1gEF3YrfQIPcOjle7UAkjHeM+NW5jVahyrG4XtxBUWzbl9qXidoipbwLlYkGEUZGFHeSefkaU7YrTTU5I6RyHyp0TDVTi45rVolzcJGpZ2CKOZJwK8DHE+V2FgJJXp3vaxuJxsEkbb9oSjK2y8R/O409BzPrivTUf+HCedUHuHufhJKnbIGUI7yknaW1ZpzmaRn8DyHkBoK9JT0sNOLRNA/fFJJqmWY3ebqEBWhUjNN+ztxJGAMzhM/hUZPr0H1rC+taMmi62MpD+Ip42fa9lGsfEzBRgFudL3uxOLltaMIsu5NRXUtbZuLOZuCfiglHwuy8LDxDDII9a1RNlaLszH73Kl5Y7J2RSud4bu2kKLcdqqnQ5DqR056/Wpv2ZSVDbujsfA+SqFdUQusH3807bG3huJIVlaASK3/CbDaHB91sD5NSKp2HEHFsb7Hr08R8JtBtN5aC9vh8H5Vgm3LWbiidgpIKtHKOE68xrofSlj9m1lO4SBt7Z3GfotraunlGEnXcckhLf3mz5ZrS2fh7VxwkAFmB0ThJ5ZBAPlXuaKqFRA2Qb9e3evNytkp5DE3jknPb26t09vFa8axxr99d3MzaPIe7OrBfHA+HXSthB0V0kTi0Nv2lIVtJHZ7QQwzCaJGA7QaAgjDfLJ+QrFX0/L074xrbLtGY81RTvbBUNINx8r6IspuNFbvFW0NRy9OyTeRn27/NN5W4XkLvWtVooQihCKEJe362r9ntJH6408+Q/wAxFKNrXk5OmH43Z9gzKtY8RtdKdw81hO7lzZqz/bYpZVYAKY2wynOp5jOf70yySCJzLnGLp9sd1Zo4WuNl3skUZBYpOjJyGSdVwdOvD61K28LYIXNF43W7Uv7kWsl5dNdXDNJ2eDxMc5b8PoBrjyrz+363kYOTac3+n7y8VfsuAzSmV/4fVaFf30cK8crhF7yfoO8142CnlndgjaSV6GWVkTcTzYJE217QicrbJwj87jX0XkPX5V6ij/w40c6oN+oad5+Ejqdsk5QjvKTL6/lmbildnPif0HIelejhgjhbhjaAOpJZZpJTd5uuMETOwVRlmIAHeTVhIAuVWASbBONhuExwZpQp7kGcep/tWF9cPwhbWUn5ineCPhVVyWwAMnmcdT40vJubraMgvUjYBIBOOgxk+WSBn1oQlXa0lnOxDOba4XkzAowPj0YevlWpglaNMTfEKhxY462Pgl2Deu8gYr2wkCnHvYZTjuPPHrXZdkUc4uWWPVkfhQZtGpiNsV/NPlht6cxpJJb8auobMLAkAjOqtg/ImvPz7DYHERSafm+R8JxFtJxAL2+H6rvJtG0u43hMi5YYKN7rA9NDg5B1rE2krKKQS4TlvGY8lpM9PUsMd9e4pO3VZYrho72Vuxsw8qwknhd1OmByOpDDv08a97BK2aNsjdCLrzjGmOQskPRVhd7f2nfW8qxWeEl+OSOM5degyT72BpkZq25K66SWRpwt1VBuLftbXyA5XiPZsDoQemR0IYD60t2pGXU5e3pMIcO79F3Z0nJzhp0ORX0RE/EAR1GaZQyiWNr26EA+KZObhJCRPbBf8FoVB1chfmcn6KaWVX2lfFH+UF3sFCd2ClceJASTuLuJHeRdvLLlQT9zGV7Q4ONcn3c9PTWmYF0sp6YPGIlWG3d4buxiMFrZSWUPLtJMu3d8WSgPqaLkK2WV8Ys1tgqfYe2FsLNW4OOW4LMM6AKp4QT1550rztZRHaFUWl1mR2HXc55LTTVIo6cG13Ov5ZJa2ttia5bilct3Dko8hTilo4aZuGJtvXvKWT1Us5u8qDWlZ0AZ5a0Ltiu0dnIfhjc+Sn+1RL2jUqQY7cFe2e1NooAFExA6NEW+pXNZ3RU7tbeKva+ccfBWMG9N8v8AEtiw/wCW6mqTTQnR3mFaJ5d7U17F2qLhC3A0bDRlYYI8u8VkljLDa91pY/ELrrtLZ0c6cEi8Q6HqD3g9DUWSOYbtXXMDhYrMd4tgvavg+9G3wP3+B7mptBOJR1pbNCYz1IutvytEkKExxooXCnVj1JPPU9K62BocXHMlDp3EBoyCqauVCYpLtvs1rcocS279lnyw8fpjIpdB9lVyR7nAOHbofYpk9xdTslGrTb3CY9o7OWcLLtLa0ZyAwji97AOui6YOv5aZW4lcc0OzkeqW+i2QSI4XuQeFvvmA4eLThyvPhOCDppkUZKkiDQX7Vr/s+vjLZRMefCM+eMH6g0s2VzDLD+V5t2HNOnOxxsfxHomWm6rRQhFCEUIWW+2u9xHHED8TDPkAT+pHypP95tIncxgHe4/CrrnYaUD8x9FSbjbx7NgiCSRmK51zcFBIM50xrkY0GMY0poCAsMEsTRbQ8VD37hnaMTttFLyFnChVbhIJBOsY93AxzoKjUB1sWK4XqDb42faxwonFO69qxPwrxZxnqTgDSvNP2d/Eal0r3WY04RbU2187pgKv6KBsbRziL+KUdo7Rlnfjlcu3j08hyA8qfQU8cDcEYsEnmnkmdiebqLVyqQozy1oXbFSIrSU4Kxyd4IVv2FRL27yFIMfuBV9bbZ2koGBKw/miJ+vDn61mdDTnh4rQJJxu8lY229d4v8S2LDrhHU/oRVTqaI9F3mFaJ5N7U27L2gs8YdQy9CrDBB7jWKRhYbFaWuDhdcts7HiuU4ZBqPhYc18vDwqUUrozcLj42vFisv21siS2k4JNRzVhyYeH9ulNopWyNuEskiMZsV32tt+WbC54IgAFRdBgaa99cjgazPUqUk7nZDRVGKuVCaLxEmexnk1WXgjlz1KMqsT5riltD9nJLBua647HZ+RumdRaTkpTvFj2hWu+u9d+l7JDHI8KRtwxRxjGVHwnl72Rr9KZkm6qmmlEmEKL7RQ6y2k0g4Ll7ZHlGAPfB5kdCcfSuPbiFjvC5UEtc1+9bVu3ddrbxuOqg/MA/vS/Yzj9NgOrCW+BTqexcHDeAVnHtum/hL/Nn5L/AK1CPnbRlPBrR7rHtA2p2DrKXdj7moIo7i7vEs+0HFGv4yO/mMenh5U0tvKwx09gHPdZfu+Ud7bwqhvDdWc2qODkEqc4JOSCCM6HXHpQbonEjW2xXaVTb2+7JFH0jgjX5rxH6tS3ZnOjdJ+Z7j529lKvye1nBoHuqSmKwLSNz7CJ7dXe3RXyRkr8QHI60qqXuDyA7JNIGgsBITFwogJwqAak4AArMA55sLkq/IKjud5CX/2fE4GjJyY/zRn8XcR5Vvfs2WJmKUWv327eCpM1zzc/3uXCHfLtG4IbeV3xkqSoxjn1P7VSaTCLucAFEVGI2aCrTY23FnLJwtFKnxRvzHiO8VTLCWWOoKtZIHZbwrGctwngwW6Bs4Phnp51GPBi597dSmb7lRHeBZFliKtHOFYBD1YA6KR1puNluieyUEOjJGfVfeOCp5UEEb1y2FtFbyNoZ1DMoBOeTDv8GB5+dG06D6R4liPNPl+nBcjeJBhci63Htm+DjjPg2R/mz+tL21sg1sVw0sZ0VHe7hyjWKRHHc2VP7g/StLK5p6QVDqM/hKjwbLmjtbxJUK4EcgJGhKvg4PLkaonlYamF7TvcPEX9Qroo3CCVp6j4FLFNEuX7QixW3+xubNnjuZh/mz+9Labm7QlHFrT7J/Tm9KzqJWgU3XUUIRQhFCFiXtmlJuY1HRWOPMgftSaizqKh/wDUB4BZtpnmxt6l72ntKx2a/wBkWyS5dABNLIdWYgE8OQdNfAU2yCzvfHDzMN1R737NtiLa5tFMcVyG+7P4GVuFgPDP6VBxAGJVyxtOFzNCq/fF83ko6KQg8lUD9qw7LFqRh45+Juu7QN6hw4ZeAVMK3rGFqe7uz4WgjkNukbsNQV8SM6668/Wk8z3B5GIkJrG0YQbWVtI6RqWPCijmdAKqYx8rg1oJJVpIAuqGbeZuItCvbxAe8o0kXHMgH4lP01rdLs6SIASixPeOzqKpM29uY81zg3wMpIgtpZMDLagY+WapdS4Om4BcbUYuiCrjY22EuFJUMrKcOjaMp8aoliMZzVjJA8ZKVeO4UlAGI/CTjPgD0NdhbG51pCQDv4dvUpOvbJL9zvEssEnZ8STKAeEjUYIyR3gdacxbKdBUM5SxYcr7sxv4X3KkzBzTbVdtmXEV/FwzIGZCOIa9fxLg5Gay19I6hl5h5p0+CusLZW2cFHu9xbdvgLxnzyPrr9azNrZBrYqLqVh0VFe7izrrGySDu+E/XT61pZWsPSFlQ6kcNCuFxYyJYOsqMjR3CsMjo6kHB6jIqjG365paekwj/Sb+6twH6Qh34XDzCbNj7W252MfBbLKOAdnK6qW4SNDnjGdOpHnTW5XWPqMIyulHezZV+rfaL5Gy7Y4mK88aAAHQY6cq4b71lmZL0nrYfZjNxWMXgoHy0/almzcp6hn9d/EJ2M4Iz1eiSfbaPvIv8X6LXKf+en7G+izbR+5j71y2pu4+1EgubSSNisCRSRM2GRkz4HQ5/fXNNLXzCyvi5cBzDuVXvdaCzsYLJpUknEzTOEOQgKlQvmc5+dctooTDk4wwnNMN5uvbzP2sgZmZV/FgaKoHLyrz1DUyMgDRxP8A9imFVAx0pJ6vQKTZ7AtotUhUHvPvH5nNXOnkdqVU2JjdAu+0NpRQrmRgO4dT5CrKakmqHWjHfu8V1zw3VJ20NovdAu5MVsp5dWPcPzN9BXpqalZRkMZzpT4AceoeZWVzy/M5BVdneojs3ZnkQnC2CudM5IOWx1rdU00k0XJ4+3LXq3WCra4A3sp+wYwJ0a3jKumeONmJLocZIJ0DDu0HKkW0KQwx3c67Tv4H4U4gMV2hWm2JJBtBPs6q0ph94NoMZOrY7qVxBpgOPS6teSJRh1smPZ07vGDIvA+SGHQEEg4Pd1rM8AOsM1e0kjNIO371Wumkj5Blwe8rjUfKvbbPp3MpBHJvB89ywyOBfcL1PcWrOzhriMsSSFC9dSB73LNRjiq2xtjIY63En4XSWXvmv1GKXJj+0SJGGwXLHuHdpqa4RylLyvJAuI0sEaPtfJaDbqAo4TxDGhJznxz1rxkhcXnELHst5LcNFC3m/wBzuP8Al/uKoP38P9/sVYPupP7Uq7ob6SQGC3dIOw4wGdk97hLanOcdeeK9KClkNQW2aQLJq37a4WxvBcrAqtLGLYxgZZe0DZOvPgA+tdN7ZrTUYuTdit1KT7Fv92b+tv8A9aVR/wDqTv7B6rVSfyg/uK0inCkihCKEIoQsI9sAP20d3Z6f9b/6Un2dbFOP/kPoFj2pfGw/0j1K7XG8Gy7vEl/BOlyFCu0RwHwMZI4hg+nrTTI6qkyxPzkGahbyXvavYtHCbezU8NurcyA68bHU8yR1PImqajOJ1uB9F0uvJGQLNuEyXu6Vs8ryOHZmYk+8QNfKk1LVSCBgHALVUQMMriRvUuy2Lbxfw4kU9+Mn5nJqTpnu1K42NrdAvzam2YoBl2y3RRqx9Onma00tBNUnmDLidFx8jW6pP2hdvOO2nPDCD93GObHw8O9vQV6amgZTHkYM3/iPDt9m95WVzi7nO0VfZ3aL2gMZJkHD7rYwp5gaHnyzzrRV0j5mhuOwGel79uig1wF8tVcbqoBNxwJhccEseSSNfddSefiOmtef2nSmEAONwdD6g+ythADrtHau7yzDaNx9mRXPAnHxHAyAvd1NYbMMDcZ4qV3cqcITVbXGY1kYcGV4mB/DprnyrLgJdhbnmtAOVys6e/UXZmUHg7Xix3rnX5jPzr3LaZxoxC7XDbv3eBWHGMeIcV2gFqXwslwnGwGgUDU6cm5DNVSGray7msNhxO4di6MF8iV02TL/ALQUa4dIwxGrH3sHAGeQz31CsZ/l8bYg51uAyy811h51icloKjAAH9/r1rxhNzcraqLfv/cX/rT9a5T/AM5H2O9kTfyz+0KLe2F7dWtnNYu7KlusMiRy8JV00ORxAa16HMrK5sj2NMZ3KFvdBNb7OggunLXDztLws/EypwhRk5PX9+6g6KE4LYg1xzutB9k4/wBhTy/dqWUH83UdrfRNGfy8fYUue26DSJ/5sfNT/wCNcZzdpSD8zGnwNlRtAXpmngUpWG663UKSWUoa4Vfvbdjwvnq0Z0yp7vHn0ppZL2wh7QYznwUje+xhs7VLJB2lwHE1xKNQp4WATPTRv35mjTJSmaGMwDXenHZUwkt4X5holz6DBH0rzMIMbns/K4+ZuPVM5DiDX8QPhI+3JHimaJJJVToHYgd+h6r417qhayaASyMaXdQHn1pbIS11gSokUcC+9K5lb8iZ1/qdsaeVaHOqHc2JuEcTbyaPdQs0ZuN1wv75pSM4VV0VF+FR3D+/WrYKdsINsydSdT2rjnFyk2duI4+3kH/KQ/iYfiP8in58qomldLJ9PH/3HgOH9x8tVJoAGI9yZ909nmJHuJdGcE69F1JJ8+flikG2asSvEEejfXTyWiFmEYivW6qmV5rth/FbhTPRF0+uB8qW1HNDYxu9V2HnEv4rlvhtkqOwjPvt8ZHQHko8T+nnTbY1AHH6iTQafPYFGeS3NCUbuIJ7nNh8Z8fyjy6+PlXpInmTn7jp2ce/0WVwtkv2S0IdYwMyHAI8TyHoMZ9a42YFhkPRHoN/wuludt6dbTdKAKO0BkfGp4mGvhg8q8rNtuoc88nZrd2Q87rWIG2zVpZWiW8ZUMezGSOI54R1Ge6l9RUOqX43AYurerGtDRZQN9Z+Gyl73KqP+oE/QVliGKriHDEfK3upyHDTvPGw81V7pXEFxYyxXsXHDblBHJEp7VTI5GBj4sHXy6GvRC1s1jhIfHZ4yCpt8d1ZrRY37Qy2zaRMcgjrwlG1U4HTTyotZUzwuYL3uFpXseg4bMHvJPzY/sKWUvOr5ncA0e6bQDDSsHG5T9TddRQhFCEUIWKe2i3xcRt0IYfof3pNR82pqGdYPiFm2mOZG7tVxsTYA2ksUt7aNG4Abt42ULOgxgOOLIJ78eo5U2tfVVsj5UAvaqD2m212HSebskiVuCGFHyUAGRkAY1xqQe4VxwvkVVUh4IcdE4TcMi66q6g+hFeXoXujjbbVuXgbJlUgF568/FZvfzyLK8YllVQcDtGIOPGvoVPHE6JspY0k/lAKVOJBtcrxELeP3nJnf8q5CZ/mY4LeQFdeamXmsGAcTme4DId5XBhGZzUW9vHlbic5PIAaADoAOgrRDAyFuFg+T1nrUXOLjcqbHB2EYkYfeuPul6qDpxkd/wCUetZXSfUSGNnQb0jx/pH/AJeCmBhFzqU07DsxZ2zyy6MRxsO4D4V8/wBzXnNqVf1c4azojIe5WmNvJsuV73Ptm7Jp3/iTtxny14R+/rWCpcMQYNAuwjLEdSqzezaxkcW0WuuHx1PRfIdf9Kf7IomxM+ql4ZdQ4/Cqmfc4Alm4QcQRPewcZH4m8PDOgp7G44cb8t/YPnis5GdgusViXmEKatnBPTI+I+Q1+VVvqGshMz9NfjvK6G3dhCdYt0rYLhlZz1Ysw/Q4ryz9t1ZddpAHCw91r5Bm9WltEsMYXiJUYVS3PU4A8e4UumlM0hfYAnW3qrQMIsqL2hy4tkQamSUYHfgf3IqujGKsv+Vvqf0RUm1Nb8zvRcNn7qJbYWXai2ly4BManHDnkHPENdaf261lZCGZF9ilbe3ZE9tcFLhu0YjiEmSQ6nOCCdfTpXLWWWdjmu5xuts9mkHDYxeKKfmM/vS3ZnOlnf8A128An2kMY/p9VA9rdh2lmzAaphvkdf8AKTRWfZ1kMu43b45jzUJW46Z7eGazDdfehLRAFs4prgMSsrfEM4wAAM6a9etMwbJRDMGCwbcpjg2ttDaIuIZeztbdYy8x7Lh6ZUEtrknXOhwDRclaA+SW4OQXn2eX3HbGP8UTcv5W1/7s0grGcnV4tzx5t/T0Wimdjp7b2nyP6q/vbGOYcMiBh48x5EairYKmWB2KN1kOaHZFJaWVq1wYOzlBDEZ7QYwMknUZ5CvUuqKttMJ8bTkD0c8++yyYWF2GxVXs62SSQk5WFMu3fwg6DzOgrfUyvjiAGbzkO3j2DVVtaCepW2xoDeXJkcYijxhegA+FR4aZNLa2QUFLybDznXz39Z+FbGOUfc6BXG+FyxWO2T452CnwTTPp+wNecpmgEyHQK2Y6MG9WspW3tzwj3Yo9B5DT5moQxmeZrPzFWGzG9iQbJziW5fVgcKT1kbOv+EZPyr2kzRdlMzQ6/wBo3d5y8ViadXlc9lxDLTPqkeuv4nPwr89T4Cp1TzYQs1d5DefDIda4wfiO5XW5VkXled9eE6HvY8z6D9aVbcqBHE2nZv8AQafvqVsDbkuKdHYAEkgAaknkK8utaUX2v9sukgiz2CNxufz8Oo/w5x51s5Lkoy92pWblOUfhboEb+SdrJb2isqlm4mLHCgt7q5PQAZNU7MZjlkl3dEd2Z81dWHmsi45n2VhvFtbbFouEiiihAAElvGHXHIEkg407wKdkkKmV8zNBl1LP9q7dubnHbzPLg5AJ0B8ANKisT5XvycV9Abj2HY2cSHmFAPmAM/XNLdk89sk/53m3YMgvQvbga2PgAr+m6qRQhFCEUIWZe2mxzCko/Cwz5HKn68NJ3fZ7S6ns82n4UKxuOlv+U+qR92tjXV7G5+1CGCHClpZWCjuAGcCmlrpZEySQXxWAUvbm7sVlaGKUCa/nYMvZkt2cann3ni16a5/lotZSfEGMwnNxTBubfdrZx5OWj+7Ppqv+XFeclZyVS9m53OHfkfP1TCN3KQNdvGR9vJT7/ZkUwxIgbuPIjyI1rXT1k1Ofs3W9PBVuY12qSbSC1kZx2cq8COx98Ee7/hzqa9XNJVxtacTTiIHR496yNDCTkVB2RCuWlkGY4wDj8zfhX1Op8BWqskfYRR9J3kN5+OtQYB0joFebr2jXEzXMuvCdO7i6Y8FFKdqztpYG00WVx5fJV0LcbsZU3edjPPDaKdGPaS/0jp+v0pDBzGGQ9gU5ec4M8Va7cu+wt3ZdCF4V8CdB8qnQQcvUNYdNT3ZqyR2FpKQ7f7uFpT8chMaHqB/+RvPUL6mvYSfaziIaNsT/AOI9+4LEMm34r82enZo055j3Y/FyNT/hGvniiodyjxAN+buzh3nyuhuQxJi3F2fhWmbm3ur5fiPqdPSku3qq7hA3dmfZX07MsSaLidUUu5CqBkk9K86ASbBaSQBcpX2ZtNr27BXIggywH5mOQpP1IHhWuSMQxZ6lZ2Scq/LQKDvntVVvoAdVtyrMB38Ss3rgCo7JZdjpj+I5dgyHupV0gbIxn5de05lWW39xpL2d7qzmhmimbj958FCeYOh5fPpim5F9FVJTGR2NpyKpd9Sry2tpHIJjbwpAzjUF8648BoKhI8MaXHcFCUY3tjb2Lctg2wjgRRyAH9h9BWLY7C2la46uJd4m6dT2x2G7Jets2glhdCMgjl+v0zUtqwGWmOHpN5w7QuQkB1joclh24wFrtVY5cAgtErHkGYYRvXT51oppmzRtkboQk8bORqCx3YnLa95GtoINrXoeXtOJ0tscTrrwo+FGAD5chV+6xK0PcAy0p8En29wtrcR3cUTQ2NxlFVm4iApCtk668Q4hqdM1gr6czw83pDMdo+dFXBI2KQPtzHZJ+I7tR0PeO+lEUgkaHD/jqWyRhY6xVU+wojM0w4g7Ag66arw00btKUQCA2wi3bkbqnkhixLPH4kDREEHi97/DnHpzNe0bgkLZRwy71gzHNTruNGBbk9S5z6ACvLbecTUgcGrXTjmLnbfebUlJ5QxADzIH9zS93Npx1lAzmPUFYb1n/ZZfIf8AcKv2Rb6xnf6FTm6BSqLAvawahI+KR3duQ1CjzbAOAK9AakR1cuRLrNAA10J7hnmVmwXYOC4iM3DLBbqREnU+PN38T0HoKuxtpGOnqDzj+w1vz3lcsXnC3ROBuIbKJYydQNFGruepA8T15V5KaSSqlMh3+AWq7Y22SXt7bctwDxfdwKccIPxHuz+I9+NB8q1Qwtj0zcsksjn65BMW52z1tbd7ib3eIcZz0QfCPM5+opftCoc4hkeZOQ7fgLXRwhoxP01PYqG3mgkeW72hDcPFI2IuzGFJB5Fsge6uBjrrTSmgbBE2Mbh4nf4lZ3SCR7pZAbHRPu79+klvC2z5Y7OCKVjcxTPxtwafmJwCBpgga+BrSOpaI3BzQWGw3pGgC3+1i0aBYjIWAUAe4vInHVsD1al+0pzFTuLdTkO05fqqqZgnqhwGfgt9touFQvcK10kAghbGNwTKR2JxK61oUEUIRQhFCFSb4bMFxbSRnqCPn/Y4NKdrtLY2zt1jIPdoVbEA8GM/iFlie621reFLm2vo3eF+E8CaN2iMNM5GM9TnpTBpa5txmCkkTxHiZImWw3yubydLbZ8EdvlQvaMO0dY10yxI5Ad+eg61O5OivbUOkdhYLKn2NeQ2e0JYEl7S3ZuDjP5hjB7tGyuaV7TgLmCWMXczPtG8fvgpUsjI5XRE813qnsjBpexwe0OboVpc0tNiqK43ejAmaPi45EYYzpk693eKcR7UkcY2SWwtI7cslQYhmRvSE0p4AmCACWPny18hpXsAxuPHvIssVzay0HdGMC0jx14if+o14zbDiax991vQLbCOYFA3dHaXl3MejCNfADn/ANorPNzYmN71GPN7ndy7b8k/Zh/zFz8m/et+wbfUn+0+y7UdBUd3s/MduXYRwrECWPMliWIQdWNNoqrDLKGDE8u04AAAEncFS5mTb6WXC2tXvJVVF4IY9B3KvXJ6uefnVsszKCIvkN3uz7T7NH7zUQ0yGw0Cbr3akNqgjGpVcLGupwO/8o8TXkiJJ3l7t51WovawWSJtzas1z70nux5xHGv4j3/zY/N6Ct8UTI8m67ysUj3P10Thsa3XZ9m0knxY4mHex+FfT+9KayR1RIIo9XZdg3lMaVjYWGR+g9dwVLuJa2V7NNHehjPKeKMhyuTqWUa44j0z3U9ijYxoYNALDuWKHBM8mTUrre7u7NzIsd9JbSLkNHOhByOY0xk/Op2C66KLMB1lA9m+yjNeqeax+968l/v6Ur2q4mIQN1kIHdv8lZsyO82M6Nz+F9BouAAOgxTZjAxoaNALLeTc3XqpLixb2ubAMUq3KAgHCtjp+U+Hd6CklF/lp30h06Tew6juKo2lHjaJx2H5S3svd63niVxfwwynPFHMCuD4Nkgg884ptZLmwseL4s09b07qA29qklxHBaW0GshOeORvyjryznx0HdIhbJYQWgE2AVBuLvCGAtpWGRpEx6/yHP0+VIa6nMDzOwc09IcP6h7+KnSTCVvJOOY0PHq+E5HSqgQRcKwgg2K5JwOuRwsrDBIwc9DVmJzSMzkuZFRNm2KWysobCluIBiNPDPWtFXVPqnBzhmBbtUWMDBYKm2VKqbRu+IgBkVskjGAF692tEgJgZZVMNpXKXtW8EjG3BDLPCxjI6sudPHOnyqVIeSkbKfwuF+xSeb83iFRbP2DxMsc8wGNREp4mHeWxog8ae1O2I2XMDbk7zkPkqlsV8nHuVpJtm3hXsbRTI/LEQ4te8sdPXWkknLTu5Sc+PsFZyjW81nklraFyqljMQWbnFG2Sf+dLz/wr9KuY0no+J9gs73gdLw+SrDdjYb3LrPOAIl/hpjAI6YHRB39fGqKupZAwgHtP73q2nhfM4E9374LrvDtVbyZbWOVIoAcySuQFJHXxA5AdTUNn0rr8vKLOOg/KPk7/AAVlTM1x5Bhy3nifjgmrc1LWMGz+3LfJIrYg7P3cgFjwsSccicZpuLaXXYQ0DBius/3u2fZJwS2cuVkJzA2eOIjmCe7OmvzNRNlinYwZsPcn72Pbv8CG4cavgr/T0+Z1+VKv5qtA/DF5uPx6prRxcjBiOr/RafTpTRQhFCEUIRQhfjrkEHkai9ge0tdoV0GxuFgvtQ2Cbe5MgHuSc/6v9Rr86UbNcY8VK/VmnW06H2WLacPOEzdHequN0p7W3sAY76K3uZTmV2XidVUn3FTPLTn1yT3YajRVwljY8nAEqFt232ZdzuLVpmuZ2wiqvDEH6k8WCFJB5ZxmjJRe2GRxw6lTt0ttmQG2nytxFlfe5sBpj+sfXnXnqqD6R+MfduP+k/B8itsMvLjC7pjzHymF2ABJ0A50DNcXKSBJEKkBkca46g+I/WrWSvjeHNNiFwgELhs22S3jEfGCATjiIBwSTjxxmrKqc1MhlIsTbyFlxjQ0WVDurOscl6HYLiXJJIAwS2KnUAuawjgqYSAXA8V32zKZzPbAZYIksWPxDTI9D+taNnSCnlZK42GYKlJzrtVZs7YSM2LicNwDVFbIQfzNyQeFMqnbGEEU7Nd5GvYN/eqmxAnnHRTp9uxBexs0ZyOsYwo83Og/q+tJnMkkdyk58fj2VhkHRYLpXvbpEzxlZWJz2aEmMHvkfPFKfDOPGtTGk6Zde/uG5ZnvDdc/3vO9X+6uw2Zvtd1pgZQNoFA/ERyUAchWKsq2xNwM8tSeA4laaanc92N3/Co98N4PtMgVP4MZ90fmPVj59PDzq2gpDEDJJ03a9Q4D34lVVlSHkMZ0R59aeoNq211ZieOxhlmgA7aIe5IoGMPEy640z3+o1Z3y0VzXtezEBcjxSdv3vJbXxjkigeKUAiRmIPEBjh5czz1OPWuE3WSolZJYgZrSfZVu92Fv2jjDv7x8MjQeg+pNKaX/ADVW6o/Czmt7d59k4hi5CAM3uzPsnynS4ihCrd4NlJcwtG4yCCKXbRpXTMD4snsNx8dhVkbm5tdodVgiK2zL3MkSTcGeEONDn4WHiD+9To6ptRGJG944Hgk8sRpJrOF+Cr9vbeuLyTjncsei8lXwUdP1rSs8krpDmq0GhVg2T3uzvmCBFdHUaLL+z/8Al86SVFA+E46cXbvb/wDn48E2grGyjDMbHj8/KuNpbtJKe0jkeIvqWjb3W8cZx6iuU9aHC2ttx1HupS0xBvpfhoVWNuGh1eeRj34H75rT9a4aNCoNK06kqiud05opNSnZDBMjtwpjPI56+AzVjq+IC2eI7gLn/jrVbaOS98sPE5BW+8jJcyRG2uYQ6AqAWKkk4+EkY8OdZIJ3RNPKxOAPUD42JK0ywiQjk5G37VB2jewWqm2ETyOD96SxQO3jj3mXuGQD41riDp7ShwsdN/6LPI5sP2ZBvvVVHeXM/wB1CvCp/BCuB/iI1PmxrQWRx85x8VRjkfk3TqTLsfc+OFe2u2XC64Jwg8z+I+A+tLqnaOfJxgkncNT8dpW2Chyxv04nT9VA3o3uMoMNvlIuTNyLju/lXw61KkoHYhLUZu3DcPk9fgoVNYLcnDpvO8/ASlTZLVYbvbS+zXMM+CezcMQOZHIj1BNCsifgeHK23b2K20LxmCcMRkZ3A5AMxYID9PLJrBXVRhaGR5vdk0e/YFspKf6iUud0RmfhfQNjaiNFReQHStNFSimhEY13niTqU0kfjddSK1qCKEIoQihCKEIoQqHfHYC3duyNzxoeoxqCPEH96VbRgeC2phHPZu4jePhWNDZGmJ+h8ivnm52c0UxhlxGwbBJzgfzaDPD1zitcE7J4xIw5FIJIHRycm/Ip73I3UEV9BI13ZyBWJCxzBmJ4SBgY1q8DNaYIQ14OIeKrt99kR2pMjTk38kxl4ExiNCSRxHmG5HP0xrUHsDgQ7O65O0RnFfnXup+7e+KSgR3JCSchIdFb+r8p8eXlSKeikps4hiZw3js4jq1WuGqZPlIbO47j28Cpd/umrEmKWSANqVQ+6c9wzp6VZDXB7bizvXvXJaUtOdwq99woyDmdy3eQPr1+taBXOH4QqDStO8qmt93ZYJ1aYxrEjqxd2wrgHPujmxx0xXZa6MtwMBLiNALkdu4d65HSPDsTiA2+pOqsdtQC7uQ1tcxZZRGRxFWxk5wCBxc+QOazxVXIx2mjcBxsCO+xNu9XPg5R943g9+agbT2rbxj7PHAzLGcHjYqGYc2ZRgsf6j6Vsije/wC0LteGfgVmkkazmW0UCJ7q7+7jB4PyooWMeeNPnk1aRFFzna+aqBkkyGnkmnZW7MFoonunUkajPwg/yjm7UtqK90juShFzwHudwW+GjawY5DYcT7cVQ7071Nc/dx5SEdOr+Lf2rRR0HJnlZc3+Q6h7lZ6qsxjk48m+Z7fhXG6dva7QtjZyIIJ4VaSOdBniXI4+MZ1PL9sYpmM8lyHBKzAciFGXZr7OK3ltfW04UgcKN7zA81Ka6Ea89OfSjTNRwcjz2uBRuLsBr67aZ1AjEhcgDCliS2B/Kuc/IdaV187yRTQ9N/kN5PstNDByjzM8c0eZW8QRBVCjkKZU8DII2xs0C3PcXOuV0q5RRQhFCEob/bopeREjSRdVbuP7g9R60mq4ZKaU1UAuD0m8esdY81N8bahnJv13H97lg19ZvC5jkUqy8wf1HePGt8MzJmB8ZuCvPyxPicWPFiuFWqtFCFZ7H2/Pbfw393qjaqfTp6YrJU0MM+bhnxGR8flaoKuWHIHLgdE32G/sLYE0TRn8ye8PkcEfWlz6Cpj6Dg4deR8RktzayB/SBaerMJZ3q239pn0Y9ipwg5adWx3nU1uoaXkY8T+mdfjsCyVVQJXhrTzRp8q0302RbwxZii7Jln7NTxs3bJ2Sv2nvHA1Zfh097wreVyojY1uQtmuOxto2kkY+3ZZ4tEPvEsp1wcc+EjTPQ0omhqIZSaYc12ouAAePfvtvC0RSwyxjlzm3zH6Kdcb7xRrwWsAUdC+AP+lefqarbs+olN5pLdTdfE+wUnVsMYtE2/b8BKm1NrTXDZmct3DkB5AaCmVPSxU4tG23qe06rBNUyTHnn4UKtCoRQhWGw9jyXUojjHm3RR3n+3Ws1XVspo8b+4byeAWimpnzvwt8eC+gd0t3Y7OFUUa41PUnqT4n/SqaGlfiNTP03bvyjh8p6cLGCKPQeavqaKtFCEUIRQhFCEUIRQhFCEge0bcsXKdrEAJV5eI7j4ePQ0jmY7Z8hmYLxO6Q/KfzDq4rs0IqmWPTGh49SzDd/b77P7cLCouWHCsjj3ou/AOmv9uYpqx7XNDmm4O9JmSOgJaRzlRXE7Oxd2LMxyWJySfGpLO5xcblc6FxXOxt57i3wFbij/I+o9Oo9Kw1Gz4ZjitZ3EZHv3HvWyGtljGHUcD+8k22G/du38VHiPevvL/f6UvfQ1cY5ha/tyPx6Layrpn9IFvmPlKl1tAXl7GZmIiaVU/pjLAHHceHXzppSUwp4g3fvPErFNNy82fR3dQUzfLZ8UIhaOH7O7PMpj42bSOThVwWOQTg+GmlaiuTsayxaLaqVs7adjJGst4OK4X3Tox4wPhJA0Jxpk91Jnw1UL3R045hzGdrX1HG2/Ja2y08rQ+Y84ZHLXgut5v2FHDawhB0Z8aeSjShuzZZDeeTub8nP0XHV8bMomd5+NEpX+0JZm4pXZ28enkOQ9KZw08UDcMbbD9+KXyzySm7zdRquVSuN0NsC0u45mBZF4gyjmQykY+ZFdGqugkDH3K97u7Ae9nIjXhj4ssefCCdFHe2NPrWGsrBTtAAu92g3n9OJV9NSuqHk6NGpX0Du/saO1iWNABgY/8Ae89561Kgo3QgySm8jtT7DqCcPc2wYzJoVnTBVooQihCKEIoQlHfTcuK8TIHDIPhYcx/ceFJpqOWmkM9Loek3cescCpvayduCTXceH6LENubDmtX4ZVwOjD4T5Hv8DrWqlrIqgczUag5EdoSSopZIDZwy47lW1qWZFCF+GhCdNvbAbZz20sBE3arj7xFYByFPDgjGoYEdeddIstr4jCQW53TnvbNEkcMVzICTCIykMEbPxHKuwLDEaqRjC65HhXStclrBrvIJT2luXb2yjt5Lhi0zRL2MatoACrEE51BGg61wiyzOpmNGd9Ur7x7JNrcyQFw/AR7wGMggMMjocHUd9cWSWPA4tVbQq0UIV7uzutPeMOBSsedXI0/w/mNYaquZCcDRiedGjXv4BbaWhfNmcm8fhbnuruvFZxhUX3uZPUnvJ6n9OlcpaF3KfUVJu/dwb2dfWm4wRs5OIWHme1X9NFBFCEUIRQhFCEUIRQhFCEUIQRXCL5FCRN+dwo7oGSP3JQNDj6HvH1FJH08tC4vpxij3t3jrb8KU0TKoWfk7j8rF9qbMlt3KSoVPTuPiD1FMKepiqGYozf1HaNyRz08kLsLwodXqhFCF7t4+JlXvYD5kChSaLkBOm0NhybPv44bYpMJ8IjSRq+vHwvoRgFWGpHSunIrYYzFIA3em3fBoJbj7NLMWaXs407KCMmPIUh3cjIUsc4U8s10rTLZxwnf1JUk3Mt4zbxyyXHbTllBjjVkUiQplhkNjr5VyyzfTMFgb3KT9p2ZhmkiJDGN2TiHI4OMiuLI9uFxao1CgihCZ909zJrxgSCkX5iNWH8vh48vOl9TX4XcjCMUnDcP7juTGloHSc+TJvr2Lc939hRWsYSNQMD/++Z8aso6HknGaU4pDqeHUOATRzgGhjBZo/eataYqtFCEUIRQhFCEUIRQhV+1djxXClZFDA88j9awVWzo5zygu14/ENe/irGyWGEi44LLt5PZYyktbNp+Rskeh5j1z51k+pqqXKoZib+Zvu34WSTZ0cmcJseB9is/2jsieA4liZfHHu+hGlbYKuCcXjcD6+GqWy0ssR57T7KAa0KhabHvXZmaXtTxxIsE8Oh/jxRheHl1IA1008a7dMeWjub9R7wo1tvR2tvb/AO3fZHjL9uvAxaTLl8qQNdCdMjnRc8Vxswc0c63FW+8O9kcwxb7S+zlZWbJVzlCiYGAuuGzoa6TfQq18zT0XWSDvptCGe6aSHVSqhn4eHjcD3n4emTXCsFQ9rn3ao+y93rm4P3cTY/MRhfmefpmsU9fTwZOcL8BmfAKyGiml6LcuJyC0bdj2WKMPcnjPPhwQvy5t64HhWbHWVfQHJt4npHsG7vTKKihhzecR8v1WmWNikShUUAAYrdS0MNMOYMzqTmT2laHyF2uik1sVaKEIoQihCKEIoQihCKEIoQihCKEIoQqnbm70F0hWRAc/++h8RS2p2a17+VhOB/Eb+0aFWYwW4Hi4WVbx+y+WMlrc8S/lb9m/vis31s9PlVMy/M3Md41Cxy7Na/OF3cUi32zpoTiWN0PiDj0PI+lMIamKYXjcD2FLJaeWI2e0hcrRwHQnkGBPoRVyrYbOC0STe62/2ty2ZYpZns2wde2UqemmD72tdumBnZzjvGneutvvVG7Wkv2828UaxCW3EbcTMmje8B7ysANSdB0ovnquiZpscVupSdp71LI0LR7T7EIz9ovA7Fx2hK6cOD7mmvfQTwKk6YGxDlnW8d1FLdTSQLwRO5KLjGnl0ycnHjXEvlIc8lqkbI3WurgjgiYKfxOCo9NMn0FYZ9o08Rw4ru4DM+S0Q0E0udrDiclpe6/svjjw9we0bngjQeS9fX5VRgrKvX7Jn+4/HqmUVLBBmec7y/VaJbWyxjCjApjTUkVM3DGLep7SrXyOebldq0qCKEIoQihCKEIoQihCKEIoQihCjXNhG/xKDmsNRs2mnN3sz4jI+IVrZntyBS3tH2fWUuSYlBPUDB/ykVm/hszPuZ3DqNnDzUHCF/TjHdl6KkuPZLbn4WZf8X9wa5yW0m/iYe4hVGkpDuI71G/+0MX/ABX+a/8AjXf/AOlwj/3KP0NLxd5KZbeye2HxFm82P7AUcjtF2r2N7AT6qYpaQfhJ71f7N3Fs4cFYlyOuMn5nJ+tH8Le/7+Zzuoc0eAVzTGz7tgHmmCC1RPhUCtlPQ09P92wD18dUPle7UrtWtVooQihCKEIoQihCKEIoQihCKEIoQihCKEIoQihCKEKHdbMikGGQHNL5tl0spxFtjxGR8la2Z4Fr5Jav/ZxZSa9mFP8ALlf+0j9Ko/h9Sz7qc/8AcA7z1UHMp39KMd2Spp/ZJAfhdx/i/utHJ7Sb+Jh7iFUaSlO4hcB7IYv+K/zX/wAaLbS4R/7lH6Gl4u8lOtvZRaj4uJvNj+2K5yG0XayNb2Nv6qYpqQfhJ70w7N3LtIfgiUHvxr8zk/Wu/wAJx/fyuf1XsPAK5r2M+7YAr2G3VfhUCt8FJDALRNA/fFcdI53SK61oUEUIRQhFCEUIRQh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Handrij Hartel\Pictures\Pieniny\P103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Podnadpis 2"/>
          <p:cNvSpPr>
            <a:spLocks noGrp="1"/>
          </p:cNvSpPr>
          <p:nvPr>
            <p:ph type="subTitle" idx="1"/>
          </p:nvPr>
        </p:nvSpPr>
        <p:spPr>
          <a:xfrm>
            <a:off x="323850" y="260350"/>
            <a:ext cx="8640763" cy="3024188"/>
          </a:xfrm>
        </p:spPr>
        <p:txBody>
          <a:bodyPr/>
          <a:lstStyle/>
          <a:p>
            <a:pPr eaLnBrk="1" hangingPunct="1"/>
            <a:r>
              <a:rPr lang="cs-CZ" sz="2800" b="1" smtClean="0">
                <a:solidFill>
                  <a:schemeClr val="tx1"/>
                </a:solidFill>
              </a:rPr>
              <a:t>TB PAs Europe: historical background</a:t>
            </a:r>
          </a:p>
          <a:p>
            <a:pPr algn="l" eaLnBrk="1" hangingPunct="1"/>
            <a:r>
              <a:rPr lang="cs-CZ" sz="2400" smtClean="0">
                <a:solidFill>
                  <a:schemeClr val="tx1"/>
                </a:solidFill>
              </a:rPr>
              <a:t>First TB area:</a:t>
            </a:r>
          </a:p>
          <a:p>
            <a:pPr algn="l" eaLnBrk="1" hangingPunct="1"/>
            <a:r>
              <a:rPr lang="cs-CZ" sz="2400" smtClean="0">
                <a:solidFill>
                  <a:schemeClr val="tx1"/>
                </a:solidFill>
              </a:rPr>
              <a:t>1932 Pieniny </a:t>
            </a:r>
            <a:r>
              <a:rPr lang="en-US" sz="2400" smtClean="0">
                <a:solidFill>
                  <a:schemeClr val="tx1"/>
                </a:solidFill>
              </a:rPr>
              <a:t>N</a:t>
            </a:r>
            <a:r>
              <a:rPr lang="cs-CZ" sz="2400" smtClean="0">
                <a:solidFill>
                  <a:schemeClr val="tx1"/>
                </a:solidFill>
              </a:rPr>
              <a:t>ature </a:t>
            </a:r>
            <a:r>
              <a:rPr lang="en-US" sz="2400" smtClean="0">
                <a:solidFill>
                  <a:schemeClr val="tx1"/>
                </a:solidFill>
              </a:rPr>
              <a:t>R</a:t>
            </a:r>
            <a:r>
              <a:rPr lang="cs-CZ" sz="2400" smtClean="0">
                <a:solidFill>
                  <a:schemeClr val="tx1"/>
                </a:solidFill>
              </a:rPr>
              <a:t>eserve (today </a:t>
            </a:r>
            <a:r>
              <a:rPr lang="en-US" sz="2400" smtClean="0">
                <a:solidFill>
                  <a:schemeClr val="tx1"/>
                </a:solidFill>
              </a:rPr>
              <a:t>N</a:t>
            </a:r>
            <a:r>
              <a:rPr lang="cs-CZ" sz="2400" smtClean="0">
                <a:solidFill>
                  <a:schemeClr val="tx1"/>
                </a:solidFill>
              </a:rPr>
              <a:t>ational </a:t>
            </a:r>
            <a:r>
              <a:rPr lang="en-US" sz="2400" smtClean="0">
                <a:solidFill>
                  <a:schemeClr val="tx1"/>
                </a:solidFill>
              </a:rPr>
              <a:t>P</a:t>
            </a:r>
            <a:r>
              <a:rPr lang="cs-CZ" sz="2400" smtClean="0">
                <a:solidFill>
                  <a:schemeClr val="tx1"/>
                </a:solidFill>
              </a:rPr>
              <a:t>ark) between Czechoslovakia (today Slovakia) and Poland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772400" cy="1803400"/>
          </a:xfrm>
        </p:spPr>
        <p:txBody>
          <a:bodyPr/>
          <a:lstStyle/>
          <a:p>
            <a:pPr eaLnBrk="1" hangingPunct="1"/>
            <a:r>
              <a:rPr lang="cs-CZ" sz="2800" b="1" smtClean="0">
                <a:solidFill>
                  <a:schemeClr val="tx1"/>
                </a:solidFill>
              </a:rPr>
              <a:t>TB PAs Europe: historical background</a:t>
            </a:r>
            <a:r>
              <a:rPr lang="cs-CZ" sz="3200" b="1" smtClean="0">
                <a:solidFill>
                  <a:schemeClr val="tx1"/>
                </a:solidFill>
              </a:rPr>
              <a:t/>
            </a:r>
            <a:br>
              <a:rPr lang="cs-CZ" sz="3200" b="1" smtClean="0">
                <a:solidFill>
                  <a:schemeClr val="tx1"/>
                </a:solidFill>
              </a:rPr>
            </a:br>
            <a:r>
              <a:rPr lang="cs-CZ" sz="3200" smtClean="0"/>
              <a:t/>
            </a:r>
            <a:br>
              <a:rPr lang="cs-CZ" sz="3200" smtClean="0"/>
            </a:br>
            <a:r>
              <a:rPr lang="cs-CZ" sz="2200" smtClean="0"/>
              <a:t/>
            </a:r>
            <a:br>
              <a:rPr lang="cs-CZ" sz="2200" smtClean="0"/>
            </a:br>
            <a:endParaRPr lang="cs-CZ" sz="2200" smtClean="0"/>
          </a:p>
        </p:txBody>
      </p:sp>
      <p:sp>
        <p:nvSpPr>
          <p:cNvPr id="7171" name="Podnadpis 2"/>
          <p:cNvSpPr>
            <a:spLocks noGrp="1"/>
          </p:cNvSpPr>
          <p:nvPr>
            <p:ph type="subTitle" idx="1"/>
          </p:nvPr>
        </p:nvSpPr>
        <p:spPr>
          <a:xfrm>
            <a:off x="179388" y="1052513"/>
            <a:ext cx="8640762" cy="3024187"/>
          </a:xfrm>
        </p:spPr>
        <p:txBody>
          <a:bodyPr/>
          <a:lstStyle/>
          <a:p>
            <a:pPr algn="l" eaLnBrk="1" hangingPunct="1"/>
            <a:r>
              <a:rPr lang="en-GB" sz="2400" smtClean="0">
                <a:solidFill>
                  <a:schemeClr val="tx1"/>
                </a:solidFill>
              </a:rPr>
              <a:t>Challenging time: 90th of the 20th century</a:t>
            </a:r>
          </a:p>
          <a:p>
            <a:pPr algn="l" eaLnBrk="1" hangingPunct="1"/>
            <a:r>
              <a:rPr lang="en-GB" sz="2400" smtClean="0">
                <a:solidFill>
                  <a:schemeClr val="tx1"/>
                </a:solidFill>
              </a:rPr>
              <a:t>Political changes</a:t>
            </a:r>
            <a:r>
              <a:rPr lang="cs-CZ" sz="2400" smtClean="0">
                <a:solidFill>
                  <a:schemeClr val="tx1"/>
                </a:solidFill>
              </a:rPr>
              <a:t>: E</a:t>
            </a:r>
            <a:r>
              <a:rPr lang="en-GB" sz="2400" smtClean="0">
                <a:solidFill>
                  <a:schemeClr val="tx1"/>
                </a:solidFill>
              </a:rPr>
              <a:t>nd of the iron-curta</a:t>
            </a:r>
            <a:r>
              <a:rPr lang="cs-CZ" sz="2400" smtClean="0">
                <a:solidFill>
                  <a:schemeClr val="tx1"/>
                </a:solidFill>
              </a:rPr>
              <a:t>i</a:t>
            </a:r>
            <a:r>
              <a:rPr lang="en-GB" sz="2400" smtClean="0">
                <a:solidFill>
                  <a:schemeClr val="tx1"/>
                </a:solidFill>
              </a:rPr>
              <a:t>n</a:t>
            </a:r>
          </a:p>
          <a:p>
            <a:pPr algn="l" eaLnBrk="1" hangingPunct="1"/>
            <a:r>
              <a:rPr lang="cs-CZ" sz="2400" smtClean="0">
                <a:solidFill>
                  <a:schemeClr val="tx1"/>
                </a:solidFill>
              </a:rPr>
              <a:t>S</a:t>
            </a:r>
            <a:r>
              <a:rPr lang="en-GB" sz="2400" smtClean="0">
                <a:solidFill>
                  <a:schemeClr val="tx1"/>
                </a:solidFill>
              </a:rPr>
              <a:t>plitting to smaller countries (Czechoslovakia, Yugoslavia)</a:t>
            </a:r>
            <a:endParaRPr lang="cs-CZ" sz="2400" smtClean="0">
              <a:solidFill>
                <a:schemeClr val="tx1"/>
              </a:solidFill>
            </a:endParaRPr>
          </a:p>
        </p:txBody>
      </p:sp>
      <p:pic>
        <p:nvPicPr>
          <p:cNvPr id="7172" name="Picture 6" descr="http://www.bayern.de/Bild/original_10280302/b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789363"/>
            <a:ext cx="338296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http://www.google.cz/url?sa=i&amp;source=images&amp;cd=&amp;ved=0CAUQjBw4LA&amp;url=https%3A%2F%2Fclassconnection.s3.amazonaws.com%2F196%2Fflashcards%2F902196%2Fjpg%2Firon_curtain1331760614707.jpg&amp;ei=slBSVLSUFIfTygO_PQ&amp;psig=AFQjCNHhgSpbv4O9Th5gIeJ3KhK7U_6gyg&amp;ust=14147671544083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463" y="2492375"/>
            <a:ext cx="290353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http://www2.ironcurtaintrail.eu/uploads/eu_engl_2012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5"/>
            <a:ext cx="3348038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3200" smtClean="0"/>
              <a:t/>
            </a:r>
            <a:br>
              <a:rPr lang="cs-CZ" sz="3200" smtClean="0"/>
            </a:br>
            <a:r>
              <a:rPr lang="cs-CZ" sz="2800" b="1" smtClean="0"/>
              <a:t>Saxon-Bohemian Switzerland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692150"/>
            <a:ext cx="4067175" cy="5543550"/>
          </a:xfrm>
        </p:spPr>
        <p:txBody>
          <a:bodyPr/>
          <a:lstStyle/>
          <a:p>
            <a:pPr eaLnBrk="1" hangingPunct="1"/>
            <a:endParaRPr lang="cs-CZ" sz="2400" smtClean="0"/>
          </a:p>
          <a:p>
            <a:pPr eaLnBrk="1" hangingPunct="1"/>
            <a:r>
              <a:rPr lang="en-GB" sz="2400" smtClean="0"/>
              <a:t>synonym: Elbe Sandstones</a:t>
            </a:r>
          </a:p>
          <a:p>
            <a:pPr eaLnBrk="1" hangingPunct="1"/>
            <a:r>
              <a:rPr lang="cs-CZ" sz="2400" smtClean="0"/>
              <a:t>The largest sandstone rock landscape  in Europe</a:t>
            </a:r>
          </a:p>
          <a:p>
            <a:pPr eaLnBrk="1" hangingPunct="1"/>
            <a:endParaRPr lang="cs-CZ" sz="2400" smtClean="0"/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125538"/>
            <a:ext cx="419735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Oval 8"/>
          <p:cNvSpPr>
            <a:spLocks noChangeArrowheads="1"/>
          </p:cNvSpPr>
          <p:nvPr/>
        </p:nvSpPr>
        <p:spPr bwMode="auto">
          <a:xfrm>
            <a:off x="8388350" y="3068638"/>
            <a:ext cx="19367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/>
          </a:p>
        </p:txBody>
      </p:sp>
      <p:pic>
        <p:nvPicPr>
          <p:cNvPr id="8198" name="Picture 9" descr="1 Kanon Lab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29000"/>
            <a:ext cx="403225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8689</TotalTime>
  <Words>624</Words>
  <Application>Microsoft Office PowerPoint</Application>
  <PresentationFormat>Předvádění na obrazovce (4:3)</PresentationFormat>
  <Paragraphs>108</Paragraphs>
  <Slides>20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ITCOfficinaSans LT Book</vt:lpstr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TB PAs Europe: historical background   </vt:lpstr>
      <vt:lpstr> Saxon-Bohemian Switzerland</vt:lpstr>
      <vt:lpstr>  3 pillars of cooperation  (i) Nature and Landscape, (ii) Formal basis of cooperation, (iii) Personal basis</vt:lpstr>
      <vt:lpstr>1. Shared nature heritage</vt:lpstr>
      <vt:lpstr>2. Formal basis</vt:lpstr>
      <vt:lpstr>3. Personal level Working Groups</vt:lpstr>
      <vt:lpstr>Snímek 14</vt:lpstr>
      <vt:lpstr>Joint management concept</vt:lpstr>
      <vt:lpstr>Snímek 16</vt:lpstr>
      <vt:lpstr>Krkonoše/Karkonosze Mts. NPs</vt:lpstr>
      <vt:lpstr>Main means of cooperation</vt:lpstr>
      <vt:lpstr>Main outcomes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 pracovníků IS</dc:title>
  <dc:creator>Tomáš Salov</dc:creator>
  <cp:lastModifiedBy>Hartel Handrij</cp:lastModifiedBy>
  <cp:revision>359</cp:revision>
  <cp:lastPrinted>1601-01-01T00:00:00Z</cp:lastPrinted>
  <dcterms:created xsi:type="dcterms:W3CDTF">2008-11-20T16:02:18Z</dcterms:created>
  <dcterms:modified xsi:type="dcterms:W3CDTF">2014-11-17T01:03:31Z</dcterms:modified>
</cp:coreProperties>
</file>