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2.xml" ContentType="application/vnd.openxmlformats-officedocument.drawingml.chart+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08" r:id="rId1"/>
    <p:sldMasterId id="2147483920" r:id="rId2"/>
    <p:sldMasterId id="2147483932" r:id="rId3"/>
    <p:sldMasterId id="2147483956" r:id="rId4"/>
    <p:sldMasterId id="2147483968" r:id="rId5"/>
    <p:sldMasterId id="2147483981" r:id="rId6"/>
    <p:sldMasterId id="2147483993" r:id="rId7"/>
  </p:sldMasterIdLst>
  <p:notesMasterIdLst>
    <p:notesMasterId r:id="rId40"/>
  </p:notesMasterIdLst>
  <p:sldIdLst>
    <p:sldId id="266" r:id="rId8"/>
    <p:sldId id="339" r:id="rId9"/>
    <p:sldId id="323" r:id="rId10"/>
    <p:sldId id="337" r:id="rId11"/>
    <p:sldId id="278" r:id="rId12"/>
    <p:sldId id="324" r:id="rId13"/>
    <p:sldId id="325" r:id="rId14"/>
    <p:sldId id="326" r:id="rId15"/>
    <p:sldId id="301" r:id="rId16"/>
    <p:sldId id="295" r:id="rId17"/>
    <p:sldId id="335" r:id="rId18"/>
    <p:sldId id="302" r:id="rId19"/>
    <p:sldId id="262" r:id="rId20"/>
    <p:sldId id="310" r:id="rId21"/>
    <p:sldId id="276" r:id="rId22"/>
    <p:sldId id="274" r:id="rId23"/>
    <p:sldId id="275" r:id="rId24"/>
    <p:sldId id="293" r:id="rId25"/>
    <p:sldId id="283" r:id="rId26"/>
    <p:sldId id="300" r:id="rId27"/>
    <p:sldId id="316" r:id="rId28"/>
    <p:sldId id="318" r:id="rId29"/>
    <p:sldId id="294" r:id="rId30"/>
    <p:sldId id="320" r:id="rId31"/>
    <p:sldId id="321" r:id="rId32"/>
    <p:sldId id="330" r:id="rId33"/>
    <p:sldId id="331" r:id="rId34"/>
    <p:sldId id="333" r:id="rId35"/>
    <p:sldId id="338" r:id="rId36"/>
    <p:sldId id="334" r:id="rId37"/>
    <p:sldId id="336" r:id="rId38"/>
    <p:sldId id="308" r:id="rId3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2BAE0A4-2A89-024B-9F39-157558DDB471}">
          <p14:sldIdLst>
            <p14:sldId id="266"/>
            <p14:sldId id="339"/>
            <p14:sldId id="323"/>
            <p14:sldId id="337"/>
            <p14:sldId id="278"/>
            <p14:sldId id="324"/>
            <p14:sldId id="325"/>
            <p14:sldId id="326"/>
            <p14:sldId id="301"/>
            <p14:sldId id="295"/>
          </p14:sldIdLst>
        </p14:section>
        <p14:section name="Untitled Section" id="{99CCB9A1-7275-E749-B445-61435BD12E3E}">
          <p14:sldIdLst>
            <p14:sldId id="335"/>
            <p14:sldId id="302"/>
            <p14:sldId id="262"/>
            <p14:sldId id="310"/>
            <p14:sldId id="276"/>
            <p14:sldId id="274"/>
            <p14:sldId id="275"/>
            <p14:sldId id="293"/>
            <p14:sldId id="283"/>
            <p14:sldId id="300"/>
            <p14:sldId id="316"/>
            <p14:sldId id="318"/>
            <p14:sldId id="294"/>
            <p14:sldId id="320"/>
            <p14:sldId id="321"/>
            <p14:sldId id="330"/>
            <p14:sldId id="331"/>
            <p14:sldId id="333"/>
            <p14:sldId id="338"/>
            <p14:sldId id="334"/>
            <p14:sldId id="336"/>
            <p14:sldId id="308"/>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46" d="100"/>
          <a:sy n="46" d="100"/>
        </p:scale>
        <p:origin x="-1830" y="-318"/>
      </p:cViewPr>
      <p:guideLst>
        <p:guide orient="horz" pos="2160"/>
        <p:guide pos="2880"/>
      </p:guideLst>
    </p:cSldViewPr>
  </p:slideViewPr>
  <p:notesTextViewPr>
    <p:cViewPr>
      <p:scale>
        <a:sx n="100" d="100"/>
        <a:sy n="100" d="100"/>
      </p:scale>
      <p:origin x="0" y="0"/>
    </p:cViewPr>
  </p:notesTextViewPr>
  <p:sorterViewPr>
    <p:cViewPr>
      <p:scale>
        <a:sx n="45" d="100"/>
        <a:sy n="45" d="100"/>
      </p:scale>
      <p:origin x="0" y="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doughnutChart>
        <c:varyColors val="1"/>
        <c:ser>
          <c:idx val="0"/>
          <c:order val="0"/>
          <c:tx>
            <c:strRef>
              <c:f>Sheet1!$B$1</c:f>
              <c:strCache>
                <c:ptCount val="1"/>
                <c:pt idx="0">
                  <c:v>Sales</c:v>
                </c:pt>
              </c:strCache>
            </c:strRef>
          </c:tx>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ser>
        <c:dLbls>
          <c:showLegendKey val="0"/>
          <c:showVal val="0"/>
          <c:showCatName val="0"/>
          <c:showSerName val="0"/>
          <c:showPercent val="0"/>
          <c:showBubbleSize val="0"/>
          <c:showLeaderLines val="1"/>
        </c:dLbls>
        <c:firstSliceAng val="0"/>
        <c:holeSize val="50"/>
      </c:doughnut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Sheet1!$B$1</c:f>
              <c:strCache>
                <c:ptCount val="1"/>
                <c:pt idx="0">
                  <c:v>Themes and Topics</c:v>
                </c:pt>
              </c:strCache>
            </c:strRef>
          </c:tx>
          <c:dLbls>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strRef>
              <c:f>Sheet1!$A$2:$A$6</c:f>
              <c:strCache>
                <c:ptCount val="5"/>
                <c:pt idx="0">
                  <c:v>forestry</c:v>
                </c:pt>
                <c:pt idx="1">
                  <c:v>water</c:v>
                </c:pt>
                <c:pt idx="2">
                  <c:v>indigenous Perspectives</c:v>
                </c:pt>
                <c:pt idx="3">
                  <c:v>working lands</c:v>
                </c:pt>
                <c:pt idx="4">
                  <c:v>sustainable economies</c:v>
                </c:pt>
              </c:strCache>
            </c:strRef>
          </c:cat>
          <c:val>
            <c:numRef>
              <c:f>Sheet1!$B$2:$B$6</c:f>
              <c:numCache>
                <c:formatCode>General</c:formatCode>
                <c:ptCount val="5"/>
                <c:pt idx="0">
                  <c:v>10</c:v>
                </c:pt>
                <c:pt idx="1">
                  <c:v>7</c:v>
                </c:pt>
                <c:pt idx="2">
                  <c:v>3</c:v>
                </c:pt>
                <c:pt idx="3">
                  <c:v>6</c:v>
                </c:pt>
                <c:pt idx="4">
                  <c:v>1</c:v>
                </c:pt>
              </c:numCache>
            </c:numRef>
          </c:val>
        </c:ser>
        <c:dLbls>
          <c:showLegendKey val="0"/>
          <c:showVal val="0"/>
          <c:showCatName val="0"/>
          <c:showSerName val="0"/>
          <c:showPercent val="1"/>
          <c:showBubbleSize val="0"/>
          <c:showLeaderLines val="1"/>
        </c:dLbls>
        <c:firstSliceAng val="0"/>
      </c:pieChart>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E17C98-CE60-5742-854B-55BE2E913DB6}" type="doc">
      <dgm:prSet loTypeId="urn:microsoft.com/office/officeart/2005/8/layout/radial3" loCatId="relationship" qsTypeId="urn:microsoft.com/office/officeart/2005/8/quickstyle/simple4" qsCatId="simple" csTypeId="urn:microsoft.com/office/officeart/2005/8/colors/accent5_2" csCatId="accent5" phldr="1"/>
      <dgm:spPr/>
      <dgm:t>
        <a:bodyPr/>
        <a:lstStyle/>
        <a:p>
          <a:endParaRPr lang="en-US"/>
        </a:p>
      </dgm:t>
    </dgm:pt>
    <dgm:pt modelId="{D67A1732-88E5-6843-B91B-6F914F66B5F8}">
      <dgm:prSet phldrT="[Text]"/>
      <dgm:spPr>
        <a:noFill/>
        <a:ln w="12700" cap="flat" cmpd="sng" algn="ctr">
          <a:solidFill>
            <a:srgbClr val="2F2B20"/>
          </a:solidFill>
          <a:prstDash val="solid"/>
          <a:round/>
          <a:headEnd type="none" w="med" len="med"/>
          <a:tailEnd type="none" w="med" len="med"/>
        </a:ln>
      </dgm:spPr>
      <dgm:t>
        <a:bodyPr/>
        <a:lstStyle/>
        <a:p>
          <a:endParaRPr lang="en-US" dirty="0"/>
        </a:p>
      </dgm:t>
    </dgm:pt>
    <dgm:pt modelId="{E1A9E434-8293-7B4A-A131-4EC289BC6AD8}" type="parTrans" cxnId="{8149C898-BC3D-AC43-9161-7B0190491733}">
      <dgm:prSet/>
      <dgm:spPr/>
      <dgm:t>
        <a:bodyPr/>
        <a:lstStyle/>
        <a:p>
          <a:endParaRPr lang="en-US"/>
        </a:p>
      </dgm:t>
    </dgm:pt>
    <dgm:pt modelId="{88BA17B1-2787-AE49-B0AF-FAA2AE6AAAA5}" type="sibTrans" cxnId="{8149C898-BC3D-AC43-9161-7B0190491733}">
      <dgm:prSet/>
      <dgm:spPr/>
      <dgm:t>
        <a:bodyPr/>
        <a:lstStyle/>
        <a:p>
          <a:endParaRPr lang="en-US"/>
        </a:p>
      </dgm:t>
    </dgm:pt>
    <dgm:pt modelId="{5B9980AB-901B-0948-8A71-E17211997FD8}">
      <dgm:prSet phldrT="[Text]"/>
      <dgm:spPr>
        <a:noFill/>
        <a:ln w="12700" cmpd="sng">
          <a:noFill/>
        </a:ln>
      </dgm:spPr>
      <dgm:t>
        <a:bodyPr/>
        <a:lstStyle/>
        <a:p>
          <a:endParaRPr lang="en-US" dirty="0"/>
        </a:p>
      </dgm:t>
    </dgm:pt>
    <dgm:pt modelId="{C9DEF982-F43F-2A49-AE86-5470B5D16110}" type="sibTrans" cxnId="{EDCDA7A0-5FB0-F447-8D4F-56E912F244CD}">
      <dgm:prSet/>
      <dgm:spPr/>
      <dgm:t>
        <a:bodyPr/>
        <a:lstStyle/>
        <a:p>
          <a:endParaRPr lang="en-US"/>
        </a:p>
      </dgm:t>
    </dgm:pt>
    <dgm:pt modelId="{1176BA9C-0E11-ED42-8840-07996A3543D4}" type="parTrans" cxnId="{EDCDA7A0-5FB0-F447-8D4F-56E912F244CD}">
      <dgm:prSet/>
      <dgm:spPr/>
      <dgm:t>
        <a:bodyPr/>
        <a:lstStyle/>
        <a:p>
          <a:endParaRPr lang="en-US"/>
        </a:p>
      </dgm:t>
    </dgm:pt>
    <dgm:pt modelId="{5BEA1F53-8BF6-3E4E-BFB5-B80D5BC8D133}">
      <dgm:prSet/>
      <dgm:spPr>
        <a:solidFill>
          <a:srgbClr val="FFFFFF">
            <a:alpha val="0"/>
          </a:srgbClr>
        </a:solidFill>
        <a:ln w="12700" cap="flat" cmpd="sng" algn="ctr">
          <a:solidFill>
            <a:srgbClr val="2F2B20"/>
          </a:solidFill>
          <a:prstDash val="solid"/>
          <a:round/>
          <a:headEnd type="none" w="med" len="med"/>
          <a:tailEnd type="none" w="med" len="med"/>
        </a:ln>
      </dgm:spPr>
      <dgm:t>
        <a:bodyPr/>
        <a:lstStyle/>
        <a:p>
          <a:endParaRPr lang="en-US" dirty="0"/>
        </a:p>
      </dgm:t>
    </dgm:pt>
    <dgm:pt modelId="{774F7259-D013-5F44-BCCD-8E6E499C6ED6}" type="parTrans" cxnId="{A44EDC2D-6651-8844-9FE1-F4AA2022FF5A}">
      <dgm:prSet/>
      <dgm:spPr/>
      <dgm:t>
        <a:bodyPr/>
        <a:lstStyle/>
        <a:p>
          <a:endParaRPr lang="en-US"/>
        </a:p>
      </dgm:t>
    </dgm:pt>
    <dgm:pt modelId="{614F1797-B0C1-9743-81AB-0507F2C6862D}" type="sibTrans" cxnId="{A44EDC2D-6651-8844-9FE1-F4AA2022FF5A}">
      <dgm:prSet/>
      <dgm:spPr/>
      <dgm:t>
        <a:bodyPr/>
        <a:lstStyle/>
        <a:p>
          <a:endParaRPr lang="en-US"/>
        </a:p>
      </dgm:t>
    </dgm:pt>
    <dgm:pt modelId="{C3410A06-8AF1-B24F-9130-E9347BC68BBE}">
      <dgm:prSet/>
      <dgm:spPr>
        <a:solidFill>
          <a:srgbClr val="FFFFFF">
            <a:alpha val="0"/>
          </a:srgbClr>
        </a:solidFill>
        <a:ln w="12700" cap="flat" cmpd="sng" algn="ctr">
          <a:solidFill>
            <a:srgbClr val="2F2B20"/>
          </a:solidFill>
          <a:prstDash val="solid"/>
          <a:round/>
          <a:headEnd type="none" w="med" len="med"/>
          <a:tailEnd type="none" w="med" len="med"/>
        </a:ln>
      </dgm:spPr>
      <dgm:t>
        <a:bodyPr/>
        <a:lstStyle/>
        <a:p>
          <a:endParaRPr lang="en-US" dirty="0"/>
        </a:p>
      </dgm:t>
    </dgm:pt>
    <dgm:pt modelId="{9279D41E-83C0-5E48-A7E5-59D3A47C1EEE}" type="parTrans" cxnId="{A793DF56-2211-A34F-AE0A-837CEB5365D8}">
      <dgm:prSet/>
      <dgm:spPr/>
      <dgm:t>
        <a:bodyPr/>
        <a:lstStyle/>
        <a:p>
          <a:endParaRPr lang="en-US"/>
        </a:p>
      </dgm:t>
    </dgm:pt>
    <dgm:pt modelId="{E0585F83-AA75-5345-9309-3B9AC050F0F5}" type="sibTrans" cxnId="{A793DF56-2211-A34F-AE0A-837CEB5365D8}">
      <dgm:prSet/>
      <dgm:spPr/>
      <dgm:t>
        <a:bodyPr/>
        <a:lstStyle/>
        <a:p>
          <a:endParaRPr lang="en-US"/>
        </a:p>
      </dgm:t>
    </dgm:pt>
    <dgm:pt modelId="{EE6DCD14-4937-7D4C-ABBE-C8F7A912259E}">
      <dgm:prSet/>
      <dgm:spPr>
        <a:noFill/>
        <a:ln w="12700" cap="flat" cmpd="sng" algn="ctr">
          <a:solidFill>
            <a:srgbClr val="2F2B20"/>
          </a:solidFill>
          <a:prstDash val="solid"/>
          <a:round/>
          <a:headEnd type="none" w="med" len="med"/>
          <a:tailEnd type="none" w="med" len="med"/>
        </a:ln>
      </dgm:spPr>
      <dgm:t>
        <a:bodyPr/>
        <a:lstStyle/>
        <a:p>
          <a:endParaRPr lang="en-US" dirty="0">
            <a:noFill/>
          </a:endParaRPr>
        </a:p>
      </dgm:t>
    </dgm:pt>
    <dgm:pt modelId="{6B8057F0-CC3B-6245-9CA8-F6C820E05754}" type="parTrans" cxnId="{C39497AA-E764-2149-913F-4578655C3B4E}">
      <dgm:prSet/>
      <dgm:spPr/>
      <dgm:t>
        <a:bodyPr/>
        <a:lstStyle/>
        <a:p>
          <a:endParaRPr lang="en-US"/>
        </a:p>
      </dgm:t>
    </dgm:pt>
    <dgm:pt modelId="{95C515D4-9FC7-C74F-B330-0FEA1C5D5335}" type="sibTrans" cxnId="{C39497AA-E764-2149-913F-4578655C3B4E}">
      <dgm:prSet/>
      <dgm:spPr/>
      <dgm:t>
        <a:bodyPr/>
        <a:lstStyle/>
        <a:p>
          <a:endParaRPr lang="en-US"/>
        </a:p>
      </dgm:t>
    </dgm:pt>
    <dgm:pt modelId="{F08BEAE7-5F06-A34E-8B2F-C9C30253EB82}">
      <dgm:prSet/>
      <dgm:spPr>
        <a:noFill/>
        <a:ln w="12700" cap="flat" cmpd="sng" algn="ctr">
          <a:solidFill>
            <a:srgbClr val="2F2B20"/>
          </a:solidFill>
          <a:prstDash val="solid"/>
          <a:round/>
          <a:headEnd type="none" w="med" len="med"/>
          <a:tailEnd type="none" w="med" len="med"/>
        </a:ln>
      </dgm:spPr>
      <dgm:t>
        <a:bodyPr/>
        <a:lstStyle/>
        <a:p>
          <a:endParaRPr lang="en-US" dirty="0"/>
        </a:p>
      </dgm:t>
    </dgm:pt>
    <dgm:pt modelId="{91EDF3A9-C9AD-704B-AE87-7E985B45FF48}" type="parTrans" cxnId="{CEAB10CA-6F8A-224B-AC8B-D4CE1A029A61}">
      <dgm:prSet/>
      <dgm:spPr/>
      <dgm:t>
        <a:bodyPr/>
        <a:lstStyle/>
        <a:p>
          <a:endParaRPr lang="en-US"/>
        </a:p>
      </dgm:t>
    </dgm:pt>
    <dgm:pt modelId="{702E20CF-A597-814A-AFD6-2CB41572B2D2}" type="sibTrans" cxnId="{CEAB10CA-6F8A-224B-AC8B-D4CE1A029A61}">
      <dgm:prSet/>
      <dgm:spPr/>
      <dgm:t>
        <a:bodyPr/>
        <a:lstStyle/>
        <a:p>
          <a:endParaRPr lang="en-US"/>
        </a:p>
      </dgm:t>
    </dgm:pt>
    <dgm:pt modelId="{60692E47-2A0B-AD4A-A05F-D43CE829EDB6}">
      <dgm:prSet/>
      <dgm:spPr>
        <a:solidFill>
          <a:srgbClr val="FFFFFF">
            <a:alpha val="0"/>
          </a:srgbClr>
        </a:solidFill>
        <a:ln w="12700" cap="flat" cmpd="sng" algn="ctr">
          <a:solidFill>
            <a:srgbClr val="2F2B20"/>
          </a:solidFill>
          <a:prstDash val="solid"/>
          <a:round/>
          <a:headEnd type="none" w="med" len="med"/>
          <a:tailEnd type="none" w="med" len="med"/>
        </a:ln>
      </dgm:spPr>
      <dgm:t>
        <a:bodyPr/>
        <a:lstStyle/>
        <a:p>
          <a:endParaRPr lang="en-US" dirty="0"/>
        </a:p>
      </dgm:t>
    </dgm:pt>
    <dgm:pt modelId="{DD3252E7-A996-4044-8366-08E7E5E3F58E}" type="parTrans" cxnId="{1B926C37-13E2-EA40-9F65-6A89461E1526}">
      <dgm:prSet/>
      <dgm:spPr/>
      <dgm:t>
        <a:bodyPr/>
        <a:lstStyle/>
        <a:p>
          <a:endParaRPr lang="en-US"/>
        </a:p>
      </dgm:t>
    </dgm:pt>
    <dgm:pt modelId="{1EE0468A-E2A7-344D-8130-D75AEC6F10C8}" type="sibTrans" cxnId="{1B926C37-13E2-EA40-9F65-6A89461E1526}">
      <dgm:prSet/>
      <dgm:spPr/>
      <dgm:t>
        <a:bodyPr/>
        <a:lstStyle/>
        <a:p>
          <a:endParaRPr lang="en-US"/>
        </a:p>
      </dgm:t>
    </dgm:pt>
    <dgm:pt modelId="{97519447-1DD1-C142-B49E-40592FFDADFB}">
      <dgm:prSet/>
      <dgm:spPr>
        <a:solidFill>
          <a:srgbClr val="FFFFFF">
            <a:alpha val="0"/>
          </a:srgbClr>
        </a:solidFill>
        <a:ln w="12700" cap="flat" cmpd="sng" algn="ctr">
          <a:solidFill>
            <a:srgbClr val="2F2B20"/>
          </a:solidFill>
          <a:prstDash val="solid"/>
          <a:round/>
          <a:headEnd type="none" w="med" len="med"/>
          <a:tailEnd type="none" w="med" len="med"/>
        </a:ln>
      </dgm:spPr>
      <dgm:t>
        <a:bodyPr/>
        <a:lstStyle/>
        <a:p>
          <a:endParaRPr lang="en-US" dirty="0"/>
        </a:p>
      </dgm:t>
    </dgm:pt>
    <dgm:pt modelId="{A67C6AA8-4D09-594D-9141-B5289469CF9A}" type="parTrans" cxnId="{9A94F1DE-B6AF-1740-98AF-B9C44C61AEDF}">
      <dgm:prSet/>
      <dgm:spPr/>
      <dgm:t>
        <a:bodyPr/>
        <a:lstStyle/>
        <a:p>
          <a:endParaRPr lang="en-US"/>
        </a:p>
      </dgm:t>
    </dgm:pt>
    <dgm:pt modelId="{A30E9F73-8786-A24E-8A1F-938A3F52CF2C}" type="sibTrans" cxnId="{9A94F1DE-B6AF-1740-98AF-B9C44C61AEDF}">
      <dgm:prSet/>
      <dgm:spPr/>
      <dgm:t>
        <a:bodyPr/>
        <a:lstStyle/>
        <a:p>
          <a:endParaRPr lang="en-US"/>
        </a:p>
      </dgm:t>
    </dgm:pt>
    <dgm:pt modelId="{D1B3558C-7E9A-CD47-BCA1-716B0C66E1F2}">
      <dgm:prSet/>
      <dgm:spPr>
        <a:solidFill>
          <a:srgbClr val="FFFFFF">
            <a:alpha val="0"/>
          </a:srgbClr>
        </a:solidFill>
        <a:ln w="12700" cap="flat" cmpd="sng" algn="ctr">
          <a:solidFill>
            <a:srgbClr val="2F2B20"/>
          </a:solidFill>
          <a:prstDash val="solid"/>
          <a:round/>
          <a:headEnd type="none" w="med" len="med"/>
          <a:tailEnd type="none" w="med" len="med"/>
        </a:ln>
      </dgm:spPr>
      <dgm:t>
        <a:bodyPr/>
        <a:lstStyle/>
        <a:p>
          <a:endParaRPr lang="en-US" dirty="0"/>
        </a:p>
      </dgm:t>
    </dgm:pt>
    <dgm:pt modelId="{E8854DE0-1695-7641-A8C7-3284EEE408DA}" type="parTrans" cxnId="{94CADA30-E1A7-974D-BECD-39D648AD265F}">
      <dgm:prSet/>
      <dgm:spPr/>
      <dgm:t>
        <a:bodyPr/>
        <a:lstStyle/>
        <a:p>
          <a:endParaRPr lang="en-US"/>
        </a:p>
      </dgm:t>
    </dgm:pt>
    <dgm:pt modelId="{432F89AE-C2A5-154D-807F-D0F041F4FB39}" type="sibTrans" cxnId="{94CADA30-E1A7-974D-BECD-39D648AD265F}">
      <dgm:prSet/>
      <dgm:spPr/>
      <dgm:t>
        <a:bodyPr/>
        <a:lstStyle/>
        <a:p>
          <a:endParaRPr lang="en-US"/>
        </a:p>
      </dgm:t>
    </dgm:pt>
    <dgm:pt modelId="{FC7D635F-5141-7141-BE2B-F42B5FDB7935}">
      <dgm:prSet/>
      <dgm:spPr>
        <a:solidFill>
          <a:srgbClr val="FFFFFF">
            <a:alpha val="0"/>
          </a:srgbClr>
        </a:solidFill>
        <a:ln w="12700" cap="flat" cmpd="sng" algn="ctr">
          <a:solidFill>
            <a:srgbClr val="2F2B20"/>
          </a:solidFill>
          <a:prstDash val="solid"/>
          <a:round/>
          <a:headEnd type="none" w="med" len="med"/>
          <a:tailEnd type="none" w="med" len="med"/>
        </a:ln>
      </dgm:spPr>
      <dgm:t>
        <a:bodyPr/>
        <a:lstStyle/>
        <a:p>
          <a:endParaRPr lang="en-US" dirty="0"/>
        </a:p>
      </dgm:t>
    </dgm:pt>
    <dgm:pt modelId="{543F89EE-5635-7A4D-B7B1-9DAC37A22D78}" type="parTrans" cxnId="{3ADD4D40-0CC7-0B4A-9EC6-39C0EAE2E4DC}">
      <dgm:prSet/>
      <dgm:spPr/>
      <dgm:t>
        <a:bodyPr/>
        <a:lstStyle/>
        <a:p>
          <a:endParaRPr lang="en-US"/>
        </a:p>
      </dgm:t>
    </dgm:pt>
    <dgm:pt modelId="{C1F28F81-9A5B-C445-B491-43686376C37C}" type="sibTrans" cxnId="{3ADD4D40-0CC7-0B4A-9EC6-39C0EAE2E4DC}">
      <dgm:prSet/>
      <dgm:spPr/>
      <dgm:t>
        <a:bodyPr/>
        <a:lstStyle/>
        <a:p>
          <a:endParaRPr lang="en-US"/>
        </a:p>
      </dgm:t>
    </dgm:pt>
    <dgm:pt modelId="{933F3B05-E357-1E48-924E-E8401DE44255}" type="pres">
      <dgm:prSet presAssocID="{55E17C98-CE60-5742-854B-55BE2E913DB6}" presName="composite" presStyleCnt="0">
        <dgm:presLayoutVars>
          <dgm:chMax val="1"/>
          <dgm:dir/>
          <dgm:resizeHandles val="exact"/>
        </dgm:presLayoutVars>
      </dgm:prSet>
      <dgm:spPr/>
      <dgm:t>
        <a:bodyPr/>
        <a:lstStyle/>
        <a:p>
          <a:endParaRPr lang="en-US"/>
        </a:p>
      </dgm:t>
    </dgm:pt>
    <dgm:pt modelId="{CAE7C341-A121-324C-B602-876B903596D1}" type="pres">
      <dgm:prSet presAssocID="{55E17C98-CE60-5742-854B-55BE2E913DB6}" presName="radial" presStyleCnt="0">
        <dgm:presLayoutVars>
          <dgm:animLvl val="ctr"/>
        </dgm:presLayoutVars>
      </dgm:prSet>
      <dgm:spPr/>
      <dgm:t>
        <a:bodyPr/>
        <a:lstStyle/>
        <a:p>
          <a:endParaRPr lang="en-US"/>
        </a:p>
      </dgm:t>
    </dgm:pt>
    <dgm:pt modelId="{A10C4D92-D981-7041-BBEE-E730308C06B0}" type="pres">
      <dgm:prSet presAssocID="{5B9980AB-901B-0948-8A71-E17211997FD8}" presName="centerShape" presStyleLbl="vennNode1" presStyleIdx="0" presStyleCnt="10"/>
      <dgm:spPr/>
      <dgm:t>
        <a:bodyPr/>
        <a:lstStyle/>
        <a:p>
          <a:endParaRPr lang="en-US"/>
        </a:p>
      </dgm:t>
    </dgm:pt>
    <dgm:pt modelId="{A2134638-A829-3D46-A8F4-D1A5D19EF429}" type="pres">
      <dgm:prSet presAssocID="{D67A1732-88E5-6843-B91B-6F914F66B5F8}" presName="node" presStyleLbl="vennNode1" presStyleIdx="1" presStyleCnt="10">
        <dgm:presLayoutVars>
          <dgm:bulletEnabled val="1"/>
        </dgm:presLayoutVars>
      </dgm:prSet>
      <dgm:spPr/>
      <dgm:t>
        <a:bodyPr/>
        <a:lstStyle/>
        <a:p>
          <a:endParaRPr lang="en-US"/>
        </a:p>
      </dgm:t>
    </dgm:pt>
    <dgm:pt modelId="{C84039F6-E39C-C44D-B9D6-197802AC536B}" type="pres">
      <dgm:prSet presAssocID="{60692E47-2A0B-AD4A-A05F-D43CE829EDB6}" presName="node" presStyleLbl="vennNode1" presStyleIdx="2" presStyleCnt="10">
        <dgm:presLayoutVars>
          <dgm:bulletEnabled val="1"/>
        </dgm:presLayoutVars>
      </dgm:prSet>
      <dgm:spPr/>
      <dgm:t>
        <a:bodyPr/>
        <a:lstStyle/>
        <a:p>
          <a:endParaRPr lang="en-US"/>
        </a:p>
      </dgm:t>
    </dgm:pt>
    <dgm:pt modelId="{53FE5F7F-703B-614A-83CA-DE9EE19EC3BE}" type="pres">
      <dgm:prSet presAssocID="{F08BEAE7-5F06-A34E-8B2F-C9C30253EB82}" presName="node" presStyleLbl="vennNode1" presStyleIdx="3" presStyleCnt="10">
        <dgm:presLayoutVars>
          <dgm:bulletEnabled val="1"/>
        </dgm:presLayoutVars>
      </dgm:prSet>
      <dgm:spPr/>
      <dgm:t>
        <a:bodyPr/>
        <a:lstStyle/>
        <a:p>
          <a:endParaRPr lang="en-US"/>
        </a:p>
      </dgm:t>
    </dgm:pt>
    <dgm:pt modelId="{89BFA01F-27E0-7D42-ADD9-D465FC876CD3}" type="pres">
      <dgm:prSet presAssocID="{EE6DCD14-4937-7D4C-ABBE-C8F7A912259E}" presName="node" presStyleLbl="vennNode1" presStyleIdx="4" presStyleCnt="10">
        <dgm:presLayoutVars>
          <dgm:bulletEnabled val="1"/>
        </dgm:presLayoutVars>
      </dgm:prSet>
      <dgm:spPr/>
      <dgm:t>
        <a:bodyPr/>
        <a:lstStyle/>
        <a:p>
          <a:endParaRPr lang="en-US"/>
        </a:p>
      </dgm:t>
    </dgm:pt>
    <dgm:pt modelId="{7D648138-06A5-3D48-AF06-C960FAE33554}" type="pres">
      <dgm:prSet presAssocID="{C3410A06-8AF1-B24F-9130-E9347BC68BBE}" presName="node" presStyleLbl="vennNode1" presStyleIdx="5" presStyleCnt="10">
        <dgm:presLayoutVars>
          <dgm:bulletEnabled val="1"/>
        </dgm:presLayoutVars>
      </dgm:prSet>
      <dgm:spPr/>
      <dgm:t>
        <a:bodyPr/>
        <a:lstStyle/>
        <a:p>
          <a:endParaRPr lang="en-US"/>
        </a:p>
      </dgm:t>
    </dgm:pt>
    <dgm:pt modelId="{6D21ED3C-BD61-F74F-8C98-9B422D4DDE9F}" type="pres">
      <dgm:prSet presAssocID="{97519447-1DD1-C142-B49E-40592FFDADFB}" presName="node" presStyleLbl="vennNode1" presStyleIdx="6" presStyleCnt="10">
        <dgm:presLayoutVars>
          <dgm:bulletEnabled val="1"/>
        </dgm:presLayoutVars>
      </dgm:prSet>
      <dgm:spPr/>
      <dgm:t>
        <a:bodyPr/>
        <a:lstStyle/>
        <a:p>
          <a:endParaRPr lang="en-US"/>
        </a:p>
      </dgm:t>
    </dgm:pt>
    <dgm:pt modelId="{50D2867E-1E15-1B44-9F63-E8866B6586A4}" type="pres">
      <dgm:prSet presAssocID="{D1B3558C-7E9A-CD47-BCA1-716B0C66E1F2}" presName="node" presStyleLbl="vennNode1" presStyleIdx="7" presStyleCnt="10">
        <dgm:presLayoutVars>
          <dgm:bulletEnabled val="1"/>
        </dgm:presLayoutVars>
      </dgm:prSet>
      <dgm:spPr/>
      <dgm:t>
        <a:bodyPr/>
        <a:lstStyle/>
        <a:p>
          <a:endParaRPr lang="en-US"/>
        </a:p>
      </dgm:t>
    </dgm:pt>
    <dgm:pt modelId="{657B0525-5740-5549-A8CB-F2F7BAD482DC}" type="pres">
      <dgm:prSet presAssocID="{FC7D635F-5141-7141-BE2B-F42B5FDB7935}" presName="node" presStyleLbl="vennNode1" presStyleIdx="8" presStyleCnt="10">
        <dgm:presLayoutVars>
          <dgm:bulletEnabled val="1"/>
        </dgm:presLayoutVars>
      </dgm:prSet>
      <dgm:spPr/>
      <dgm:t>
        <a:bodyPr/>
        <a:lstStyle/>
        <a:p>
          <a:endParaRPr lang="en-US"/>
        </a:p>
      </dgm:t>
    </dgm:pt>
    <dgm:pt modelId="{4FAE94D5-2985-D94F-828C-C11169CAC96A}" type="pres">
      <dgm:prSet presAssocID="{5BEA1F53-8BF6-3E4E-BFB5-B80D5BC8D133}" presName="node" presStyleLbl="vennNode1" presStyleIdx="9" presStyleCnt="10">
        <dgm:presLayoutVars>
          <dgm:bulletEnabled val="1"/>
        </dgm:presLayoutVars>
      </dgm:prSet>
      <dgm:spPr/>
      <dgm:t>
        <a:bodyPr/>
        <a:lstStyle/>
        <a:p>
          <a:endParaRPr lang="en-US"/>
        </a:p>
      </dgm:t>
    </dgm:pt>
  </dgm:ptLst>
  <dgm:cxnLst>
    <dgm:cxn modelId="{8149C898-BC3D-AC43-9161-7B0190491733}" srcId="{5B9980AB-901B-0948-8A71-E17211997FD8}" destId="{D67A1732-88E5-6843-B91B-6F914F66B5F8}" srcOrd="0" destOrd="0" parTransId="{E1A9E434-8293-7B4A-A131-4EC289BC6AD8}" sibTransId="{88BA17B1-2787-AE49-B0AF-FAA2AE6AAAA5}"/>
    <dgm:cxn modelId="{A6A0850B-9888-904A-88ED-945EDC432B57}" type="presOf" srcId="{97519447-1DD1-C142-B49E-40592FFDADFB}" destId="{6D21ED3C-BD61-F74F-8C98-9B422D4DDE9F}" srcOrd="0" destOrd="0" presId="urn:microsoft.com/office/officeart/2005/8/layout/radial3"/>
    <dgm:cxn modelId="{9A94F1DE-B6AF-1740-98AF-B9C44C61AEDF}" srcId="{5B9980AB-901B-0948-8A71-E17211997FD8}" destId="{97519447-1DD1-C142-B49E-40592FFDADFB}" srcOrd="5" destOrd="0" parTransId="{A67C6AA8-4D09-594D-9141-B5289469CF9A}" sibTransId="{A30E9F73-8786-A24E-8A1F-938A3F52CF2C}"/>
    <dgm:cxn modelId="{9C050CB5-AD90-0044-A6B1-A9D05514EA8B}" type="presOf" srcId="{5B9980AB-901B-0948-8A71-E17211997FD8}" destId="{A10C4D92-D981-7041-BBEE-E730308C06B0}" srcOrd="0" destOrd="0" presId="urn:microsoft.com/office/officeart/2005/8/layout/radial3"/>
    <dgm:cxn modelId="{819588F4-27D4-9948-AAB4-C125FE754642}" type="presOf" srcId="{D1B3558C-7E9A-CD47-BCA1-716B0C66E1F2}" destId="{50D2867E-1E15-1B44-9F63-E8866B6586A4}" srcOrd="0" destOrd="0" presId="urn:microsoft.com/office/officeart/2005/8/layout/radial3"/>
    <dgm:cxn modelId="{AC5FF828-037B-0C47-BEB3-37C6DCC9D518}" type="presOf" srcId="{D67A1732-88E5-6843-B91B-6F914F66B5F8}" destId="{A2134638-A829-3D46-A8F4-D1A5D19EF429}" srcOrd="0" destOrd="0" presId="urn:microsoft.com/office/officeart/2005/8/layout/radial3"/>
    <dgm:cxn modelId="{A793DF56-2211-A34F-AE0A-837CEB5365D8}" srcId="{5B9980AB-901B-0948-8A71-E17211997FD8}" destId="{C3410A06-8AF1-B24F-9130-E9347BC68BBE}" srcOrd="4" destOrd="0" parTransId="{9279D41E-83C0-5E48-A7E5-59D3A47C1EEE}" sibTransId="{E0585F83-AA75-5345-9309-3B9AC050F0F5}"/>
    <dgm:cxn modelId="{94CADA30-E1A7-974D-BECD-39D648AD265F}" srcId="{5B9980AB-901B-0948-8A71-E17211997FD8}" destId="{D1B3558C-7E9A-CD47-BCA1-716B0C66E1F2}" srcOrd="6" destOrd="0" parTransId="{E8854DE0-1695-7641-A8C7-3284EEE408DA}" sibTransId="{432F89AE-C2A5-154D-807F-D0F041F4FB39}"/>
    <dgm:cxn modelId="{4D924C44-EC45-CA48-AC16-F2974F431B93}" type="presOf" srcId="{60692E47-2A0B-AD4A-A05F-D43CE829EDB6}" destId="{C84039F6-E39C-C44D-B9D6-197802AC536B}" srcOrd="0" destOrd="0" presId="urn:microsoft.com/office/officeart/2005/8/layout/radial3"/>
    <dgm:cxn modelId="{D7FD539F-4FAB-B34C-800F-ADE232BB824F}" type="presOf" srcId="{5BEA1F53-8BF6-3E4E-BFB5-B80D5BC8D133}" destId="{4FAE94D5-2985-D94F-828C-C11169CAC96A}" srcOrd="0" destOrd="0" presId="urn:microsoft.com/office/officeart/2005/8/layout/radial3"/>
    <dgm:cxn modelId="{C39497AA-E764-2149-913F-4578655C3B4E}" srcId="{5B9980AB-901B-0948-8A71-E17211997FD8}" destId="{EE6DCD14-4937-7D4C-ABBE-C8F7A912259E}" srcOrd="3" destOrd="0" parTransId="{6B8057F0-CC3B-6245-9CA8-F6C820E05754}" sibTransId="{95C515D4-9FC7-C74F-B330-0FEA1C5D5335}"/>
    <dgm:cxn modelId="{791C7376-DA6A-A84C-B525-D22613E4B2B3}" type="presOf" srcId="{C3410A06-8AF1-B24F-9130-E9347BC68BBE}" destId="{7D648138-06A5-3D48-AF06-C960FAE33554}" srcOrd="0" destOrd="0" presId="urn:microsoft.com/office/officeart/2005/8/layout/radial3"/>
    <dgm:cxn modelId="{D0BDDCA6-DA43-D441-A768-9EA2E5E42180}" type="presOf" srcId="{EE6DCD14-4937-7D4C-ABBE-C8F7A912259E}" destId="{89BFA01F-27E0-7D42-ADD9-D465FC876CD3}" srcOrd="0" destOrd="0" presId="urn:microsoft.com/office/officeart/2005/8/layout/radial3"/>
    <dgm:cxn modelId="{CEAB10CA-6F8A-224B-AC8B-D4CE1A029A61}" srcId="{5B9980AB-901B-0948-8A71-E17211997FD8}" destId="{F08BEAE7-5F06-A34E-8B2F-C9C30253EB82}" srcOrd="2" destOrd="0" parTransId="{91EDF3A9-C9AD-704B-AE87-7E985B45FF48}" sibTransId="{702E20CF-A597-814A-AFD6-2CB41572B2D2}"/>
    <dgm:cxn modelId="{A44EDC2D-6651-8844-9FE1-F4AA2022FF5A}" srcId="{5B9980AB-901B-0948-8A71-E17211997FD8}" destId="{5BEA1F53-8BF6-3E4E-BFB5-B80D5BC8D133}" srcOrd="8" destOrd="0" parTransId="{774F7259-D013-5F44-BCCD-8E6E499C6ED6}" sibTransId="{614F1797-B0C1-9743-81AB-0507F2C6862D}"/>
    <dgm:cxn modelId="{3ADD4D40-0CC7-0B4A-9EC6-39C0EAE2E4DC}" srcId="{5B9980AB-901B-0948-8A71-E17211997FD8}" destId="{FC7D635F-5141-7141-BE2B-F42B5FDB7935}" srcOrd="7" destOrd="0" parTransId="{543F89EE-5635-7A4D-B7B1-9DAC37A22D78}" sibTransId="{C1F28F81-9A5B-C445-B491-43686376C37C}"/>
    <dgm:cxn modelId="{C877417F-0D38-8540-92D1-2D79BBBF5701}" type="presOf" srcId="{FC7D635F-5141-7141-BE2B-F42B5FDB7935}" destId="{657B0525-5740-5549-A8CB-F2F7BAD482DC}" srcOrd="0" destOrd="0" presId="urn:microsoft.com/office/officeart/2005/8/layout/radial3"/>
    <dgm:cxn modelId="{0FD34EC6-C863-054C-894E-AB13A7BBC98E}" type="presOf" srcId="{F08BEAE7-5F06-A34E-8B2F-C9C30253EB82}" destId="{53FE5F7F-703B-614A-83CA-DE9EE19EC3BE}" srcOrd="0" destOrd="0" presId="urn:microsoft.com/office/officeart/2005/8/layout/radial3"/>
    <dgm:cxn modelId="{1B926C37-13E2-EA40-9F65-6A89461E1526}" srcId="{5B9980AB-901B-0948-8A71-E17211997FD8}" destId="{60692E47-2A0B-AD4A-A05F-D43CE829EDB6}" srcOrd="1" destOrd="0" parTransId="{DD3252E7-A996-4044-8366-08E7E5E3F58E}" sibTransId="{1EE0468A-E2A7-344D-8130-D75AEC6F10C8}"/>
    <dgm:cxn modelId="{1694D861-1041-BA4A-A10D-70C890E99BC2}" type="presOf" srcId="{55E17C98-CE60-5742-854B-55BE2E913DB6}" destId="{933F3B05-E357-1E48-924E-E8401DE44255}" srcOrd="0" destOrd="0" presId="urn:microsoft.com/office/officeart/2005/8/layout/radial3"/>
    <dgm:cxn modelId="{EDCDA7A0-5FB0-F447-8D4F-56E912F244CD}" srcId="{55E17C98-CE60-5742-854B-55BE2E913DB6}" destId="{5B9980AB-901B-0948-8A71-E17211997FD8}" srcOrd="0" destOrd="0" parTransId="{1176BA9C-0E11-ED42-8840-07996A3543D4}" sibTransId="{C9DEF982-F43F-2A49-AE86-5470B5D16110}"/>
    <dgm:cxn modelId="{69CC991B-72AF-EC4E-8DD9-2E07B276D77C}" type="presParOf" srcId="{933F3B05-E357-1E48-924E-E8401DE44255}" destId="{CAE7C341-A121-324C-B602-876B903596D1}" srcOrd="0" destOrd="0" presId="urn:microsoft.com/office/officeart/2005/8/layout/radial3"/>
    <dgm:cxn modelId="{A38E813C-FFC6-1343-8EDD-DA63217526E3}" type="presParOf" srcId="{CAE7C341-A121-324C-B602-876B903596D1}" destId="{A10C4D92-D981-7041-BBEE-E730308C06B0}" srcOrd="0" destOrd="0" presId="urn:microsoft.com/office/officeart/2005/8/layout/radial3"/>
    <dgm:cxn modelId="{C2A818BD-637E-A742-9DC1-379456869D84}" type="presParOf" srcId="{CAE7C341-A121-324C-B602-876B903596D1}" destId="{A2134638-A829-3D46-A8F4-D1A5D19EF429}" srcOrd="1" destOrd="0" presId="urn:microsoft.com/office/officeart/2005/8/layout/radial3"/>
    <dgm:cxn modelId="{03A534D5-148A-5D4B-99AC-BBC9BE27E43F}" type="presParOf" srcId="{CAE7C341-A121-324C-B602-876B903596D1}" destId="{C84039F6-E39C-C44D-B9D6-197802AC536B}" srcOrd="2" destOrd="0" presId="urn:microsoft.com/office/officeart/2005/8/layout/radial3"/>
    <dgm:cxn modelId="{9626F3A4-0391-F34B-9ADA-69A045FB66B7}" type="presParOf" srcId="{CAE7C341-A121-324C-B602-876B903596D1}" destId="{53FE5F7F-703B-614A-83CA-DE9EE19EC3BE}" srcOrd="3" destOrd="0" presId="urn:microsoft.com/office/officeart/2005/8/layout/radial3"/>
    <dgm:cxn modelId="{2431D119-077B-F241-A01B-FE335650135B}" type="presParOf" srcId="{CAE7C341-A121-324C-B602-876B903596D1}" destId="{89BFA01F-27E0-7D42-ADD9-D465FC876CD3}" srcOrd="4" destOrd="0" presId="urn:microsoft.com/office/officeart/2005/8/layout/radial3"/>
    <dgm:cxn modelId="{25A19AE0-B7EF-DE49-9396-50C8F8CEA572}" type="presParOf" srcId="{CAE7C341-A121-324C-B602-876B903596D1}" destId="{7D648138-06A5-3D48-AF06-C960FAE33554}" srcOrd="5" destOrd="0" presId="urn:microsoft.com/office/officeart/2005/8/layout/radial3"/>
    <dgm:cxn modelId="{EFC108AB-2411-5943-A052-EC2B30E6917F}" type="presParOf" srcId="{CAE7C341-A121-324C-B602-876B903596D1}" destId="{6D21ED3C-BD61-F74F-8C98-9B422D4DDE9F}" srcOrd="6" destOrd="0" presId="urn:microsoft.com/office/officeart/2005/8/layout/radial3"/>
    <dgm:cxn modelId="{8F98CBC5-0293-384B-A317-950BF51B45A2}" type="presParOf" srcId="{CAE7C341-A121-324C-B602-876B903596D1}" destId="{50D2867E-1E15-1B44-9F63-E8866B6586A4}" srcOrd="7" destOrd="0" presId="urn:microsoft.com/office/officeart/2005/8/layout/radial3"/>
    <dgm:cxn modelId="{18923D3E-B5E4-EF4F-AC25-A223A779D4CE}" type="presParOf" srcId="{CAE7C341-A121-324C-B602-876B903596D1}" destId="{657B0525-5740-5549-A8CB-F2F7BAD482DC}" srcOrd="8" destOrd="0" presId="urn:microsoft.com/office/officeart/2005/8/layout/radial3"/>
    <dgm:cxn modelId="{AAFBB323-09B6-614E-8691-FF17DCE96482}" type="presParOf" srcId="{CAE7C341-A121-324C-B602-876B903596D1}" destId="{4FAE94D5-2985-D94F-828C-C11169CAC96A}" srcOrd="9" destOrd="0" presId="urn:microsoft.com/office/officeart/2005/8/layout/radial3"/>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11096C-96DC-5741-91AF-55B63E460CDB}" type="doc">
      <dgm:prSet loTypeId="urn:microsoft.com/office/officeart/2005/8/layout/target1" loCatId="relationship" qsTypeId="urn:microsoft.com/office/officeart/2005/8/quickstyle/simple4" qsCatId="simple" csTypeId="urn:microsoft.com/office/officeart/2005/8/colors/colorful3" csCatId="colorful" phldr="1"/>
      <dgm:spPr/>
    </dgm:pt>
    <dgm:pt modelId="{6DD7ECFA-33F9-A74D-B35F-935B101314AB}">
      <dgm:prSet phldrT="[Text]"/>
      <dgm:spPr/>
      <dgm:t>
        <a:bodyPr/>
        <a:lstStyle/>
        <a:p>
          <a:r>
            <a:rPr lang="en-US" dirty="0" smtClean="0">
              <a:latin typeface="Avenir Book"/>
              <a:cs typeface="Avenir Book"/>
            </a:rPr>
            <a:t>Place-based Partnerships</a:t>
          </a:r>
          <a:endParaRPr lang="en-US" dirty="0">
            <a:latin typeface="Avenir Book"/>
            <a:cs typeface="Avenir Book"/>
          </a:endParaRPr>
        </a:p>
      </dgm:t>
    </dgm:pt>
    <dgm:pt modelId="{B3F11D30-8A9D-C345-8989-2460673FDDC6}" type="parTrans" cxnId="{DD9E2A00-2ABC-424D-BC8C-4D73BF5CD516}">
      <dgm:prSet/>
      <dgm:spPr/>
      <dgm:t>
        <a:bodyPr/>
        <a:lstStyle/>
        <a:p>
          <a:endParaRPr lang="en-US"/>
        </a:p>
      </dgm:t>
    </dgm:pt>
    <dgm:pt modelId="{324F58FE-052B-A449-9AFC-49007ECD2401}" type="sibTrans" cxnId="{DD9E2A00-2ABC-424D-BC8C-4D73BF5CD516}">
      <dgm:prSet/>
      <dgm:spPr/>
      <dgm:t>
        <a:bodyPr/>
        <a:lstStyle/>
        <a:p>
          <a:endParaRPr lang="en-US"/>
        </a:p>
      </dgm:t>
    </dgm:pt>
    <dgm:pt modelId="{B84E1703-4E65-1D43-A5B5-774E6900FBC0}">
      <dgm:prSet phldrT="[Text]"/>
      <dgm:spPr/>
      <dgm:t>
        <a:bodyPr/>
        <a:lstStyle/>
        <a:p>
          <a:r>
            <a:rPr lang="en-US" dirty="0" smtClean="0">
              <a:latin typeface="Avenir Book"/>
              <a:cs typeface="Avenir Book"/>
            </a:rPr>
            <a:t>Crown-wide Initiatives</a:t>
          </a:r>
          <a:endParaRPr lang="en-US" dirty="0">
            <a:latin typeface="Avenir Book"/>
            <a:cs typeface="Avenir Book"/>
          </a:endParaRPr>
        </a:p>
      </dgm:t>
    </dgm:pt>
    <dgm:pt modelId="{43F0AB13-7B99-E049-B77C-DEC08A37A7B2}" type="parTrans" cxnId="{9AC44FF4-96B4-CE4C-A29D-27C31230532B}">
      <dgm:prSet/>
      <dgm:spPr/>
      <dgm:t>
        <a:bodyPr/>
        <a:lstStyle/>
        <a:p>
          <a:endParaRPr lang="en-US"/>
        </a:p>
      </dgm:t>
    </dgm:pt>
    <dgm:pt modelId="{D3A280B8-31FD-204B-BF17-482EB3AB37C7}" type="sibTrans" cxnId="{9AC44FF4-96B4-CE4C-A29D-27C31230532B}">
      <dgm:prSet/>
      <dgm:spPr/>
      <dgm:t>
        <a:bodyPr/>
        <a:lstStyle/>
        <a:p>
          <a:endParaRPr lang="en-US"/>
        </a:p>
      </dgm:t>
    </dgm:pt>
    <dgm:pt modelId="{6FB1A876-D389-6F4A-B713-80A2521A7896}">
      <dgm:prSet phldrT="[Text]"/>
      <dgm:spPr/>
      <dgm:t>
        <a:bodyPr/>
        <a:lstStyle/>
        <a:p>
          <a:r>
            <a:rPr lang="en-US" dirty="0" smtClean="0">
              <a:latin typeface="Avenir Book"/>
              <a:cs typeface="Avenir Book"/>
            </a:rPr>
            <a:t>Larger Regional Initiatives</a:t>
          </a:r>
          <a:endParaRPr lang="en-US" dirty="0">
            <a:latin typeface="Avenir Book"/>
            <a:cs typeface="Avenir Book"/>
          </a:endParaRPr>
        </a:p>
      </dgm:t>
    </dgm:pt>
    <dgm:pt modelId="{6ED9AEAF-61BD-2D49-9406-65FBBB2CA5B7}" type="parTrans" cxnId="{8F55572D-B038-AE4F-B3DA-7FE506DDAD91}">
      <dgm:prSet/>
      <dgm:spPr/>
      <dgm:t>
        <a:bodyPr/>
        <a:lstStyle/>
        <a:p>
          <a:endParaRPr lang="en-US"/>
        </a:p>
      </dgm:t>
    </dgm:pt>
    <dgm:pt modelId="{127D543F-FAD5-AE4D-A65B-3B82B3D236CF}" type="sibTrans" cxnId="{8F55572D-B038-AE4F-B3DA-7FE506DDAD91}">
      <dgm:prSet/>
      <dgm:spPr/>
      <dgm:t>
        <a:bodyPr/>
        <a:lstStyle/>
        <a:p>
          <a:endParaRPr lang="en-US"/>
        </a:p>
      </dgm:t>
    </dgm:pt>
    <dgm:pt modelId="{782A44DF-A7EA-884A-B50A-F87270A1883E}" type="pres">
      <dgm:prSet presAssocID="{FD11096C-96DC-5741-91AF-55B63E460CDB}" presName="composite" presStyleCnt="0">
        <dgm:presLayoutVars>
          <dgm:chMax val="5"/>
          <dgm:dir/>
          <dgm:resizeHandles val="exact"/>
        </dgm:presLayoutVars>
      </dgm:prSet>
      <dgm:spPr/>
    </dgm:pt>
    <dgm:pt modelId="{CB024B9D-999B-8448-A718-4D3EC8328970}" type="pres">
      <dgm:prSet presAssocID="{6DD7ECFA-33F9-A74D-B35F-935B101314AB}" presName="circle1" presStyleLbl="lnNode1" presStyleIdx="0" presStyleCnt="3"/>
      <dgm:spPr/>
    </dgm:pt>
    <dgm:pt modelId="{C9AC4C7B-6A46-CC4E-A5CA-43E3B6CFD2A0}" type="pres">
      <dgm:prSet presAssocID="{6DD7ECFA-33F9-A74D-B35F-935B101314AB}" presName="text1" presStyleLbl="revTx" presStyleIdx="0" presStyleCnt="3">
        <dgm:presLayoutVars>
          <dgm:bulletEnabled val="1"/>
        </dgm:presLayoutVars>
      </dgm:prSet>
      <dgm:spPr/>
      <dgm:t>
        <a:bodyPr/>
        <a:lstStyle/>
        <a:p>
          <a:endParaRPr lang="en-US"/>
        </a:p>
      </dgm:t>
    </dgm:pt>
    <dgm:pt modelId="{C45B11C1-CF61-1E42-BEDD-13D0047BBE10}" type="pres">
      <dgm:prSet presAssocID="{6DD7ECFA-33F9-A74D-B35F-935B101314AB}" presName="line1" presStyleLbl="callout" presStyleIdx="0" presStyleCnt="6"/>
      <dgm:spPr/>
    </dgm:pt>
    <dgm:pt modelId="{B8A2AABF-F2B8-DF41-91F5-182C7E6E3CBF}" type="pres">
      <dgm:prSet presAssocID="{6DD7ECFA-33F9-A74D-B35F-935B101314AB}" presName="d1" presStyleLbl="callout" presStyleIdx="1" presStyleCnt="6"/>
      <dgm:spPr/>
    </dgm:pt>
    <dgm:pt modelId="{06E9AF3F-3814-9E46-ADB1-72B51C402125}" type="pres">
      <dgm:prSet presAssocID="{B84E1703-4E65-1D43-A5B5-774E6900FBC0}" presName="circle2" presStyleLbl="lnNode1" presStyleIdx="1" presStyleCnt="3"/>
      <dgm:spPr/>
    </dgm:pt>
    <dgm:pt modelId="{2E7E411D-4C2C-0F4B-84D0-38FEA5EAE699}" type="pres">
      <dgm:prSet presAssocID="{B84E1703-4E65-1D43-A5B5-774E6900FBC0}" presName="text2" presStyleLbl="revTx" presStyleIdx="1" presStyleCnt="3">
        <dgm:presLayoutVars>
          <dgm:bulletEnabled val="1"/>
        </dgm:presLayoutVars>
      </dgm:prSet>
      <dgm:spPr/>
      <dgm:t>
        <a:bodyPr/>
        <a:lstStyle/>
        <a:p>
          <a:endParaRPr lang="en-US"/>
        </a:p>
      </dgm:t>
    </dgm:pt>
    <dgm:pt modelId="{1038506C-A8A8-7241-84F8-646DEADCB9D5}" type="pres">
      <dgm:prSet presAssocID="{B84E1703-4E65-1D43-A5B5-774E6900FBC0}" presName="line2" presStyleLbl="callout" presStyleIdx="2" presStyleCnt="6"/>
      <dgm:spPr/>
    </dgm:pt>
    <dgm:pt modelId="{4CE7AAE0-A670-B04F-B785-453C22B8D243}" type="pres">
      <dgm:prSet presAssocID="{B84E1703-4E65-1D43-A5B5-774E6900FBC0}" presName="d2" presStyleLbl="callout" presStyleIdx="3" presStyleCnt="6"/>
      <dgm:spPr/>
    </dgm:pt>
    <dgm:pt modelId="{5A3904E9-E637-204A-8B0E-52B1B074FD2F}" type="pres">
      <dgm:prSet presAssocID="{6FB1A876-D389-6F4A-B713-80A2521A7896}" presName="circle3" presStyleLbl="lnNode1" presStyleIdx="2" presStyleCnt="3"/>
      <dgm:spPr/>
      <dgm:t>
        <a:bodyPr/>
        <a:lstStyle/>
        <a:p>
          <a:endParaRPr lang="en-US"/>
        </a:p>
      </dgm:t>
    </dgm:pt>
    <dgm:pt modelId="{21561DC1-DF3B-D145-BB9F-5A753240FCE0}" type="pres">
      <dgm:prSet presAssocID="{6FB1A876-D389-6F4A-B713-80A2521A7896}" presName="text3" presStyleLbl="revTx" presStyleIdx="2" presStyleCnt="3">
        <dgm:presLayoutVars>
          <dgm:bulletEnabled val="1"/>
        </dgm:presLayoutVars>
      </dgm:prSet>
      <dgm:spPr/>
      <dgm:t>
        <a:bodyPr/>
        <a:lstStyle/>
        <a:p>
          <a:endParaRPr lang="en-US"/>
        </a:p>
      </dgm:t>
    </dgm:pt>
    <dgm:pt modelId="{553A1146-4476-7D4D-9C3E-548C310B8737}" type="pres">
      <dgm:prSet presAssocID="{6FB1A876-D389-6F4A-B713-80A2521A7896}" presName="line3" presStyleLbl="callout" presStyleIdx="4" presStyleCnt="6"/>
      <dgm:spPr/>
    </dgm:pt>
    <dgm:pt modelId="{DA320B1F-7AF7-EE4F-98D8-AC7D979A91DD}" type="pres">
      <dgm:prSet presAssocID="{6FB1A876-D389-6F4A-B713-80A2521A7896}" presName="d3" presStyleLbl="callout" presStyleIdx="5" presStyleCnt="6"/>
      <dgm:spPr/>
    </dgm:pt>
  </dgm:ptLst>
  <dgm:cxnLst>
    <dgm:cxn modelId="{8F55572D-B038-AE4F-B3DA-7FE506DDAD91}" srcId="{FD11096C-96DC-5741-91AF-55B63E460CDB}" destId="{6FB1A876-D389-6F4A-B713-80A2521A7896}" srcOrd="2" destOrd="0" parTransId="{6ED9AEAF-61BD-2D49-9406-65FBBB2CA5B7}" sibTransId="{127D543F-FAD5-AE4D-A65B-3B82B3D236CF}"/>
    <dgm:cxn modelId="{0192D781-B062-FE44-B70F-74057C1A938F}" type="presOf" srcId="{B84E1703-4E65-1D43-A5B5-774E6900FBC0}" destId="{2E7E411D-4C2C-0F4B-84D0-38FEA5EAE699}" srcOrd="0" destOrd="0" presId="urn:microsoft.com/office/officeart/2005/8/layout/target1"/>
    <dgm:cxn modelId="{91FEB8C0-0DA4-7640-A871-1B1C974EDADA}" type="presOf" srcId="{6DD7ECFA-33F9-A74D-B35F-935B101314AB}" destId="{C9AC4C7B-6A46-CC4E-A5CA-43E3B6CFD2A0}" srcOrd="0" destOrd="0" presId="urn:microsoft.com/office/officeart/2005/8/layout/target1"/>
    <dgm:cxn modelId="{9AC44FF4-96B4-CE4C-A29D-27C31230532B}" srcId="{FD11096C-96DC-5741-91AF-55B63E460CDB}" destId="{B84E1703-4E65-1D43-A5B5-774E6900FBC0}" srcOrd="1" destOrd="0" parTransId="{43F0AB13-7B99-E049-B77C-DEC08A37A7B2}" sibTransId="{D3A280B8-31FD-204B-BF17-482EB3AB37C7}"/>
    <dgm:cxn modelId="{DD9E2A00-2ABC-424D-BC8C-4D73BF5CD516}" srcId="{FD11096C-96DC-5741-91AF-55B63E460CDB}" destId="{6DD7ECFA-33F9-A74D-B35F-935B101314AB}" srcOrd="0" destOrd="0" parTransId="{B3F11D30-8A9D-C345-8989-2460673FDDC6}" sibTransId="{324F58FE-052B-A449-9AFC-49007ECD2401}"/>
    <dgm:cxn modelId="{88434E3F-FB52-A24D-AC92-D049D2B39484}" type="presOf" srcId="{FD11096C-96DC-5741-91AF-55B63E460CDB}" destId="{782A44DF-A7EA-884A-B50A-F87270A1883E}" srcOrd="0" destOrd="0" presId="urn:microsoft.com/office/officeart/2005/8/layout/target1"/>
    <dgm:cxn modelId="{E8140C21-185B-9949-B353-C024CD3BAE88}" type="presOf" srcId="{6FB1A876-D389-6F4A-B713-80A2521A7896}" destId="{21561DC1-DF3B-D145-BB9F-5A753240FCE0}" srcOrd="0" destOrd="0" presId="urn:microsoft.com/office/officeart/2005/8/layout/target1"/>
    <dgm:cxn modelId="{F01A9A6E-F69E-9243-A385-7A467824CFE0}" type="presParOf" srcId="{782A44DF-A7EA-884A-B50A-F87270A1883E}" destId="{CB024B9D-999B-8448-A718-4D3EC8328970}" srcOrd="0" destOrd="0" presId="urn:microsoft.com/office/officeart/2005/8/layout/target1"/>
    <dgm:cxn modelId="{15FBEFE7-249F-2E4E-960C-BCDC956598D4}" type="presParOf" srcId="{782A44DF-A7EA-884A-B50A-F87270A1883E}" destId="{C9AC4C7B-6A46-CC4E-A5CA-43E3B6CFD2A0}" srcOrd="1" destOrd="0" presId="urn:microsoft.com/office/officeart/2005/8/layout/target1"/>
    <dgm:cxn modelId="{02A9B8D9-F19D-574B-9CE3-5B56884B7E8D}" type="presParOf" srcId="{782A44DF-A7EA-884A-B50A-F87270A1883E}" destId="{C45B11C1-CF61-1E42-BEDD-13D0047BBE10}" srcOrd="2" destOrd="0" presId="urn:microsoft.com/office/officeart/2005/8/layout/target1"/>
    <dgm:cxn modelId="{4459D3CF-A81A-FD47-83A2-3A804F5148CB}" type="presParOf" srcId="{782A44DF-A7EA-884A-B50A-F87270A1883E}" destId="{B8A2AABF-F2B8-DF41-91F5-182C7E6E3CBF}" srcOrd="3" destOrd="0" presId="urn:microsoft.com/office/officeart/2005/8/layout/target1"/>
    <dgm:cxn modelId="{0D893AC8-65A9-474B-8EC4-56D6C5F6DF2D}" type="presParOf" srcId="{782A44DF-A7EA-884A-B50A-F87270A1883E}" destId="{06E9AF3F-3814-9E46-ADB1-72B51C402125}" srcOrd="4" destOrd="0" presId="urn:microsoft.com/office/officeart/2005/8/layout/target1"/>
    <dgm:cxn modelId="{031CD79E-1599-A342-AECA-4B2E07B4A425}" type="presParOf" srcId="{782A44DF-A7EA-884A-B50A-F87270A1883E}" destId="{2E7E411D-4C2C-0F4B-84D0-38FEA5EAE699}" srcOrd="5" destOrd="0" presId="urn:microsoft.com/office/officeart/2005/8/layout/target1"/>
    <dgm:cxn modelId="{305E1165-6FDF-FF4C-999E-F6FE60F3586B}" type="presParOf" srcId="{782A44DF-A7EA-884A-B50A-F87270A1883E}" destId="{1038506C-A8A8-7241-84F8-646DEADCB9D5}" srcOrd="6" destOrd="0" presId="urn:microsoft.com/office/officeart/2005/8/layout/target1"/>
    <dgm:cxn modelId="{0C9AD698-FBEB-8A4F-93A7-C90D047EFC4B}" type="presParOf" srcId="{782A44DF-A7EA-884A-B50A-F87270A1883E}" destId="{4CE7AAE0-A670-B04F-B785-453C22B8D243}" srcOrd="7" destOrd="0" presId="urn:microsoft.com/office/officeart/2005/8/layout/target1"/>
    <dgm:cxn modelId="{F2C090AF-294D-D044-A4B0-D49B2EA3A002}" type="presParOf" srcId="{782A44DF-A7EA-884A-B50A-F87270A1883E}" destId="{5A3904E9-E637-204A-8B0E-52B1B074FD2F}" srcOrd="8" destOrd="0" presId="urn:microsoft.com/office/officeart/2005/8/layout/target1"/>
    <dgm:cxn modelId="{C49A8536-1689-104A-BFC9-DF995BF2253C}" type="presParOf" srcId="{782A44DF-A7EA-884A-B50A-F87270A1883E}" destId="{21561DC1-DF3B-D145-BB9F-5A753240FCE0}" srcOrd="9" destOrd="0" presId="urn:microsoft.com/office/officeart/2005/8/layout/target1"/>
    <dgm:cxn modelId="{EAFF4156-59AD-2142-A133-06F987FFD5F4}" type="presParOf" srcId="{782A44DF-A7EA-884A-B50A-F87270A1883E}" destId="{553A1146-4476-7D4D-9C3E-548C310B8737}" srcOrd="10" destOrd="0" presId="urn:microsoft.com/office/officeart/2005/8/layout/target1"/>
    <dgm:cxn modelId="{1794E41E-1AEC-664E-993B-08ACEC5F6E6C}" type="presParOf" srcId="{782A44DF-A7EA-884A-B50A-F87270A1883E}" destId="{DA320B1F-7AF7-EE4F-98D8-AC7D979A91DD}" srcOrd="11"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E17C98-CE60-5742-854B-55BE2E913DB6}" type="doc">
      <dgm:prSet loTypeId="urn:microsoft.com/office/officeart/2005/8/layout/radial3" loCatId="relationship" qsTypeId="urn:microsoft.com/office/officeart/2005/8/quickstyle/simple4" qsCatId="simple" csTypeId="urn:microsoft.com/office/officeart/2005/8/colors/accent0_2" csCatId="mainScheme" phldr="1"/>
      <dgm:spPr/>
      <dgm:t>
        <a:bodyPr/>
        <a:lstStyle/>
        <a:p>
          <a:endParaRPr lang="en-US"/>
        </a:p>
      </dgm:t>
    </dgm:pt>
    <dgm:pt modelId="{D67A1732-88E5-6843-B91B-6F914F66B5F8}">
      <dgm:prSet phldrT="[Text]"/>
      <dgm:spPr/>
      <dgm:t>
        <a:bodyPr/>
        <a:lstStyle/>
        <a:p>
          <a:r>
            <a:rPr lang="en-US" smtClean="0">
              <a:solidFill>
                <a:schemeClr val="tx2"/>
              </a:solidFill>
            </a:rPr>
            <a:t>Public Agencies</a:t>
          </a:r>
          <a:endParaRPr lang="en-US" dirty="0">
            <a:solidFill>
              <a:schemeClr val="tx2"/>
            </a:solidFill>
          </a:endParaRPr>
        </a:p>
      </dgm:t>
    </dgm:pt>
    <dgm:pt modelId="{E1A9E434-8293-7B4A-A131-4EC289BC6AD8}" type="parTrans" cxnId="{8149C898-BC3D-AC43-9161-7B0190491733}">
      <dgm:prSet/>
      <dgm:spPr/>
      <dgm:t>
        <a:bodyPr/>
        <a:lstStyle/>
        <a:p>
          <a:endParaRPr lang="en-US"/>
        </a:p>
      </dgm:t>
    </dgm:pt>
    <dgm:pt modelId="{88BA17B1-2787-AE49-B0AF-FAA2AE6AAAA5}" type="sibTrans" cxnId="{8149C898-BC3D-AC43-9161-7B0190491733}">
      <dgm:prSet/>
      <dgm:spPr/>
      <dgm:t>
        <a:bodyPr/>
        <a:lstStyle/>
        <a:p>
          <a:endParaRPr lang="en-US"/>
        </a:p>
      </dgm:t>
    </dgm:pt>
    <dgm:pt modelId="{C3DC22BC-6D0F-E04F-846F-A76325E12674}">
      <dgm:prSet phldrT="[Text]"/>
      <dgm:spPr/>
      <dgm:t>
        <a:bodyPr/>
        <a:lstStyle/>
        <a:p>
          <a:r>
            <a:rPr lang="en-US" smtClean="0">
              <a:solidFill>
                <a:schemeClr val="tx2"/>
              </a:solidFill>
            </a:rPr>
            <a:t>Landowners</a:t>
          </a:r>
          <a:endParaRPr lang="en-US" dirty="0">
            <a:solidFill>
              <a:schemeClr val="tx2"/>
            </a:solidFill>
          </a:endParaRPr>
        </a:p>
      </dgm:t>
    </dgm:pt>
    <dgm:pt modelId="{68ECF7F4-A125-DB4D-8C13-72FE51448B64}" type="parTrans" cxnId="{08B04993-1D48-5E41-A25A-7BC5DF96B653}">
      <dgm:prSet/>
      <dgm:spPr/>
      <dgm:t>
        <a:bodyPr/>
        <a:lstStyle/>
        <a:p>
          <a:endParaRPr lang="en-US"/>
        </a:p>
      </dgm:t>
    </dgm:pt>
    <dgm:pt modelId="{B095FFB2-4C91-B64E-A776-5486D558F21C}" type="sibTrans" cxnId="{08B04993-1D48-5E41-A25A-7BC5DF96B653}">
      <dgm:prSet/>
      <dgm:spPr/>
      <dgm:t>
        <a:bodyPr/>
        <a:lstStyle/>
        <a:p>
          <a:endParaRPr lang="en-US"/>
        </a:p>
      </dgm:t>
    </dgm:pt>
    <dgm:pt modelId="{ED04F47C-D813-544C-8C13-CF65A23F3282}">
      <dgm:prSet phldrT="[Text]"/>
      <dgm:spPr/>
      <dgm:t>
        <a:bodyPr/>
        <a:lstStyle/>
        <a:p>
          <a:r>
            <a:rPr lang="en-US" smtClean="0">
              <a:solidFill>
                <a:schemeClr val="tx2"/>
              </a:solidFill>
            </a:rPr>
            <a:t>Conservationists</a:t>
          </a:r>
          <a:endParaRPr lang="en-US" dirty="0">
            <a:solidFill>
              <a:schemeClr val="tx2"/>
            </a:solidFill>
          </a:endParaRPr>
        </a:p>
      </dgm:t>
    </dgm:pt>
    <dgm:pt modelId="{BAD7B3E2-420B-CF40-A948-055333BBAF3D}" type="parTrans" cxnId="{B3361017-E184-D54F-A13F-4C5A227C9504}">
      <dgm:prSet/>
      <dgm:spPr/>
      <dgm:t>
        <a:bodyPr/>
        <a:lstStyle/>
        <a:p>
          <a:endParaRPr lang="en-US"/>
        </a:p>
      </dgm:t>
    </dgm:pt>
    <dgm:pt modelId="{1B5423D9-4EF7-2345-B099-538EFF70AC37}" type="sibTrans" cxnId="{B3361017-E184-D54F-A13F-4C5A227C9504}">
      <dgm:prSet/>
      <dgm:spPr/>
      <dgm:t>
        <a:bodyPr/>
        <a:lstStyle/>
        <a:p>
          <a:endParaRPr lang="en-US"/>
        </a:p>
      </dgm:t>
    </dgm:pt>
    <dgm:pt modelId="{CE7AB0EC-54E3-A846-930D-68F1B402FB20}">
      <dgm:prSet phldrT="[Text]"/>
      <dgm:spPr/>
      <dgm:t>
        <a:bodyPr/>
        <a:lstStyle/>
        <a:p>
          <a:r>
            <a:rPr lang="en-US" smtClean="0">
              <a:solidFill>
                <a:schemeClr val="tx2"/>
              </a:solidFill>
            </a:rPr>
            <a:t>Educators</a:t>
          </a:r>
          <a:endParaRPr lang="en-US" dirty="0">
            <a:solidFill>
              <a:schemeClr val="tx2"/>
            </a:solidFill>
          </a:endParaRPr>
        </a:p>
      </dgm:t>
    </dgm:pt>
    <dgm:pt modelId="{BF98991A-5A66-3049-AABD-745A5F77AD81}" type="parTrans" cxnId="{650A4BD4-E641-1E4E-8F02-3A9157136F3E}">
      <dgm:prSet/>
      <dgm:spPr/>
      <dgm:t>
        <a:bodyPr/>
        <a:lstStyle/>
        <a:p>
          <a:endParaRPr lang="en-US"/>
        </a:p>
      </dgm:t>
    </dgm:pt>
    <dgm:pt modelId="{7F374F40-8EDB-8D4C-BEC2-58CB89EAB3B2}" type="sibTrans" cxnId="{650A4BD4-E641-1E4E-8F02-3A9157136F3E}">
      <dgm:prSet/>
      <dgm:spPr/>
      <dgm:t>
        <a:bodyPr/>
        <a:lstStyle/>
        <a:p>
          <a:endParaRPr lang="en-US"/>
        </a:p>
      </dgm:t>
    </dgm:pt>
    <dgm:pt modelId="{48908227-0764-3A4A-873B-EC71588A59B2}">
      <dgm:prSet/>
      <dgm:spPr/>
      <dgm:t>
        <a:bodyPr/>
        <a:lstStyle/>
        <a:p>
          <a:r>
            <a:rPr lang="en-US" smtClean="0">
              <a:solidFill>
                <a:schemeClr val="tx2"/>
              </a:solidFill>
            </a:rPr>
            <a:t>Tribes &amp; First Nations</a:t>
          </a:r>
          <a:endParaRPr lang="en-US" dirty="0">
            <a:solidFill>
              <a:schemeClr val="tx2"/>
            </a:solidFill>
          </a:endParaRPr>
        </a:p>
      </dgm:t>
    </dgm:pt>
    <dgm:pt modelId="{BD2F5932-FDCE-E145-B076-D5FF6E78A424}" type="parTrans" cxnId="{9960AC56-D0F4-DC47-BA64-8EC34119C09E}">
      <dgm:prSet/>
      <dgm:spPr/>
      <dgm:t>
        <a:bodyPr/>
        <a:lstStyle/>
        <a:p>
          <a:endParaRPr lang="en-US"/>
        </a:p>
      </dgm:t>
    </dgm:pt>
    <dgm:pt modelId="{C9BBF807-3E40-1A4E-B6FA-72069E43A92F}" type="sibTrans" cxnId="{9960AC56-D0F4-DC47-BA64-8EC34119C09E}">
      <dgm:prSet/>
      <dgm:spPr/>
      <dgm:t>
        <a:bodyPr/>
        <a:lstStyle/>
        <a:p>
          <a:endParaRPr lang="en-US"/>
        </a:p>
      </dgm:t>
    </dgm:pt>
    <dgm:pt modelId="{9383D448-9322-DA49-9654-7CB50A2EA831}">
      <dgm:prSet/>
      <dgm:spPr/>
      <dgm:t>
        <a:bodyPr/>
        <a:lstStyle/>
        <a:p>
          <a:r>
            <a:rPr lang="en-US" smtClean="0">
              <a:solidFill>
                <a:schemeClr val="tx2"/>
              </a:solidFill>
            </a:rPr>
            <a:t>Community Leaders</a:t>
          </a:r>
          <a:endParaRPr lang="en-US" dirty="0">
            <a:solidFill>
              <a:schemeClr val="tx2"/>
            </a:solidFill>
          </a:endParaRPr>
        </a:p>
      </dgm:t>
    </dgm:pt>
    <dgm:pt modelId="{FA3DCB47-6B67-9442-916A-3DA77543255E}" type="parTrans" cxnId="{AE061340-7AB6-1047-AE93-6E0F7742C813}">
      <dgm:prSet/>
      <dgm:spPr/>
      <dgm:t>
        <a:bodyPr/>
        <a:lstStyle/>
        <a:p>
          <a:endParaRPr lang="en-US"/>
        </a:p>
      </dgm:t>
    </dgm:pt>
    <dgm:pt modelId="{4108BFAD-9591-4A43-B0E7-DAE8C161C4C2}" type="sibTrans" cxnId="{AE061340-7AB6-1047-AE93-6E0F7742C813}">
      <dgm:prSet/>
      <dgm:spPr/>
      <dgm:t>
        <a:bodyPr/>
        <a:lstStyle/>
        <a:p>
          <a:endParaRPr lang="en-US"/>
        </a:p>
      </dgm:t>
    </dgm:pt>
    <dgm:pt modelId="{7B907E8F-1BF0-7044-A86F-6ADA2313BAB3}">
      <dgm:prSet/>
      <dgm:spPr/>
      <dgm:t>
        <a:bodyPr/>
        <a:lstStyle/>
        <a:p>
          <a:r>
            <a:rPr lang="en-US" smtClean="0">
              <a:solidFill>
                <a:schemeClr val="tx2"/>
              </a:solidFill>
            </a:rPr>
            <a:t>Small Business</a:t>
          </a:r>
          <a:endParaRPr lang="en-US" dirty="0">
            <a:solidFill>
              <a:schemeClr val="tx2"/>
            </a:solidFill>
          </a:endParaRPr>
        </a:p>
      </dgm:t>
    </dgm:pt>
    <dgm:pt modelId="{5B7C5587-A30E-4B43-8173-E1BDA2571046}" type="parTrans" cxnId="{6A20847D-0CD4-FA42-B901-CE3130899689}">
      <dgm:prSet/>
      <dgm:spPr/>
      <dgm:t>
        <a:bodyPr/>
        <a:lstStyle/>
        <a:p>
          <a:endParaRPr lang="en-US"/>
        </a:p>
      </dgm:t>
    </dgm:pt>
    <dgm:pt modelId="{2F9ED07F-3BE2-AE4B-AC63-A8CC768F7341}" type="sibTrans" cxnId="{6A20847D-0CD4-FA42-B901-CE3130899689}">
      <dgm:prSet/>
      <dgm:spPr/>
      <dgm:t>
        <a:bodyPr/>
        <a:lstStyle/>
        <a:p>
          <a:endParaRPr lang="en-US"/>
        </a:p>
      </dgm:t>
    </dgm:pt>
    <dgm:pt modelId="{F95368CF-C9E3-5745-AA58-EC774C426A59}">
      <dgm:prSet/>
      <dgm:spPr/>
      <dgm:t>
        <a:bodyPr/>
        <a:lstStyle/>
        <a:p>
          <a:r>
            <a:rPr lang="en-US" b="0" dirty="0" smtClean="0">
              <a:solidFill>
                <a:schemeClr val="tx2"/>
              </a:solidFill>
            </a:rPr>
            <a:t>Resource Industries</a:t>
          </a:r>
          <a:endParaRPr lang="en-US" b="0" dirty="0">
            <a:solidFill>
              <a:schemeClr val="tx2"/>
            </a:solidFill>
          </a:endParaRPr>
        </a:p>
      </dgm:t>
    </dgm:pt>
    <dgm:pt modelId="{5CD7E7C8-A306-4E43-B1DD-38BE991FA797}" type="parTrans" cxnId="{76649220-BFA1-CD48-B53D-7531DD8073AC}">
      <dgm:prSet/>
      <dgm:spPr/>
      <dgm:t>
        <a:bodyPr/>
        <a:lstStyle/>
        <a:p>
          <a:endParaRPr lang="en-US"/>
        </a:p>
      </dgm:t>
    </dgm:pt>
    <dgm:pt modelId="{411C5405-7D51-4E4E-A7C8-DDCB1AB075CA}" type="sibTrans" cxnId="{76649220-BFA1-CD48-B53D-7531DD8073AC}">
      <dgm:prSet/>
      <dgm:spPr/>
      <dgm:t>
        <a:bodyPr/>
        <a:lstStyle/>
        <a:p>
          <a:endParaRPr lang="en-US"/>
        </a:p>
      </dgm:t>
    </dgm:pt>
    <dgm:pt modelId="{3C2A1D71-1538-454F-A8D0-04F325702B8A}">
      <dgm:prSet/>
      <dgm:spPr/>
      <dgm:t>
        <a:bodyPr/>
        <a:lstStyle/>
        <a:p>
          <a:r>
            <a:rPr lang="en-US" smtClean="0">
              <a:solidFill>
                <a:schemeClr val="tx2"/>
              </a:solidFill>
            </a:rPr>
            <a:t>Researchers</a:t>
          </a:r>
          <a:endParaRPr lang="en-US" dirty="0">
            <a:solidFill>
              <a:schemeClr val="tx2"/>
            </a:solidFill>
          </a:endParaRPr>
        </a:p>
      </dgm:t>
    </dgm:pt>
    <dgm:pt modelId="{2A14CDED-F77F-134F-A39B-8C5AD38BF1E1}" type="parTrans" cxnId="{04D550B1-FF7B-BC4F-900A-A546E94EDF8F}">
      <dgm:prSet/>
      <dgm:spPr/>
      <dgm:t>
        <a:bodyPr/>
        <a:lstStyle/>
        <a:p>
          <a:endParaRPr lang="en-US"/>
        </a:p>
      </dgm:t>
    </dgm:pt>
    <dgm:pt modelId="{47758731-2ABA-A24C-9010-72C5CB7BD739}" type="sibTrans" cxnId="{04D550B1-FF7B-BC4F-900A-A546E94EDF8F}">
      <dgm:prSet/>
      <dgm:spPr/>
      <dgm:t>
        <a:bodyPr/>
        <a:lstStyle/>
        <a:p>
          <a:endParaRPr lang="en-US"/>
        </a:p>
      </dgm:t>
    </dgm:pt>
    <dgm:pt modelId="{5B9980AB-901B-0948-8A71-E17211997FD8}">
      <dgm:prSet phldrT="[Text]"/>
      <dgm:spPr>
        <a:noFill/>
      </dgm:spPr>
      <dgm:t>
        <a:bodyPr/>
        <a:lstStyle/>
        <a:p>
          <a:endParaRPr lang="en-US" dirty="0">
            <a:solidFill>
              <a:schemeClr val="tx2"/>
            </a:solidFill>
          </a:endParaRPr>
        </a:p>
      </dgm:t>
    </dgm:pt>
    <dgm:pt modelId="{C9DEF982-F43F-2A49-AE86-5470B5D16110}" type="sibTrans" cxnId="{EDCDA7A0-5FB0-F447-8D4F-56E912F244CD}">
      <dgm:prSet/>
      <dgm:spPr/>
      <dgm:t>
        <a:bodyPr/>
        <a:lstStyle/>
        <a:p>
          <a:endParaRPr lang="en-US"/>
        </a:p>
      </dgm:t>
    </dgm:pt>
    <dgm:pt modelId="{1176BA9C-0E11-ED42-8840-07996A3543D4}" type="parTrans" cxnId="{EDCDA7A0-5FB0-F447-8D4F-56E912F244CD}">
      <dgm:prSet/>
      <dgm:spPr/>
      <dgm:t>
        <a:bodyPr/>
        <a:lstStyle/>
        <a:p>
          <a:endParaRPr lang="en-US"/>
        </a:p>
      </dgm:t>
    </dgm:pt>
    <dgm:pt modelId="{933F3B05-E357-1E48-924E-E8401DE44255}" type="pres">
      <dgm:prSet presAssocID="{55E17C98-CE60-5742-854B-55BE2E913DB6}" presName="composite" presStyleCnt="0">
        <dgm:presLayoutVars>
          <dgm:chMax val="1"/>
          <dgm:dir/>
          <dgm:resizeHandles val="exact"/>
        </dgm:presLayoutVars>
      </dgm:prSet>
      <dgm:spPr/>
      <dgm:t>
        <a:bodyPr/>
        <a:lstStyle/>
        <a:p>
          <a:endParaRPr lang="en-US"/>
        </a:p>
      </dgm:t>
    </dgm:pt>
    <dgm:pt modelId="{CAE7C341-A121-324C-B602-876B903596D1}" type="pres">
      <dgm:prSet presAssocID="{55E17C98-CE60-5742-854B-55BE2E913DB6}" presName="radial" presStyleCnt="0">
        <dgm:presLayoutVars>
          <dgm:animLvl val="ctr"/>
        </dgm:presLayoutVars>
      </dgm:prSet>
      <dgm:spPr/>
      <dgm:t>
        <a:bodyPr/>
        <a:lstStyle/>
        <a:p>
          <a:endParaRPr lang="en-US"/>
        </a:p>
      </dgm:t>
    </dgm:pt>
    <dgm:pt modelId="{A10C4D92-D981-7041-BBEE-E730308C06B0}" type="pres">
      <dgm:prSet presAssocID="{5B9980AB-901B-0948-8A71-E17211997FD8}" presName="centerShape" presStyleLbl="vennNode1" presStyleIdx="0" presStyleCnt="10" custScaleX="192226" custScaleY="174467"/>
      <dgm:spPr/>
      <dgm:t>
        <a:bodyPr/>
        <a:lstStyle/>
        <a:p>
          <a:endParaRPr lang="en-US"/>
        </a:p>
      </dgm:t>
    </dgm:pt>
    <dgm:pt modelId="{A2134638-A829-3D46-A8F4-D1A5D19EF429}" type="pres">
      <dgm:prSet presAssocID="{D67A1732-88E5-6843-B91B-6F914F66B5F8}" presName="node" presStyleLbl="vennNode1" presStyleIdx="1" presStyleCnt="10">
        <dgm:presLayoutVars>
          <dgm:bulletEnabled val="1"/>
        </dgm:presLayoutVars>
      </dgm:prSet>
      <dgm:spPr/>
      <dgm:t>
        <a:bodyPr/>
        <a:lstStyle/>
        <a:p>
          <a:endParaRPr lang="en-US"/>
        </a:p>
      </dgm:t>
    </dgm:pt>
    <dgm:pt modelId="{79510BFC-EA88-4348-8EF3-69CD88CBDA80}" type="pres">
      <dgm:prSet presAssocID="{C3DC22BC-6D0F-E04F-846F-A76325E12674}" presName="node" presStyleLbl="vennNode1" presStyleIdx="2" presStyleCnt="10">
        <dgm:presLayoutVars>
          <dgm:bulletEnabled val="1"/>
        </dgm:presLayoutVars>
      </dgm:prSet>
      <dgm:spPr/>
      <dgm:t>
        <a:bodyPr/>
        <a:lstStyle/>
        <a:p>
          <a:endParaRPr lang="en-US"/>
        </a:p>
      </dgm:t>
    </dgm:pt>
    <dgm:pt modelId="{205184A5-7AC8-5148-BBDB-468B6AF66E89}" type="pres">
      <dgm:prSet presAssocID="{ED04F47C-D813-544C-8C13-CF65A23F3282}" presName="node" presStyleLbl="vennNode1" presStyleIdx="3" presStyleCnt="10">
        <dgm:presLayoutVars>
          <dgm:bulletEnabled val="1"/>
        </dgm:presLayoutVars>
      </dgm:prSet>
      <dgm:spPr/>
      <dgm:t>
        <a:bodyPr/>
        <a:lstStyle/>
        <a:p>
          <a:endParaRPr lang="en-US"/>
        </a:p>
      </dgm:t>
    </dgm:pt>
    <dgm:pt modelId="{E9333385-922F-684A-BBAE-B0C2B4CBD36F}" type="pres">
      <dgm:prSet presAssocID="{CE7AB0EC-54E3-A846-930D-68F1B402FB20}" presName="node" presStyleLbl="vennNode1" presStyleIdx="4" presStyleCnt="10">
        <dgm:presLayoutVars>
          <dgm:bulletEnabled val="1"/>
        </dgm:presLayoutVars>
      </dgm:prSet>
      <dgm:spPr/>
      <dgm:t>
        <a:bodyPr/>
        <a:lstStyle/>
        <a:p>
          <a:endParaRPr lang="en-US"/>
        </a:p>
      </dgm:t>
    </dgm:pt>
    <dgm:pt modelId="{184FFA32-18FF-5B46-A274-0BC322FD4674}" type="pres">
      <dgm:prSet presAssocID="{3C2A1D71-1538-454F-A8D0-04F325702B8A}" presName="node" presStyleLbl="vennNode1" presStyleIdx="5" presStyleCnt="10">
        <dgm:presLayoutVars>
          <dgm:bulletEnabled val="1"/>
        </dgm:presLayoutVars>
      </dgm:prSet>
      <dgm:spPr/>
      <dgm:t>
        <a:bodyPr/>
        <a:lstStyle/>
        <a:p>
          <a:endParaRPr lang="en-US"/>
        </a:p>
      </dgm:t>
    </dgm:pt>
    <dgm:pt modelId="{1C63C57F-8A53-C940-B79D-CE392A073E6E}" type="pres">
      <dgm:prSet presAssocID="{F95368CF-C9E3-5745-AA58-EC774C426A59}" presName="node" presStyleLbl="vennNode1" presStyleIdx="6" presStyleCnt="10">
        <dgm:presLayoutVars>
          <dgm:bulletEnabled val="1"/>
        </dgm:presLayoutVars>
      </dgm:prSet>
      <dgm:spPr/>
      <dgm:t>
        <a:bodyPr/>
        <a:lstStyle/>
        <a:p>
          <a:endParaRPr lang="en-US"/>
        </a:p>
      </dgm:t>
    </dgm:pt>
    <dgm:pt modelId="{8CD0B2E7-6848-6147-9172-32A3D86E0450}" type="pres">
      <dgm:prSet presAssocID="{7B907E8F-1BF0-7044-A86F-6ADA2313BAB3}" presName="node" presStyleLbl="vennNode1" presStyleIdx="7" presStyleCnt="10">
        <dgm:presLayoutVars>
          <dgm:bulletEnabled val="1"/>
        </dgm:presLayoutVars>
      </dgm:prSet>
      <dgm:spPr/>
      <dgm:t>
        <a:bodyPr/>
        <a:lstStyle/>
        <a:p>
          <a:endParaRPr lang="en-US"/>
        </a:p>
      </dgm:t>
    </dgm:pt>
    <dgm:pt modelId="{9100BEEF-7FDB-9B47-A125-61C1B3716C5C}" type="pres">
      <dgm:prSet presAssocID="{9383D448-9322-DA49-9654-7CB50A2EA831}" presName="node" presStyleLbl="vennNode1" presStyleIdx="8" presStyleCnt="10">
        <dgm:presLayoutVars>
          <dgm:bulletEnabled val="1"/>
        </dgm:presLayoutVars>
      </dgm:prSet>
      <dgm:spPr/>
      <dgm:t>
        <a:bodyPr/>
        <a:lstStyle/>
        <a:p>
          <a:endParaRPr lang="en-US"/>
        </a:p>
      </dgm:t>
    </dgm:pt>
    <dgm:pt modelId="{14F1BAB5-3326-084B-A20D-8C6EA9A72AC8}" type="pres">
      <dgm:prSet presAssocID="{48908227-0764-3A4A-873B-EC71588A59B2}" presName="node" presStyleLbl="vennNode1" presStyleIdx="9" presStyleCnt="10">
        <dgm:presLayoutVars>
          <dgm:bulletEnabled val="1"/>
        </dgm:presLayoutVars>
      </dgm:prSet>
      <dgm:spPr/>
      <dgm:t>
        <a:bodyPr/>
        <a:lstStyle/>
        <a:p>
          <a:endParaRPr lang="en-US"/>
        </a:p>
      </dgm:t>
    </dgm:pt>
  </dgm:ptLst>
  <dgm:cxnLst>
    <dgm:cxn modelId="{6A20847D-0CD4-FA42-B901-CE3130899689}" srcId="{5B9980AB-901B-0948-8A71-E17211997FD8}" destId="{7B907E8F-1BF0-7044-A86F-6ADA2313BAB3}" srcOrd="6" destOrd="0" parTransId="{5B7C5587-A30E-4B43-8173-E1BDA2571046}" sibTransId="{2F9ED07F-3BE2-AE4B-AC63-A8CC768F7341}"/>
    <dgm:cxn modelId="{8149C898-BC3D-AC43-9161-7B0190491733}" srcId="{5B9980AB-901B-0948-8A71-E17211997FD8}" destId="{D67A1732-88E5-6843-B91B-6F914F66B5F8}" srcOrd="0" destOrd="0" parTransId="{E1A9E434-8293-7B4A-A131-4EC289BC6AD8}" sibTransId="{88BA17B1-2787-AE49-B0AF-FAA2AE6AAAA5}"/>
    <dgm:cxn modelId="{9216C464-F938-E449-A0B3-1B888B22EE47}" type="presOf" srcId="{F95368CF-C9E3-5745-AA58-EC774C426A59}" destId="{1C63C57F-8A53-C940-B79D-CE392A073E6E}" srcOrd="0" destOrd="0" presId="urn:microsoft.com/office/officeart/2005/8/layout/radial3"/>
    <dgm:cxn modelId="{7EC2FB32-911D-E445-B5CE-24A8BF4C4351}" type="presOf" srcId="{CE7AB0EC-54E3-A846-930D-68F1B402FB20}" destId="{E9333385-922F-684A-BBAE-B0C2B4CBD36F}" srcOrd="0" destOrd="0" presId="urn:microsoft.com/office/officeart/2005/8/layout/radial3"/>
    <dgm:cxn modelId="{A72FB76B-B5A5-3C47-8CD2-0C6D3D403D27}" type="presOf" srcId="{D67A1732-88E5-6843-B91B-6F914F66B5F8}" destId="{A2134638-A829-3D46-A8F4-D1A5D19EF429}" srcOrd="0" destOrd="0" presId="urn:microsoft.com/office/officeart/2005/8/layout/radial3"/>
    <dgm:cxn modelId="{9D48F45D-2755-4348-8CB5-35B3A16D67DE}" type="presOf" srcId="{5B9980AB-901B-0948-8A71-E17211997FD8}" destId="{A10C4D92-D981-7041-BBEE-E730308C06B0}" srcOrd="0" destOrd="0" presId="urn:microsoft.com/office/officeart/2005/8/layout/radial3"/>
    <dgm:cxn modelId="{76649220-BFA1-CD48-B53D-7531DD8073AC}" srcId="{5B9980AB-901B-0948-8A71-E17211997FD8}" destId="{F95368CF-C9E3-5745-AA58-EC774C426A59}" srcOrd="5" destOrd="0" parTransId="{5CD7E7C8-A306-4E43-B1DD-38BE991FA797}" sibTransId="{411C5405-7D51-4E4E-A7C8-DDCB1AB075CA}"/>
    <dgm:cxn modelId="{659BBE18-B97F-EA43-9028-88C1CF961423}" type="presOf" srcId="{55E17C98-CE60-5742-854B-55BE2E913DB6}" destId="{933F3B05-E357-1E48-924E-E8401DE44255}" srcOrd="0" destOrd="0" presId="urn:microsoft.com/office/officeart/2005/8/layout/radial3"/>
    <dgm:cxn modelId="{9960AC56-D0F4-DC47-BA64-8EC34119C09E}" srcId="{5B9980AB-901B-0948-8A71-E17211997FD8}" destId="{48908227-0764-3A4A-873B-EC71588A59B2}" srcOrd="8" destOrd="0" parTransId="{BD2F5932-FDCE-E145-B076-D5FF6E78A424}" sibTransId="{C9BBF807-3E40-1A4E-B6FA-72069E43A92F}"/>
    <dgm:cxn modelId="{04D550B1-FF7B-BC4F-900A-A546E94EDF8F}" srcId="{5B9980AB-901B-0948-8A71-E17211997FD8}" destId="{3C2A1D71-1538-454F-A8D0-04F325702B8A}" srcOrd="4" destOrd="0" parTransId="{2A14CDED-F77F-134F-A39B-8C5AD38BF1E1}" sibTransId="{47758731-2ABA-A24C-9010-72C5CB7BD739}"/>
    <dgm:cxn modelId="{73DD2A0C-7566-CB4E-9708-A49864ECDA80}" type="presOf" srcId="{48908227-0764-3A4A-873B-EC71588A59B2}" destId="{14F1BAB5-3326-084B-A20D-8C6EA9A72AC8}" srcOrd="0" destOrd="0" presId="urn:microsoft.com/office/officeart/2005/8/layout/radial3"/>
    <dgm:cxn modelId="{B3361017-E184-D54F-A13F-4C5A227C9504}" srcId="{5B9980AB-901B-0948-8A71-E17211997FD8}" destId="{ED04F47C-D813-544C-8C13-CF65A23F3282}" srcOrd="2" destOrd="0" parTransId="{BAD7B3E2-420B-CF40-A948-055333BBAF3D}" sibTransId="{1B5423D9-4EF7-2345-B099-538EFF70AC37}"/>
    <dgm:cxn modelId="{650A4BD4-E641-1E4E-8F02-3A9157136F3E}" srcId="{5B9980AB-901B-0948-8A71-E17211997FD8}" destId="{CE7AB0EC-54E3-A846-930D-68F1B402FB20}" srcOrd="3" destOrd="0" parTransId="{BF98991A-5A66-3049-AABD-745A5F77AD81}" sibTransId="{7F374F40-8EDB-8D4C-BEC2-58CB89EAB3B2}"/>
    <dgm:cxn modelId="{96248C20-17C7-2748-A8AA-95193C82EEC3}" type="presOf" srcId="{C3DC22BC-6D0F-E04F-846F-A76325E12674}" destId="{79510BFC-EA88-4348-8EF3-69CD88CBDA80}" srcOrd="0" destOrd="0" presId="urn:microsoft.com/office/officeart/2005/8/layout/radial3"/>
    <dgm:cxn modelId="{54304150-FEFB-B64B-9054-59620099BB91}" type="presOf" srcId="{3C2A1D71-1538-454F-A8D0-04F325702B8A}" destId="{184FFA32-18FF-5B46-A274-0BC322FD4674}" srcOrd="0" destOrd="0" presId="urn:microsoft.com/office/officeart/2005/8/layout/radial3"/>
    <dgm:cxn modelId="{89F8C666-57D9-3E4B-B5D4-80D49815DB12}" type="presOf" srcId="{7B907E8F-1BF0-7044-A86F-6ADA2313BAB3}" destId="{8CD0B2E7-6848-6147-9172-32A3D86E0450}" srcOrd="0" destOrd="0" presId="urn:microsoft.com/office/officeart/2005/8/layout/radial3"/>
    <dgm:cxn modelId="{AE061340-7AB6-1047-AE93-6E0F7742C813}" srcId="{5B9980AB-901B-0948-8A71-E17211997FD8}" destId="{9383D448-9322-DA49-9654-7CB50A2EA831}" srcOrd="7" destOrd="0" parTransId="{FA3DCB47-6B67-9442-916A-3DA77543255E}" sibTransId="{4108BFAD-9591-4A43-B0E7-DAE8C161C4C2}"/>
    <dgm:cxn modelId="{9305A28C-A766-2B4F-873E-95E6FC4D192C}" type="presOf" srcId="{ED04F47C-D813-544C-8C13-CF65A23F3282}" destId="{205184A5-7AC8-5148-BBDB-468B6AF66E89}" srcOrd="0" destOrd="0" presId="urn:microsoft.com/office/officeart/2005/8/layout/radial3"/>
    <dgm:cxn modelId="{08B04993-1D48-5E41-A25A-7BC5DF96B653}" srcId="{5B9980AB-901B-0948-8A71-E17211997FD8}" destId="{C3DC22BC-6D0F-E04F-846F-A76325E12674}" srcOrd="1" destOrd="0" parTransId="{68ECF7F4-A125-DB4D-8C13-72FE51448B64}" sibTransId="{B095FFB2-4C91-B64E-A776-5486D558F21C}"/>
    <dgm:cxn modelId="{EDCDA7A0-5FB0-F447-8D4F-56E912F244CD}" srcId="{55E17C98-CE60-5742-854B-55BE2E913DB6}" destId="{5B9980AB-901B-0948-8A71-E17211997FD8}" srcOrd="0" destOrd="0" parTransId="{1176BA9C-0E11-ED42-8840-07996A3543D4}" sibTransId="{C9DEF982-F43F-2A49-AE86-5470B5D16110}"/>
    <dgm:cxn modelId="{D5B261C4-61DF-9D4B-9EBF-C4D768276B6F}" type="presOf" srcId="{9383D448-9322-DA49-9654-7CB50A2EA831}" destId="{9100BEEF-7FDB-9B47-A125-61C1B3716C5C}" srcOrd="0" destOrd="0" presId="urn:microsoft.com/office/officeart/2005/8/layout/radial3"/>
    <dgm:cxn modelId="{736C157F-8DB3-C54C-9CF4-9746473F1FA6}" type="presParOf" srcId="{933F3B05-E357-1E48-924E-E8401DE44255}" destId="{CAE7C341-A121-324C-B602-876B903596D1}" srcOrd="0" destOrd="0" presId="urn:microsoft.com/office/officeart/2005/8/layout/radial3"/>
    <dgm:cxn modelId="{AAD72318-E2E1-B74B-91B7-88A85A28E675}" type="presParOf" srcId="{CAE7C341-A121-324C-B602-876B903596D1}" destId="{A10C4D92-D981-7041-BBEE-E730308C06B0}" srcOrd="0" destOrd="0" presId="urn:microsoft.com/office/officeart/2005/8/layout/radial3"/>
    <dgm:cxn modelId="{CB7DDE41-96F1-F54C-BC77-72C556F9DD2F}" type="presParOf" srcId="{CAE7C341-A121-324C-B602-876B903596D1}" destId="{A2134638-A829-3D46-A8F4-D1A5D19EF429}" srcOrd="1" destOrd="0" presId="urn:microsoft.com/office/officeart/2005/8/layout/radial3"/>
    <dgm:cxn modelId="{96C0E773-7A42-E549-B03F-F33FC7170107}" type="presParOf" srcId="{CAE7C341-A121-324C-B602-876B903596D1}" destId="{79510BFC-EA88-4348-8EF3-69CD88CBDA80}" srcOrd="2" destOrd="0" presId="urn:microsoft.com/office/officeart/2005/8/layout/radial3"/>
    <dgm:cxn modelId="{4C73DBB0-7EAC-6E45-8F31-4D97AEE50913}" type="presParOf" srcId="{CAE7C341-A121-324C-B602-876B903596D1}" destId="{205184A5-7AC8-5148-BBDB-468B6AF66E89}" srcOrd="3" destOrd="0" presId="urn:microsoft.com/office/officeart/2005/8/layout/radial3"/>
    <dgm:cxn modelId="{10499C0C-3D86-B240-8046-0026FC9F9D36}" type="presParOf" srcId="{CAE7C341-A121-324C-B602-876B903596D1}" destId="{E9333385-922F-684A-BBAE-B0C2B4CBD36F}" srcOrd="4" destOrd="0" presId="urn:microsoft.com/office/officeart/2005/8/layout/radial3"/>
    <dgm:cxn modelId="{69FD98F4-C5F0-7A4B-A17C-329EF1F5DED8}" type="presParOf" srcId="{CAE7C341-A121-324C-B602-876B903596D1}" destId="{184FFA32-18FF-5B46-A274-0BC322FD4674}" srcOrd="5" destOrd="0" presId="urn:microsoft.com/office/officeart/2005/8/layout/radial3"/>
    <dgm:cxn modelId="{391A3800-C096-5F4C-9994-2D788856E827}" type="presParOf" srcId="{CAE7C341-A121-324C-B602-876B903596D1}" destId="{1C63C57F-8A53-C940-B79D-CE392A073E6E}" srcOrd="6" destOrd="0" presId="urn:microsoft.com/office/officeart/2005/8/layout/radial3"/>
    <dgm:cxn modelId="{35B06956-FECC-A840-BCE9-65B25F36E324}" type="presParOf" srcId="{CAE7C341-A121-324C-B602-876B903596D1}" destId="{8CD0B2E7-6848-6147-9172-32A3D86E0450}" srcOrd="7" destOrd="0" presId="urn:microsoft.com/office/officeart/2005/8/layout/radial3"/>
    <dgm:cxn modelId="{926370B0-0F5B-0648-802D-219F7D9F2F8F}" type="presParOf" srcId="{CAE7C341-A121-324C-B602-876B903596D1}" destId="{9100BEEF-7FDB-9B47-A125-61C1B3716C5C}" srcOrd="8" destOrd="0" presId="urn:microsoft.com/office/officeart/2005/8/layout/radial3"/>
    <dgm:cxn modelId="{2E8AD6BB-665C-F545-806F-56D22BD2354A}" type="presParOf" srcId="{CAE7C341-A121-324C-B602-876B903596D1}" destId="{14F1BAB5-3326-084B-A20D-8C6EA9A72AC8}" srcOrd="9" destOrd="0" presId="urn:microsoft.com/office/officeart/2005/8/layout/radial3"/>
  </dgm:cxnLst>
  <dgm:bg>
    <a:solidFill>
      <a:schemeClr val="accent4">
        <a:lumMod val="7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49E082-245E-EC45-835E-15250DE22DFD}" type="doc">
      <dgm:prSet loTypeId="urn:microsoft.com/office/officeart/2005/8/layout/chevron1" loCatId="" qsTypeId="urn:microsoft.com/office/officeart/2005/8/quickstyle/simple1" qsCatId="simple" csTypeId="urn:microsoft.com/office/officeart/2005/8/colors/colorful3" csCatId="colorful" phldr="1"/>
      <dgm:spPr/>
    </dgm:pt>
    <dgm:pt modelId="{AB68C9C9-9E51-254E-BBCE-2D4D42C11DA8}">
      <dgm:prSet phldrT="[Text]" custT="1"/>
      <dgm:spPr/>
      <dgm:t>
        <a:bodyPr/>
        <a:lstStyle/>
        <a:p>
          <a:r>
            <a:rPr lang="en-US" sz="1600" dirty="0" smtClean="0"/>
            <a:t>2006</a:t>
          </a:r>
          <a:endParaRPr lang="en-US" sz="1600" dirty="0"/>
        </a:p>
      </dgm:t>
    </dgm:pt>
    <dgm:pt modelId="{7F20AC2D-88E5-8C43-88D3-0DB632A2A27B}" type="parTrans" cxnId="{36A77E2B-7CA2-1348-BC93-508DD8E611EC}">
      <dgm:prSet/>
      <dgm:spPr/>
      <dgm:t>
        <a:bodyPr/>
        <a:lstStyle/>
        <a:p>
          <a:endParaRPr lang="en-US"/>
        </a:p>
      </dgm:t>
    </dgm:pt>
    <dgm:pt modelId="{BAB3CD79-86A2-EF43-B3B6-3E6BB1B491B6}" type="sibTrans" cxnId="{36A77E2B-7CA2-1348-BC93-508DD8E611EC}">
      <dgm:prSet/>
      <dgm:spPr/>
      <dgm:t>
        <a:bodyPr/>
        <a:lstStyle/>
        <a:p>
          <a:endParaRPr lang="en-US"/>
        </a:p>
      </dgm:t>
    </dgm:pt>
    <dgm:pt modelId="{B44B85BF-D6E4-EC4E-913C-FF7EF1F69E53}">
      <dgm:prSet phldrT="[Text]" custT="1"/>
      <dgm:spPr/>
      <dgm:t>
        <a:bodyPr/>
        <a:lstStyle/>
        <a:p>
          <a:r>
            <a:rPr lang="en-US" sz="1600" dirty="0" smtClean="0"/>
            <a:t>2007</a:t>
          </a:r>
          <a:endParaRPr lang="en-US" sz="1600" dirty="0"/>
        </a:p>
      </dgm:t>
    </dgm:pt>
    <dgm:pt modelId="{8C0457C8-EB54-E147-BB92-34B0C59E301C}" type="parTrans" cxnId="{0172E5AD-C07B-A045-A412-84BA3C90E7CC}">
      <dgm:prSet/>
      <dgm:spPr/>
      <dgm:t>
        <a:bodyPr/>
        <a:lstStyle/>
        <a:p>
          <a:endParaRPr lang="en-US"/>
        </a:p>
      </dgm:t>
    </dgm:pt>
    <dgm:pt modelId="{C60A5DAE-4ED1-6E45-A736-36399D96535B}" type="sibTrans" cxnId="{0172E5AD-C07B-A045-A412-84BA3C90E7CC}">
      <dgm:prSet/>
      <dgm:spPr/>
      <dgm:t>
        <a:bodyPr/>
        <a:lstStyle/>
        <a:p>
          <a:endParaRPr lang="en-US"/>
        </a:p>
      </dgm:t>
    </dgm:pt>
    <dgm:pt modelId="{3CA4A251-5670-3F44-8385-2ECA9D8DB1EA}">
      <dgm:prSet phldrT="[Text]" custT="1"/>
      <dgm:spPr/>
      <dgm:t>
        <a:bodyPr/>
        <a:lstStyle/>
        <a:p>
          <a:r>
            <a:rPr lang="en-US" sz="1600" dirty="0" smtClean="0"/>
            <a:t>2008</a:t>
          </a:r>
          <a:endParaRPr lang="en-US" sz="1600" dirty="0"/>
        </a:p>
      </dgm:t>
    </dgm:pt>
    <dgm:pt modelId="{B0AB0313-D556-FB4B-968B-E59986A9861F}" type="parTrans" cxnId="{B8DEBD68-E679-3B49-A368-0350A8C8723F}">
      <dgm:prSet/>
      <dgm:spPr/>
      <dgm:t>
        <a:bodyPr/>
        <a:lstStyle/>
        <a:p>
          <a:endParaRPr lang="en-US"/>
        </a:p>
      </dgm:t>
    </dgm:pt>
    <dgm:pt modelId="{5E307979-CA25-D842-9542-BDC6BE6FAD0D}" type="sibTrans" cxnId="{B8DEBD68-E679-3B49-A368-0350A8C8723F}">
      <dgm:prSet/>
      <dgm:spPr/>
      <dgm:t>
        <a:bodyPr/>
        <a:lstStyle/>
        <a:p>
          <a:endParaRPr lang="en-US"/>
        </a:p>
      </dgm:t>
    </dgm:pt>
    <dgm:pt modelId="{BD3061D3-DB91-3D41-B383-62B29EE99FD5}">
      <dgm:prSet phldrT="[Text]" custT="1"/>
      <dgm:spPr/>
      <dgm:t>
        <a:bodyPr/>
        <a:lstStyle/>
        <a:p>
          <a:r>
            <a:rPr lang="en-US" sz="1600" dirty="0" smtClean="0"/>
            <a:t>2009</a:t>
          </a:r>
          <a:endParaRPr lang="en-US" sz="1600" dirty="0"/>
        </a:p>
      </dgm:t>
    </dgm:pt>
    <dgm:pt modelId="{87A8F437-DD6D-9543-81B8-58B1B079BDC3}" type="parTrans" cxnId="{E339FD18-0A68-AE40-821F-E6C9FD2050FE}">
      <dgm:prSet/>
      <dgm:spPr/>
      <dgm:t>
        <a:bodyPr/>
        <a:lstStyle/>
        <a:p>
          <a:endParaRPr lang="en-US"/>
        </a:p>
      </dgm:t>
    </dgm:pt>
    <dgm:pt modelId="{51C60AC8-F345-6E4F-9A81-B93B829ACE4D}" type="sibTrans" cxnId="{E339FD18-0A68-AE40-821F-E6C9FD2050FE}">
      <dgm:prSet/>
      <dgm:spPr/>
      <dgm:t>
        <a:bodyPr/>
        <a:lstStyle/>
        <a:p>
          <a:endParaRPr lang="en-US"/>
        </a:p>
      </dgm:t>
    </dgm:pt>
    <dgm:pt modelId="{AA6E221D-3C93-584A-90B8-4873D74F74A7}">
      <dgm:prSet phldrT="[Text]" custT="1"/>
      <dgm:spPr/>
      <dgm:t>
        <a:bodyPr/>
        <a:lstStyle/>
        <a:p>
          <a:r>
            <a:rPr lang="en-US" sz="1600" dirty="0" smtClean="0"/>
            <a:t>2010</a:t>
          </a:r>
          <a:endParaRPr lang="en-US" sz="1600" dirty="0"/>
        </a:p>
      </dgm:t>
    </dgm:pt>
    <dgm:pt modelId="{735BA899-F489-DD4D-B769-E4CF27E767AA}" type="parTrans" cxnId="{9CDACB4A-3726-C848-820F-6CFD10D511FB}">
      <dgm:prSet/>
      <dgm:spPr/>
      <dgm:t>
        <a:bodyPr/>
        <a:lstStyle/>
        <a:p>
          <a:endParaRPr lang="en-US"/>
        </a:p>
      </dgm:t>
    </dgm:pt>
    <dgm:pt modelId="{A98490A1-3F13-224C-950B-CD7181BF4C04}" type="sibTrans" cxnId="{9CDACB4A-3726-C848-820F-6CFD10D511FB}">
      <dgm:prSet/>
      <dgm:spPr/>
      <dgm:t>
        <a:bodyPr/>
        <a:lstStyle/>
        <a:p>
          <a:endParaRPr lang="en-US"/>
        </a:p>
      </dgm:t>
    </dgm:pt>
    <dgm:pt modelId="{58D78CE9-7832-BD4B-991B-B64B327FC8B2}">
      <dgm:prSet phldrT="[Text]" custT="1"/>
      <dgm:spPr/>
      <dgm:t>
        <a:bodyPr/>
        <a:lstStyle/>
        <a:p>
          <a:r>
            <a:rPr lang="en-US" sz="1600" dirty="0" smtClean="0"/>
            <a:t>2011</a:t>
          </a:r>
          <a:endParaRPr lang="en-US" sz="1600" dirty="0"/>
        </a:p>
      </dgm:t>
    </dgm:pt>
    <dgm:pt modelId="{60D0968E-E4E6-9740-B36E-D69A668DD63D}" type="parTrans" cxnId="{4CBF41D7-2798-B745-A588-59F0CD5D72CA}">
      <dgm:prSet/>
      <dgm:spPr/>
      <dgm:t>
        <a:bodyPr/>
        <a:lstStyle/>
        <a:p>
          <a:endParaRPr lang="en-US"/>
        </a:p>
      </dgm:t>
    </dgm:pt>
    <dgm:pt modelId="{57FBC74B-FD90-D241-8B4C-3C7EC1C5DBC2}" type="sibTrans" cxnId="{4CBF41D7-2798-B745-A588-59F0CD5D72CA}">
      <dgm:prSet/>
      <dgm:spPr/>
      <dgm:t>
        <a:bodyPr/>
        <a:lstStyle/>
        <a:p>
          <a:endParaRPr lang="en-US"/>
        </a:p>
      </dgm:t>
    </dgm:pt>
    <dgm:pt modelId="{BDED7989-82CA-E440-A4C1-206D4083F4B3}">
      <dgm:prSet phldrT="[Text]" custT="1"/>
      <dgm:spPr/>
      <dgm:t>
        <a:bodyPr/>
        <a:lstStyle/>
        <a:p>
          <a:r>
            <a:rPr lang="en-US" sz="1600" dirty="0" smtClean="0"/>
            <a:t>2012</a:t>
          </a:r>
          <a:endParaRPr lang="en-US" sz="1600" dirty="0"/>
        </a:p>
      </dgm:t>
    </dgm:pt>
    <dgm:pt modelId="{BC7E7AC2-643F-DD48-A810-2608499215E5}" type="parTrans" cxnId="{D71D0E8F-1D31-DE48-ADB4-91A58BE2E4D7}">
      <dgm:prSet/>
      <dgm:spPr/>
      <dgm:t>
        <a:bodyPr/>
        <a:lstStyle/>
        <a:p>
          <a:endParaRPr lang="en-US"/>
        </a:p>
      </dgm:t>
    </dgm:pt>
    <dgm:pt modelId="{0044FB04-BFF0-7F4F-B410-87BE5EE7CA6D}" type="sibTrans" cxnId="{D71D0E8F-1D31-DE48-ADB4-91A58BE2E4D7}">
      <dgm:prSet/>
      <dgm:spPr/>
      <dgm:t>
        <a:bodyPr/>
        <a:lstStyle/>
        <a:p>
          <a:endParaRPr lang="en-US"/>
        </a:p>
      </dgm:t>
    </dgm:pt>
    <dgm:pt modelId="{B6EA5DEA-64FF-1F42-9671-28B85449552B}">
      <dgm:prSet phldrT="[Text]" custT="1"/>
      <dgm:spPr/>
      <dgm:t>
        <a:bodyPr/>
        <a:lstStyle/>
        <a:p>
          <a:r>
            <a:rPr lang="en-US" sz="1600" dirty="0" smtClean="0"/>
            <a:t>2013</a:t>
          </a:r>
          <a:endParaRPr lang="en-US" sz="1600" dirty="0"/>
        </a:p>
      </dgm:t>
    </dgm:pt>
    <dgm:pt modelId="{32E3632F-F1F7-4644-A156-78CF921D48E3}" type="parTrans" cxnId="{9988FE85-37F0-6046-8344-8574642CBB4B}">
      <dgm:prSet/>
      <dgm:spPr/>
      <dgm:t>
        <a:bodyPr/>
        <a:lstStyle/>
        <a:p>
          <a:endParaRPr lang="en-US"/>
        </a:p>
      </dgm:t>
    </dgm:pt>
    <dgm:pt modelId="{37A3FB74-2EDD-C546-8263-02D4FC62B1C4}" type="sibTrans" cxnId="{9988FE85-37F0-6046-8344-8574642CBB4B}">
      <dgm:prSet/>
      <dgm:spPr/>
      <dgm:t>
        <a:bodyPr/>
        <a:lstStyle/>
        <a:p>
          <a:endParaRPr lang="en-US"/>
        </a:p>
      </dgm:t>
    </dgm:pt>
    <dgm:pt modelId="{FBC85DC7-E9CE-3948-AE89-BB63AD00702C}">
      <dgm:prSet phldrT="[Text]" custT="1"/>
      <dgm:spPr/>
      <dgm:t>
        <a:bodyPr/>
        <a:lstStyle/>
        <a:p>
          <a:r>
            <a:rPr lang="en-US" sz="800" dirty="0" smtClean="0"/>
            <a:t>Graduate students affiliated with the Center for Natural Resources &amp; Environmental Policy (CNREP) complete a preliminary inventory of formal and informal initiatives in the COTC to clarify who is doing what.</a:t>
          </a:r>
          <a:endParaRPr lang="en-US" sz="800" dirty="0"/>
        </a:p>
      </dgm:t>
    </dgm:pt>
    <dgm:pt modelId="{19AA7FB0-97BF-3C49-9293-1E2CB0FAA963}" type="parTrans" cxnId="{584023CD-7D94-FA44-B926-0A10D31CA710}">
      <dgm:prSet/>
      <dgm:spPr/>
      <dgm:t>
        <a:bodyPr/>
        <a:lstStyle/>
        <a:p>
          <a:endParaRPr lang="en-US"/>
        </a:p>
      </dgm:t>
    </dgm:pt>
    <dgm:pt modelId="{CF86BDCA-A0FA-6641-812F-AD3B868BACA0}" type="sibTrans" cxnId="{584023CD-7D94-FA44-B926-0A10D31CA710}">
      <dgm:prSet/>
      <dgm:spPr/>
      <dgm:t>
        <a:bodyPr/>
        <a:lstStyle/>
        <a:p>
          <a:endParaRPr lang="en-US"/>
        </a:p>
      </dgm:t>
    </dgm:pt>
    <dgm:pt modelId="{511816AF-6777-0B47-B56C-B5AD768215F5}">
      <dgm:prSet phldrT="[Text]" custT="1"/>
      <dgm:spPr/>
      <dgm:t>
        <a:bodyPr/>
        <a:lstStyle/>
        <a:p>
          <a:r>
            <a:rPr lang="en-US" sz="800" dirty="0" smtClean="0"/>
            <a:t>The Crown Mangers’ Partnership (CMP) invites CNREP to prepare a “communications plan” for CMP to improve both internal and external communications.</a:t>
          </a:r>
          <a:endParaRPr lang="en-US" sz="800" dirty="0"/>
        </a:p>
      </dgm:t>
    </dgm:pt>
    <dgm:pt modelId="{1FA4251E-1E89-1346-9FF1-0A533A19F919}" type="parTrans" cxnId="{CC4D0EFD-FAD2-9D42-B943-1831AFA88B99}">
      <dgm:prSet/>
      <dgm:spPr/>
      <dgm:t>
        <a:bodyPr/>
        <a:lstStyle/>
        <a:p>
          <a:endParaRPr lang="en-US"/>
        </a:p>
      </dgm:t>
    </dgm:pt>
    <dgm:pt modelId="{9E0093B7-5753-9D4B-8EAE-FEF8B7C8888A}" type="sibTrans" cxnId="{CC4D0EFD-FAD2-9D42-B943-1831AFA88B99}">
      <dgm:prSet/>
      <dgm:spPr/>
      <dgm:t>
        <a:bodyPr/>
        <a:lstStyle/>
        <a:p>
          <a:endParaRPr lang="en-US"/>
        </a:p>
      </dgm:t>
    </dgm:pt>
    <dgm:pt modelId="{B588B745-B1A6-834F-BDDD-C02B5287B456}">
      <dgm:prSet custT="1"/>
      <dgm:spPr/>
      <dgm:t>
        <a:bodyPr/>
        <a:lstStyle/>
        <a:p>
          <a:r>
            <a:rPr lang="en-US" sz="800" dirty="0" smtClean="0"/>
            <a:t>CNREP and the Lincoln Institute of Land Policy convene a broad-based workshop of about 100 people in Whitefish, Montana to take stock of current and emerging issues and initiatives in the region.</a:t>
          </a:r>
          <a:endParaRPr lang="en-US" sz="800" dirty="0"/>
        </a:p>
      </dgm:t>
    </dgm:pt>
    <dgm:pt modelId="{3C62A446-323F-3F44-B99E-387FF1676BDA}" type="parTrans" cxnId="{BBD190FE-A67A-DF46-BB17-2DEB324542F4}">
      <dgm:prSet/>
      <dgm:spPr/>
      <dgm:t>
        <a:bodyPr/>
        <a:lstStyle/>
        <a:p>
          <a:endParaRPr lang="en-US"/>
        </a:p>
      </dgm:t>
    </dgm:pt>
    <dgm:pt modelId="{68256832-5E06-4D43-BAC1-E8321E656ED3}" type="sibTrans" cxnId="{BBD190FE-A67A-DF46-BB17-2DEB324542F4}">
      <dgm:prSet/>
      <dgm:spPr/>
      <dgm:t>
        <a:bodyPr/>
        <a:lstStyle/>
        <a:p>
          <a:endParaRPr lang="en-US"/>
        </a:p>
      </dgm:t>
    </dgm:pt>
    <dgm:pt modelId="{B0B00B8B-E515-2F4C-AF7C-0DD4C8C74732}">
      <dgm:prSet phldrT="[Text]"/>
      <dgm:spPr/>
      <dgm:t>
        <a:bodyPr/>
        <a:lstStyle/>
        <a:p>
          <a:r>
            <a:rPr lang="en-US" dirty="0" smtClean="0"/>
            <a:t>CNREP and the Lincoln Institute convene a small workshop of about 30 “leaders” in Kalispell, Montana to explore the idea of a “roundtable” to connect the various initiatives within the region</a:t>
          </a:r>
          <a:endParaRPr lang="en-US" dirty="0"/>
        </a:p>
      </dgm:t>
    </dgm:pt>
    <dgm:pt modelId="{FC5B0025-7C99-A749-997B-3F1935725634}" type="parTrans" cxnId="{87794F02-9478-5C42-AF70-9E4FFD34C794}">
      <dgm:prSet/>
      <dgm:spPr/>
      <dgm:t>
        <a:bodyPr/>
        <a:lstStyle/>
        <a:p>
          <a:endParaRPr lang="en-US"/>
        </a:p>
      </dgm:t>
    </dgm:pt>
    <dgm:pt modelId="{60DC7FCA-9171-DE4E-BE59-F1527098980B}" type="sibTrans" cxnId="{87794F02-9478-5C42-AF70-9E4FFD34C794}">
      <dgm:prSet/>
      <dgm:spPr/>
      <dgm:t>
        <a:bodyPr/>
        <a:lstStyle/>
        <a:p>
          <a:endParaRPr lang="en-US"/>
        </a:p>
      </dgm:t>
    </dgm:pt>
    <dgm:pt modelId="{D83850D0-5B08-3D40-86CA-31A8B736AF6C}">
      <dgm:prSet/>
      <dgm:spPr/>
      <dgm:t>
        <a:bodyPr/>
        <a:lstStyle/>
        <a:p>
          <a:r>
            <a:rPr lang="en-US" smtClean="0"/>
            <a:t>CNREP creates a web site for the Roundtable and a set of GIS maps</a:t>
          </a:r>
          <a:endParaRPr lang="en-US"/>
        </a:p>
      </dgm:t>
    </dgm:pt>
    <dgm:pt modelId="{4519AEAC-9B6D-DD4F-B9F6-A04CC9350DAE}" type="parTrans" cxnId="{F9118A71-FC0D-BF47-80C8-44A53B262094}">
      <dgm:prSet/>
      <dgm:spPr/>
      <dgm:t>
        <a:bodyPr/>
        <a:lstStyle/>
        <a:p>
          <a:endParaRPr lang="en-US"/>
        </a:p>
      </dgm:t>
    </dgm:pt>
    <dgm:pt modelId="{EE6A66BE-929E-9548-BCE6-9D7FF2283660}" type="sibTrans" cxnId="{F9118A71-FC0D-BF47-80C8-44A53B262094}">
      <dgm:prSet/>
      <dgm:spPr/>
      <dgm:t>
        <a:bodyPr/>
        <a:lstStyle/>
        <a:p>
          <a:endParaRPr lang="en-US"/>
        </a:p>
      </dgm:t>
    </dgm:pt>
    <dgm:pt modelId="{57A3A917-A5FB-0A4A-97F9-090AD0217012}">
      <dgm:prSet phldrT="[Text]"/>
      <dgm:spPr/>
      <dgm:t>
        <a:bodyPr/>
        <a:lstStyle/>
        <a:p>
          <a:r>
            <a:rPr lang="en-US" dirty="0" smtClean="0"/>
            <a:t>CNREP completes a “walk-about” to visit with all of the Tribes and First Nations in the region, and convenes a multi-day meeting in Pincher Creek, Alberta with Tribes &amp; First Nations</a:t>
          </a:r>
          <a:endParaRPr lang="en-US" dirty="0"/>
        </a:p>
      </dgm:t>
    </dgm:pt>
    <dgm:pt modelId="{F352DA0D-2084-2841-9B8E-A40CC2E47909}" type="parTrans" cxnId="{4263F94E-A86A-6347-B379-6A57EEC28802}">
      <dgm:prSet/>
      <dgm:spPr/>
      <dgm:t>
        <a:bodyPr/>
        <a:lstStyle/>
        <a:p>
          <a:endParaRPr lang="en-US"/>
        </a:p>
      </dgm:t>
    </dgm:pt>
    <dgm:pt modelId="{2AC8FDBB-0955-2642-A012-03217DCF3D8A}" type="sibTrans" cxnId="{4263F94E-A86A-6347-B379-6A57EEC28802}">
      <dgm:prSet/>
      <dgm:spPr/>
      <dgm:t>
        <a:bodyPr/>
        <a:lstStyle/>
        <a:p>
          <a:endParaRPr lang="en-US"/>
        </a:p>
      </dgm:t>
    </dgm:pt>
    <dgm:pt modelId="{F76CAA0A-5C14-4A42-94FF-4367A663D3B3}">
      <dgm:prSet/>
      <dgm:spPr/>
      <dgm:t>
        <a:bodyPr/>
        <a:lstStyle/>
        <a:p>
          <a:r>
            <a:rPr lang="en-US" smtClean="0"/>
            <a:t>CNREP and the Lincoln Institute convene another workshop with recognized leaders in the region at Glacier National Park to continue exploring ways to connect people and organizations in the Crown of the Continent</a:t>
          </a:r>
          <a:endParaRPr lang="en-US"/>
        </a:p>
      </dgm:t>
    </dgm:pt>
    <dgm:pt modelId="{A2FA380B-C9E9-DE44-ADAD-A7BB1633DA6B}" type="parTrans" cxnId="{6503F823-5389-1A47-86F3-42BCCE4C383B}">
      <dgm:prSet/>
      <dgm:spPr/>
      <dgm:t>
        <a:bodyPr/>
        <a:lstStyle/>
        <a:p>
          <a:endParaRPr lang="en-US"/>
        </a:p>
      </dgm:t>
    </dgm:pt>
    <dgm:pt modelId="{2D1C7FC4-2EC9-8547-99BF-EAD46BD28EE5}" type="sibTrans" cxnId="{6503F823-5389-1A47-86F3-42BCCE4C383B}">
      <dgm:prSet/>
      <dgm:spPr/>
      <dgm:t>
        <a:bodyPr/>
        <a:lstStyle/>
        <a:p>
          <a:endParaRPr lang="en-US"/>
        </a:p>
      </dgm:t>
    </dgm:pt>
    <dgm:pt modelId="{16656B4E-7EC3-4A41-B826-A38AFD8FF79F}">
      <dgm:prSet phldrT="[Text]"/>
      <dgm:spPr/>
      <dgm:t>
        <a:bodyPr/>
        <a:lstStyle/>
        <a:p>
          <a:r>
            <a:rPr lang="en-US" dirty="0" smtClean="0"/>
            <a:t>CNREP invites the Center for Large Landscape Conservation (CLLC) to come alongside and co-direct the Roundtable</a:t>
          </a:r>
          <a:endParaRPr lang="en-US" dirty="0"/>
        </a:p>
      </dgm:t>
    </dgm:pt>
    <dgm:pt modelId="{799F44B1-14ED-FC44-8D7B-3E0545EBE249}" type="parTrans" cxnId="{F12BBBAD-CEC9-F141-81CF-18A7AFAF3C9C}">
      <dgm:prSet/>
      <dgm:spPr/>
      <dgm:t>
        <a:bodyPr/>
        <a:lstStyle/>
        <a:p>
          <a:endParaRPr lang="en-US"/>
        </a:p>
      </dgm:t>
    </dgm:pt>
    <dgm:pt modelId="{F7D5CCF6-B012-F94F-8CAD-0167C9756AE8}" type="sibTrans" cxnId="{F12BBBAD-CEC9-F141-81CF-18A7AFAF3C9C}">
      <dgm:prSet/>
      <dgm:spPr/>
      <dgm:t>
        <a:bodyPr/>
        <a:lstStyle/>
        <a:p>
          <a:endParaRPr lang="en-US"/>
        </a:p>
      </dgm:t>
    </dgm:pt>
    <dgm:pt modelId="{DF56177A-FB3B-A548-91ED-F700FD69D37F}">
      <dgm:prSet/>
      <dgm:spPr/>
      <dgm:t>
        <a:bodyPr/>
        <a:lstStyle/>
        <a:p>
          <a:r>
            <a:rPr lang="en-US" smtClean="0"/>
            <a:t>CNREP and CLLC convene a “government-to-government” dialogue in Polson, Montana to explore opportunities and challenges in the region</a:t>
          </a:r>
          <a:endParaRPr lang="en-US"/>
        </a:p>
      </dgm:t>
    </dgm:pt>
    <dgm:pt modelId="{71F8783A-203D-1D45-BAB3-699A57083532}" type="parTrans" cxnId="{35C52300-7CC8-4D49-A7E5-2EB625F1A6D1}">
      <dgm:prSet/>
      <dgm:spPr/>
      <dgm:t>
        <a:bodyPr/>
        <a:lstStyle/>
        <a:p>
          <a:endParaRPr lang="en-US"/>
        </a:p>
      </dgm:t>
    </dgm:pt>
    <dgm:pt modelId="{39CF1783-3A44-1E4B-8A95-9550A1C99DFB}" type="sibTrans" cxnId="{35C52300-7CC8-4D49-A7E5-2EB625F1A6D1}">
      <dgm:prSet/>
      <dgm:spPr/>
      <dgm:t>
        <a:bodyPr/>
        <a:lstStyle/>
        <a:p>
          <a:endParaRPr lang="en-US"/>
        </a:p>
      </dgm:t>
    </dgm:pt>
    <dgm:pt modelId="{372CE65C-53C4-954C-A5CD-C1238BE85F37}">
      <dgm:prSet/>
      <dgm:spPr/>
      <dgm:t>
        <a:bodyPr/>
        <a:lstStyle/>
        <a:p>
          <a:r>
            <a:rPr lang="en-US" smtClean="0"/>
            <a:t>CNREP, Lincoln Institute, and CLLC organize and convene the 1</a:t>
          </a:r>
          <a:r>
            <a:rPr lang="en-US" baseline="30000" smtClean="0"/>
            <a:t>st</a:t>
          </a:r>
          <a:r>
            <a:rPr lang="en-US" smtClean="0"/>
            <a:t> Annual Conference in Waterton, Alberta</a:t>
          </a:r>
          <a:endParaRPr lang="en-US"/>
        </a:p>
      </dgm:t>
    </dgm:pt>
    <dgm:pt modelId="{97B76613-4E26-914D-B863-8F6903F08054}" type="parTrans" cxnId="{F7770FF8-8287-5B4B-A20E-A85A227C9E36}">
      <dgm:prSet/>
      <dgm:spPr/>
      <dgm:t>
        <a:bodyPr/>
        <a:lstStyle/>
        <a:p>
          <a:endParaRPr lang="en-US"/>
        </a:p>
      </dgm:t>
    </dgm:pt>
    <dgm:pt modelId="{B2FCE461-3713-5440-B6B3-3D544667FD74}" type="sibTrans" cxnId="{F7770FF8-8287-5B4B-A20E-A85A227C9E36}">
      <dgm:prSet/>
      <dgm:spPr/>
      <dgm:t>
        <a:bodyPr/>
        <a:lstStyle/>
        <a:p>
          <a:endParaRPr lang="en-US"/>
        </a:p>
      </dgm:t>
    </dgm:pt>
    <dgm:pt modelId="{0279E706-A005-7A40-8839-6971B19DCF9C}">
      <dgm:prSet/>
      <dgm:spPr/>
      <dgm:t>
        <a:bodyPr/>
        <a:lstStyle/>
        <a:p>
          <a:r>
            <a:rPr lang="en-US" smtClean="0"/>
            <a:t>CNREP produces a foundational policy report on issues and options facing the region</a:t>
          </a:r>
          <a:endParaRPr lang="en-US"/>
        </a:p>
      </dgm:t>
    </dgm:pt>
    <dgm:pt modelId="{848D6635-0D12-F64E-9A43-E1BBAEE4FFFD}" type="parTrans" cxnId="{1508C573-F939-8D42-96F5-1A051A5EDBC9}">
      <dgm:prSet/>
      <dgm:spPr/>
      <dgm:t>
        <a:bodyPr/>
        <a:lstStyle/>
        <a:p>
          <a:endParaRPr lang="en-US"/>
        </a:p>
      </dgm:t>
    </dgm:pt>
    <dgm:pt modelId="{BB703B97-5511-E149-86FF-A6079C8C28D8}" type="sibTrans" cxnId="{1508C573-F939-8D42-96F5-1A051A5EDBC9}">
      <dgm:prSet/>
      <dgm:spPr/>
      <dgm:t>
        <a:bodyPr/>
        <a:lstStyle/>
        <a:p>
          <a:endParaRPr lang="en-US"/>
        </a:p>
      </dgm:t>
    </dgm:pt>
    <dgm:pt modelId="{1B6F9115-5B69-A64B-AD59-357451FF84B9}">
      <dgm:prSet/>
      <dgm:spPr/>
      <dgm:t>
        <a:bodyPr/>
        <a:lstStyle/>
        <a:p>
          <a:r>
            <a:rPr lang="en-US" smtClean="0"/>
            <a:t>CNREP, CLLC, and other partners launch “Friends of the Crown”</a:t>
          </a:r>
          <a:endParaRPr lang="en-US"/>
        </a:p>
      </dgm:t>
    </dgm:pt>
    <dgm:pt modelId="{2F9ABC48-6F57-1C4E-B24A-9F8735242F77}" type="parTrans" cxnId="{8657BA94-EE5D-E441-94B4-7CF4398BE57D}">
      <dgm:prSet/>
      <dgm:spPr/>
      <dgm:t>
        <a:bodyPr/>
        <a:lstStyle/>
        <a:p>
          <a:endParaRPr lang="en-US"/>
        </a:p>
      </dgm:t>
    </dgm:pt>
    <dgm:pt modelId="{F6B37D1F-E63C-764F-8810-AAD808C6BBAA}" type="sibTrans" cxnId="{8657BA94-EE5D-E441-94B4-7CF4398BE57D}">
      <dgm:prSet/>
      <dgm:spPr/>
      <dgm:t>
        <a:bodyPr/>
        <a:lstStyle/>
        <a:p>
          <a:endParaRPr lang="en-US"/>
        </a:p>
      </dgm:t>
    </dgm:pt>
    <dgm:pt modelId="{595EAA9B-2712-7C49-B162-8CB175357CAE}">
      <dgm:prSet phldrT="[Text]"/>
      <dgm:spPr/>
      <dgm:t>
        <a:bodyPr/>
        <a:lstStyle/>
        <a:p>
          <a:r>
            <a:rPr lang="en-US" dirty="0" smtClean="0"/>
            <a:t>CNREP, Lincoln Institute, and CLLC organize and convene 2</a:t>
          </a:r>
          <a:r>
            <a:rPr lang="en-US" baseline="30000" dirty="0" smtClean="0"/>
            <a:t>nd</a:t>
          </a:r>
          <a:r>
            <a:rPr lang="en-US" dirty="0" smtClean="0"/>
            <a:t> Annual Conference in Polson, Montana; the Confederated Salish and Kootenai Tribes (CSKT) co-host the Conference</a:t>
          </a:r>
          <a:endParaRPr lang="en-US" dirty="0"/>
        </a:p>
      </dgm:t>
    </dgm:pt>
    <dgm:pt modelId="{0688A6ED-1F69-1841-9C07-92581E99F092}" type="parTrans" cxnId="{F6D01621-210B-C04A-9C7C-AD34C564AE9E}">
      <dgm:prSet/>
      <dgm:spPr/>
      <dgm:t>
        <a:bodyPr/>
        <a:lstStyle/>
        <a:p>
          <a:endParaRPr lang="en-US"/>
        </a:p>
      </dgm:t>
    </dgm:pt>
    <dgm:pt modelId="{49457346-D6B4-144F-84B6-1F8A778890E6}" type="sibTrans" cxnId="{F6D01621-210B-C04A-9C7C-AD34C564AE9E}">
      <dgm:prSet/>
      <dgm:spPr/>
      <dgm:t>
        <a:bodyPr/>
        <a:lstStyle/>
        <a:p>
          <a:endParaRPr lang="en-US"/>
        </a:p>
      </dgm:t>
    </dgm:pt>
    <dgm:pt modelId="{B183FF17-E151-2944-BE44-2290E65105FA}">
      <dgm:prSet/>
      <dgm:spPr/>
      <dgm:t>
        <a:bodyPr/>
        <a:lstStyle/>
        <a:p>
          <a:r>
            <a:rPr lang="en-US" smtClean="0"/>
            <a:t>CNREP and CLLC invite stakeholder to form the “founding” Leadership Team</a:t>
          </a:r>
          <a:endParaRPr lang="en-US"/>
        </a:p>
      </dgm:t>
    </dgm:pt>
    <dgm:pt modelId="{F85E7547-2286-CB47-8597-A89403AA8ED4}" type="parTrans" cxnId="{B9EE7B53-6FDA-B249-B3EB-9DE07D3061B0}">
      <dgm:prSet/>
      <dgm:spPr/>
      <dgm:t>
        <a:bodyPr/>
        <a:lstStyle/>
        <a:p>
          <a:endParaRPr lang="en-US"/>
        </a:p>
      </dgm:t>
    </dgm:pt>
    <dgm:pt modelId="{D5A01A58-F77C-BE42-B61E-272F96EC0074}" type="sibTrans" cxnId="{B9EE7B53-6FDA-B249-B3EB-9DE07D3061B0}">
      <dgm:prSet/>
      <dgm:spPr/>
      <dgm:t>
        <a:bodyPr/>
        <a:lstStyle/>
        <a:p>
          <a:endParaRPr lang="en-US"/>
        </a:p>
      </dgm:t>
    </dgm:pt>
    <dgm:pt modelId="{8A268720-0AC5-6C48-99DF-08C0DA8208A5}">
      <dgm:prSet/>
      <dgm:spPr/>
      <dgm:t>
        <a:bodyPr/>
        <a:lstStyle/>
        <a:p>
          <a:r>
            <a:rPr lang="en-US" smtClean="0"/>
            <a:t>Leadership team develops and adopts </a:t>
          </a:r>
          <a:r>
            <a:rPr lang="en-US" i="1" smtClean="0"/>
            <a:t>Terms of Reference</a:t>
          </a:r>
          <a:r>
            <a:rPr lang="en-US" smtClean="0"/>
            <a:t> for governing the Roundtable</a:t>
          </a:r>
          <a:endParaRPr lang="en-US"/>
        </a:p>
      </dgm:t>
    </dgm:pt>
    <dgm:pt modelId="{33FF29BA-CC21-EA48-AE68-425C9A9F8F4A}" type="parTrans" cxnId="{4F48B62C-339E-F74F-B4F3-0ADC77B68E53}">
      <dgm:prSet/>
      <dgm:spPr/>
      <dgm:t>
        <a:bodyPr/>
        <a:lstStyle/>
        <a:p>
          <a:endParaRPr lang="en-US"/>
        </a:p>
      </dgm:t>
    </dgm:pt>
    <dgm:pt modelId="{9C495FC2-A175-F74E-AD3E-F7FC3DA3E564}" type="sibTrans" cxnId="{4F48B62C-339E-F74F-B4F3-0ADC77B68E53}">
      <dgm:prSet/>
      <dgm:spPr/>
      <dgm:t>
        <a:bodyPr/>
        <a:lstStyle/>
        <a:p>
          <a:endParaRPr lang="en-US"/>
        </a:p>
      </dgm:t>
    </dgm:pt>
    <dgm:pt modelId="{3E584D4E-FEFB-C440-B82A-440AA15A71B1}">
      <dgm:prSet/>
      <dgm:spPr/>
      <dgm:t>
        <a:bodyPr/>
        <a:lstStyle/>
        <a:p>
          <a:r>
            <a:rPr lang="en-US" smtClean="0"/>
            <a:t>CNREP and CLLC prepare a proposal to the Kresge Foundation for core operations support, including the annual conference (grant awarded)</a:t>
          </a:r>
          <a:endParaRPr lang="en-US"/>
        </a:p>
      </dgm:t>
    </dgm:pt>
    <dgm:pt modelId="{0CF47B21-16B0-2140-86ED-D2711219B75F}" type="parTrans" cxnId="{70415054-191C-174B-9266-021E617631C9}">
      <dgm:prSet/>
      <dgm:spPr/>
      <dgm:t>
        <a:bodyPr/>
        <a:lstStyle/>
        <a:p>
          <a:endParaRPr lang="en-US"/>
        </a:p>
      </dgm:t>
    </dgm:pt>
    <dgm:pt modelId="{23AD9D60-B771-7945-A6E5-40A145350D17}" type="sibTrans" cxnId="{70415054-191C-174B-9266-021E617631C9}">
      <dgm:prSet/>
      <dgm:spPr/>
      <dgm:t>
        <a:bodyPr/>
        <a:lstStyle/>
        <a:p>
          <a:endParaRPr lang="en-US"/>
        </a:p>
      </dgm:t>
    </dgm:pt>
    <dgm:pt modelId="{EA3A838E-9C09-EC42-9B1D-037B290FF99E}">
      <dgm:prSet phldrT="[Text]"/>
      <dgm:spPr/>
      <dgm:t>
        <a:bodyPr/>
        <a:lstStyle/>
        <a:p>
          <a:r>
            <a:rPr lang="en-US" dirty="0" smtClean="0"/>
            <a:t>CNREP and CLLC (staff), in consultation with the Leadership Team, prepare a proposal to the </a:t>
          </a:r>
          <a:r>
            <a:rPr lang="en-US" dirty="0" err="1" smtClean="0"/>
            <a:t>Kresge</a:t>
          </a:r>
          <a:r>
            <a:rPr lang="en-US" dirty="0" smtClean="0"/>
            <a:t> Foundation for an </a:t>
          </a:r>
          <a:r>
            <a:rPr lang="en-US" i="1" dirty="0" smtClean="0"/>
            <a:t>Adaptive Management Initiative (AMI)</a:t>
          </a:r>
          <a:r>
            <a:rPr lang="en-US" dirty="0" smtClean="0"/>
            <a:t> (grant awarded)</a:t>
          </a:r>
          <a:endParaRPr lang="en-US" dirty="0"/>
        </a:p>
      </dgm:t>
    </dgm:pt>
    <dgm:pt modelId="{7EFFBA6E-93AD-5644-A481-3A186BC90139}" type="parTrans" cxnId="{6436354F-6154-1848-B822-C9472A4D1521}">
      <dgm:prSet/>
      <dgm:spPr/>
      <dgm:t>
        <a:bodyPr/>
        <a:lstStyle/>
        <a:p>
          <a:endParaRPr lang="en-US"/>
        </a:p>
      </dgm:t>
    </dgm:pt>
    <dgm:pt modelId="{B94D5C74-C8BD-8C49-B23A-1107FD558C23}" type="sibTrans" cxnId="{6436354F-6154-1848-B822-C9472A4D1521}">
      <dgm:prSet/>
      <dgm:spPr/>
      <dgm:t>
        <a:bodyPr/>
        <a:lstStyle/>
        <a:p>
          <a:endParaRPr lang="en-US"/>
        </a:p>
      </dgm:t>
    </dgm:pt>
    <dgm:pt modelId="{6831EFED-204D-9645-9730-3546F820E518}">
      <dgm:prSet/>
      <dgm:spPr/>
      <dgm:t>
        <a:bodyPr/>
        <a:lstStyle/>
        <a:p>
          <a:r>
            <a:rPr lang="en-US" smtClean="0"/>
            <a:t>Leadership Team and staff solicit and evaluate proposals for the AMI and eventually award grants to 12 projects</a:t>
          </a:r>
          <a:endParaRPr lang="en-US"/>
        </a:p>
      </dgm:t>
    </dgm:pt>
    <dgm:pt modelId="{CF49D2E7-0E63-EE4C-A26C-366C1EED8934}" type="parTrans" cxnId="{D447F23E-90BE-2643-AE37-401A34537ED3}">
      <dgm:prSet/>
      <dgm:spPr/>
      <dgm:t>
        <a:bodyPr/>
        <a:lstStyle/>
        <a:p>
          <a:endParaRPr lang="en-US"/>
        </a:p>
      </dgm:t>
    </dgm:pt>
    <dgm:pt modelId="{542868F5-74DC-1143-9A48-84175F59558B}" type="sibTrans" cxnId="{D447F23E-90BE-2643-AE37-401A34537ED3}">
      <dgm:prSet/>
      <dgm:spPr/>
      <dgm:t>
        <a:bodyPr/>
        <a:lstStyle/>
        <a:p>
          <a:endParaRPr lang="en-US"/>
        </a:p>
      </dgm:t>
    </dgm:pt>
    <dgm:pt modelId="{B5AABE0F-1593-294F-B06C-BDBE7569CB0F}">
      <dgm:prSet/>
      <dgm:spPr/>
      <dgm:t>
        <a:bodyPr/>
        <a:lstStyle/>
        <a:p>
          <a:r>
            <a:rPr lang="en-US" smtClean="0"/>
            <a:t>Leadership Team and staff organize and convene the 3</a:t>
          </a:r>
          <a:r>
            <a:rPr lang="en-US" baseline="30000" smtClean="0"/>
            <a:t>rd</a:t>
          </a:r>
          <a:r>
            <a:rPr lang="en-US" smtClean="0"/>
            <a:t> Annual Conference in Fernie, British Columbia and prepare </a:t>
          </a:r>
          <a:r>
            <a:rPr lang="en-US" i="1" smtClean="0"/>
            <a:t>2012 Update</a:t>
          </a:r>
          <a:endParaRPr lang="en-US"/>
        </a:p>
      </dgm:t>
    </dgm:pt>
    <dgm:pt modelId="{2294E6D5-8B42-314F-92CE-6CA79125CB51}" type="parTrans" cxnId="{8BC4B68A-4AD6-A14E-B311-4154BB98D1C8}">
      <dgm:prSet/>
      <dgm:spPr/>
      <dgm:t>
        <a:bodyPr/>
        <a:lstStyle/>
        <a:p>
          <a:endParaRPr lang="en-US"/>
        </a:p>
      </dgm:t>
    </dgm:pt>
    <dgm:pt modelId="{77F125C0-E679-554F-A89B-6403A568405A}" type="sibTrans" cxnId="{8BC4B68A-4AD6-A14E-B311-4154BB98D1C8}">
      <dgm:prSet/>
      <dgm:spPr/>
      <dgm:t>
        <a:bodyPr/>
        <a:lstStyle/>
        <a:p>
          <a:endParaRPr lang="en-US"/>
        </a:p>
      </dgm:t>
    </dgm:pt>
    <dgm:pt modelId="{EA4F5AF8-59AD-9F4D-86EF-92FBE63A5255}">
      <dgm:prSet/>
      <dgm:spPr/>
      <dgm:t>
        <a:bodyPr/>
        <a:lstStyle/>
        <a:p>
          <a:r>
            <a:rPr lang="en-US" smtClean="0"/>
            <a:t>Leadership Team and staff prepare and adopt first Strategic Plan</a:t>
          </a:r>
          <a:endParaRPr lang="en-US"/>
        </a:p>
      </dgm:t>
    </dgm:pt>
    <dgm:pt modelId="{A5937BF9-9D0A-274B-A211-0636043C6E0B}" type="parTrans" cxnId="{18F7F3B0-8481-E84A-A7DB-7689AC853CEB}">
      <dgm:prSet/>
      <dgm:spPr/>
      <dgm:t>
        <a:bodyPr/>
        <a:lstStyle/>
        <a:p>
          <a:endParaRPr lang="en-US"/>
        </a:p>
      </dgm:t>
    </dgm:pt>
    <dgm:pt modelId="{DFFD18B4-7C59-DB4F-9E3B-41C5A6677E6D}" type="sibTrans" cxnId="{18F7F3B0-8481-E84A-A7DB-7689AC853CEB}">
      <dgm:prSet/>
      <dgm:spPr/>
      <dgm:t>
        <a:bodyPr/>
        <a:lstStyle/>
        <a:p>
          <a:endParaRPr lang="en-US"/>
        </a:p>
      </dgm:t>
    </dgm:pt>
    <dgm:pt modelId="{A289C0CA-B7B0-A145-B12A-B20A607DD4DB}">
      <dgm:prSet phldrT="[Text]"/>
      <dgm:spPr/>
      <dgm:t>
        <a:bodyPr/>
        <a:lstStyle/>
        <a:p>
          <a:r>
            <a:rPr lang="en-US" dirty="0" smtClean="0"/>
            <a:t>CNREP and CLLC staff provide assistance to implement AMI projects, including contract administration, regular learning sessions, and project-specific support.</a:t>
          </a:r>
          <a:endParaRPr lang="en-US" dirty="0"/>
        </a:p>
      </dgm:t>
    </dgm:pt>
    <dgm:pt modelId="{2629F92B-DAA1-2F41-A235-805AC88F8875}" type="parTrans" cxnId="{97E5DFB8-4C76-A345-8BA4-7F04BA1A3D4B}">
      <dgm:prSet/>
      <dgm:spPr/>
      <dgm:t>
        <a:bodyPr/>
        <a:lstStyle/>
        <a:p>
          <a:endParaRPr lang="en-US"/>
        </a:p>
      </dgm:t>
    </dgm:pt>
    <dgm:pt modelId="{85920ADB-0520-DC4A-A53F-819B868AFC69}" type="sibTrans" cxnId="{97E5DFB8-4C76-A345-8BA4-7F04BA1A3D4B}">
      <dgm:prSet/>
      <dgm:spPr/>
      <dgm:t>
        <a:bodyPr/>
        <a:lstStyle/>
        <a:p>
          <a:endParaRPr lang="en-US"/>
        </a:p>
      </dgm:t>
    </dgm:pt>
    <dgm:pt modelId="{7B8638CB-D92E-9C41-A527-7F77DB28DDE3}">
      <dgm:prSet/>
      <dgm:spPr/>
      <dgm:t>
        <a:bodyPr/>
        <a:lstStyle/>
        <a:p>
          <a:r>
            <a:rPr lang="en-US" smtClean="0"/>
            <a:t>CNREP and CLLC (staff), in consultation with the Leadership Team, prepare a follow-up proposal to the Kresge Foundation to continue the </a:t>
          </a:r>
          <a:r>
            <a:rPr lang="en-US" i="1" smtClean="0"/>
            <a:t>Adaptive Management Initiative (AMI)</a:t>
          </a:r>
          <a:r>
            <a:rPr lang="en-US" smtClean="0"/>
            <a:t> (two-year grant awarded)</a:t>
          </a:r>
          <a:endParaRPr lang="en-US"/>
        </a:p>
      </dgm:t>
    </dgm:pt>
    <dgm:pt modelId="{B669E4A3-E36F-7D48-9429-037223AF5E07}" type="parTrans" cxnId="{87C6C512-54D8-144E-8E99-B428B3A6EB39}">
      <dgm:prSet/>
      <dgm:spPr/>
      <dgm:t>
        <a:bodyPr/>
        <a:lstStyle/>
        <a:p>
          <a:endParaRPr lang="en-US"/>
        </a:p>
      </dgm:t>
    </dgm:pt>
    <dgm:pt modelId="{CA9F4DBC-1741-A24E-8231-9840CDD217D4}" type="sibTrans" cxnId="{87C6C512-54D8-144E-8E99-B428B3A6EB39}">
      <dgm:prSet/>
      <dgm:spPr/>
      <dgm:t>
        <a:bodyPr/>
        <a:lstStyle/>
        <a:p>
          <a:endParaRPr lang="en-US"/>
        </a:p>
      </dgm:t>
    </dgm:pt>
    <dgm:pt modelId="{165F068C-FF10-334D-8316-0B127E65E9B0}">
      <dgm:prSet/>
      <dgm:spPr/>
      <dgm:t>
        <a:bodyPr/>
        <a:lstStyle/>
        <a:p>
          <a:r>
            <a:rPr lang="en-US" dirty="0" smtClean="0"/>
            <a:t>Leadership Team and staff organize and convene the 4</a:t>
          </a:r>
          <a:r>
            <a:rPr lang="en-US" baseline="30000" dirty="0" smtClean="0"/>
            <a:t>th</a:t>
          </a:r>
          <a:r>
            <a:rPr lang="en-US" dirty="0" smtClean="0"/>
            <a:t> Annual Conference in East Glacier, MT</a:t>
          </a:r>
          <a:endParaRPr lang="en-US" dirty="0"/>
        </a:p>
      </dgm:t>
    </dgm:pt>
    <dgm:pt modelId="{D5CA8777-5AAC-7D4F-B840-3329CC0DB73D}" type="parTrans" cxnId="{31DFDD41-D95F-3642-BF7D-67139C9B5208}">
      <dgm:prSet/>
      <dgm:spPr/>
      <dgm:t>
        <a:bodyPr/>
        <a:lstStyle/>
        <a:p>
          <a:endParaRPr lang="en-US"/>
        </a:p>
      </dgm:t>
    </dgm:pt>
    <dgm:pt modelId="{5BB6EAF0-F482-A942-8D8F-5EA5630BAC64}" type="sibTrans" cxnId="{31DFDD41-D95F-3642-BF7D-67139C9B5208}">
      <dgm:prSet/>
      <dgm:spPr/>
      <dgm:t>
        <a:bodyPr/>
        <a:lstStyle/>
        <a:p>
          <a:endParaRPr lang="en-US"/>
        </a:p>
      </dgm:t>
    </dgm:pt>
    <dgm:pt modelId="{29F39B9C-7083-6D43-B553-6C84764120DD}">
      <dgm:prSet/>
      <dgm:spPr/>
      <dgm:t>
        <a:bodyPr/>
        <a:lstStyle/>
        <a:p>
          <a:r>
            <a:rPr lang="en-US" dirty="0" smtClean="0"/>
            <a:t>Leadership and staff prepare first Business Plan to guide the Roundtable’s annual projects and operations</a:t>
          </a:r>
          <a:endParaRPr lang="en-US" dirty="0"/>
        </a:p>
      </dgm:t>
    </dgm:pt>
    <dgm:pt modelId="{C43698AF-C61B-A84F-AC53-FD3542A9E401}" type="parTrans" cxnId="{4D32612C-842E-5A44-A2E1-45205D48BD63}">
      <dgm:prSet/>
      <dgm:spPr/>
      <dgm:t>
        <a:bodyPr/>
        <a:lstStyle/>
        <a:p>
          <a:endParaRPr lang="en-US"/>
        </a:p>
      </dgm:t>
    </dgm:pt>
    <dgm:pt modelId="{EBFC0B5A-A0FB-B945-B7CF-3BEF7A7BA81A}" type="sibTrans" cxnId="{4D32612C-842E-5A44-A2E1-45205D48BD63}">
      <dgm:prSet/>
      <dgm:spPr/>
      <dgm:t>
        <a:bodyPr/>
        <a:lstStyle/>
        <a:p>
          <a:endParaRPr lang="en-US"/>
        </a:p>
      </dgm:t>
    </dgm:pt>
    <dgm:pt modelId="{BD88D420-86B6-7641-9D4D-B975D7E238E6}">
      <dgm:prSet custT="1"/>
      <dgm:spPr/>
      <dgm:t>
        <a:bodyPr/>
        <a:lstStyle/>
        <a:p>
          <a:r>
            <a:rPr lang="en-US" sz="1600" dirty="0" smtClean="0"/>
            <a:t>2014</a:t>
          </a:r>
          <a:endParaRPr lang="en-US" sz="1600" dirty="0"/>
        </a:p>
      </dgm:t>
    </dgm:pt>
    <dgm:pt modelId="{81C80C39-80C0-164A-A475-EA83A8798C25}" type="parTrans" cxnId="{2E3CD7B1-9193-114D-AF81-341386323AC6}">
      <dgm:prSet/>
      <dgm:spPr/>
      <dgm:t>
        <a:bodyPr/>
        <a:lstStyle/>
        <a:p>
          <a:endParaRPr lang="en-US"/>
        </a:p>
      </dgm:t>
    </dgm:pt>
    <dgm:pt modelId="{ECE230A3-7D8A-D340-9A19-DB3A6B38D897}" type="sibTrans" cxnId="{2E3CD7B1-9193-114D-AF81-341386323AC6}">
      <dgm:prSet/>
      <dgm:spPr/>
      <dgm:t>
        <a:bodyPr/>
        <a:lstStyle/>
        <a:p>
          <a:endParaRPr lang="en-US"/>
        </a:p>
      </dgm:t>
    </dgm:pt>
    <dgm:pt modelId="{0F6D3D73-240C-8B4F-91AB-A142E6DECB07}">
      <dgm:prSet/>
      <dgm:spPr/>
      <dgm:t>
        <a:bodyPr/>
        <a:lstStyle/>
        <a:p>
          <a:r>
            <a:rPr lang="en-US" dirty="0" smtClean="0"/>
            <a:t>New Support Team structure goes into place</a:t>
          </a:r>
          <a:endParaRPr lang="en-US" dirty="0"/>
        </a:p>
      </dgm:t>
    </dgm:pt>
    <dgm:pt modelId="{47C18C05-55E3-1448-9B56-6F7C27E1B0D5}" type="parTrans" cxnId="{8D95ACFC-262D-5A45-9BBA-D65CDC65FD77}">
      <dgm:prSet/>
      <dgm:spPr/>
      <dgm:t>
        <a:bodyPr/>
        <a:lstStyle/>
        <a:p>
          <a:endParaRPr lang="en-US"/>
        </a:p>
      </dgm:t>
    </dgm:pt>
    <dgm:pt modelId="{55938BA3-24FB-E54B-B287-0ACF91CD8D5A}" type="sibTrans" cxnId="{8D95ACFC-262D-5A45-9BBA-D65CDC65FD77}">
      <dgm:prSet/>
      <dgm:spPr/>
      <dgm:t>
        <a:bodyPr/>
        <a:lstStyle/>
        <a:p>
          <a:endParaRPr lang="en-US"/>
        </a:p>
      </dgm:t>
    </dgm:pt>
    <dgm:pt modelId="{1E111D9A-90C2-F545-ADF9-1B90962520AD}">
      <dgm:prSet/>
      <dgm:spPr/>
      <dgm:t>
        <a:bodyPr/>
        <a:lstStyle/>
        <a:p>
          <a:r>
            <a:rPr lang="en-US" dirty="0" smtClean="0"/>
            <a:t>Leadership Team, Support Team, and local planning team organize and convene the 5</a:t>
          </a:r>
          <a:r>
            <a:rPr lang="en-US" baseline="30000" dirty="0" smtClean="0"/>
            <a:t>th</a:t>
          </a:r>
          <a:r>
            <a:rPr lang="en-US" dirty="0" smtClean="0"/>
            <a:t> Annual Conference in </a:t>
          </a:r>
          <a:r>
            <a:rPr lang="en-US" dirty="0" err="1" smtClean="0"/>
            <a:t>Waterton</a:t>
          </a:r>
          <a:r>
            <a:rPr lang="en-US" dirty="0" smtClean="0"/>
            <a:t> Lakes, AB</a:t>
          </a:r>
          <a:endParaRPr lang="en-US" dirty="0"/>
        </a:p>
      </dgm:t>
    </dgm:pt>
    <dgm:pt modelId="{FFB30856-AC90-2B4A-9D96-BC09A9497DBA}" type="parTrans" cxnId="{6648AD46-E6BF-D244-848F-CF3B9CFE113D}">
      <dgm:prSet/>
      <dgm:spPr/>
      <dgm:t>
        <a:bodyPr/>
        <a:lstStyle/>
        <a:p>
          <a:endParaRPr lang="en-US"/>
        </a:p>
      </dgm:t>
    </dgm:pt>
    <dgm:pt modelId="{485DB8E2-D287-5243-9DBA-BF6D56DC4CFE}" type="sibTrans" cxnId="{6648AD46-E6BF-D244-848F-CF3B9CFE113D}">
      <dgm:prSet/>
      <dgm:spPr/>
      <dgm:t>
        <a:bodyPr/>
        <a:lstStyle/>
        <a:p>
          <a:endParaRPr lang="en-US"/>
        </a:p>
      </dgm:t>
    </dgm:pt>
    <dgm:pt modelId="{BF916C59-97AB-8742-B6C9-BC50752962AC}">
      <dgm:prSet/>
      <dgm:spPr/>
      <dgm:t>
        <a:bodyPr/>
        <a:lstStyle/>
        <a:p>
          <a:r>
            <a:rPr lang="en-US" dirty="0" smtClean="0"/>
            <a:t>16 Adaptive Management Initiative projects funded</a:t>
          </a:r>
          <a:endParaRPr lang="en-US" dirty="0"/>
        </a:p>
      </dgm:t>
    </dgm:pt>
    <dgm:pt modelId="{9CD3AE3C-23D1-7E46-81BD-AD576D769EA5}" type="parTrans" cxnId="{96F31502-A348-C846-AD4C-2A9AA7B35187}">
      <dgm:prSet/>
      <dgm:spPr/>
      <dgm:t>
        <a:bodyPr/>
        <a:lstStyle/>
        <a:p>
          <a:endParaRPr lang="en-US"/>
        </a:p>
      </dgm:t>
    </dgm:pt>
    <dgm:pt modelId="{4B2ECC58-BD71-E948-9275-2430CC5048BC}" type="sibTrans" cxnId="{96F31502-A348-C846-AD4C-2A9AA7B35187}">
      <dgm:prSet/>
      <dgm:spPr/>
      <dgm:t>
        <a:bodyPr/>
        <a:lstStyle/>
        <a:p>
          <a:endParaRPr lang="en-US"/>
        </a:p>
      </dgm:t>
    </dgm:pt>
    <dgm:pt modelId="{6CB9C66C-DF2B-6D45-8399-D498E753EFE0}">
      <dgm:prSet/>
      <dgm:spPr/>
      <dgm:t>
        <a:bodyPr/>
        <a:lstStyle/>
        <a:p>
          <a:r>
            <a:rPr lang="en-US" dirty="0" smtClean="0"/>
            <a:t>New Leadership Team members added, representing Missoula County and the Blackfeet Community College</a:t>
          </a:r>
          <a:endParaRPr lang="en-US" dirty="0"/>
        </a:p>
      </dgm:t>
    </dgm:pt>
    <dgm:pt modelId="{2DA55D30-EFEC-4E4E-BBAF-39F63FA2C1FD}" type="parTrans" cxnId="{16825F91-7FB3-A14E-8475-83D29FA8D40B}">
      <dgm:prSet/>
      <dgm:spPr/>
      <dgm:t>
        <a:bodyPr/>
        <a:lstStyle/>
        <a:p>
          <a:endParaRPr lang="en-US"/>
        </a:p>
      </dgm:t>
    </dgm:pt>
    <dgm:pt modelId="{0C8FEA47-8200-274F-B1C7-956A9401568E}" type="sibTrans" cxnId="{16825F91-7FB3-A14E-8475-83D29FA8D40B}">
      <dgm:prSet/>
      <dgm:spPr/>
      <dgm:t>
        <a:bodyPr/>
        <a:lstStyle/>
        <a:p>
          <a:endParaRPr lang="en-US"/>
        </a:p>
      </dgm:t>
    </dgm:pt>
    <dgm:pt modelId="{1E765081-1247-7749-A7DA-52D0BAA4229F}">
      <dgm:prSet/>
      <dgm:spPr/>
      <dgm:t>
        <a:bodyPr/>
        <a:lstStyle/>
        <a:p>
          <a:r>
            <a:rPr lang="en-US" dirty="0" smtClean="0"/>
            <a:t>Tribal Gathering added to start of Annual Conference</a:t>
          </a:r>
          <a:endParaRPr lang="en-US" dirty="0"/>
        </a:p>
      </dgm:t>
    </dgm:pt>
    <dgm:pt modelId="{34A0973B-CBF9-D640-BF1B-F67FD8DA5191}" type="parTrans" cxnId="{DFF78C8B-429E-004C-A755-CF16FBA8A367}">
      <dgm:prSet/>
      <dgm:spPr/>
      <dgm:t>
        <a:bodyPr/>
        <a:lstStyle/>
        <a:p>
          <a:endParaRPr lang="en-US"/>
        </a:p>
      </dgm:t>
    </dgm:pt>
    <dgm:pt modelId="{CA6F8223-0BE5-094B-BE9B-5D33566789BE}" type="sibTrans" cxnId="{DFF78C8B-429E-004C-A755-CF16FBA8A367}">
      <dgm:prSet/>
      <dgm:spPr/>
      <dgm:t>
        <a:bodyPr/>
        <a:lstStyle/>
        <a:p>
          <a:endParaRPr lang="en-US"/>
        </a:p>
      </dgm:t>
    </dgm:pt>
    <dgm:pt modelId="{A57184A9-A163-F54B-92AA-3AA352B72467}">
      <dgm:prSet/>
      <dgm:spPr/>
      <dgm:t>
        <a:bodyPr/>
        <a:lstStyle/>
        <a:p>
          <a:r>
            <a:rPr lang="en-US" dirty="0" smtClean="0"/>
            <a:t>Adaptive Management projects move forward</a:t>
          </a:r>
          <a:endParaRPr lang="en-US" dirty="0"/>
        </a:p>
      </dgm:t>
    </dgm:pt>
    <dgm:pt modelId="{0B65873A-B448-7941-A4B1-78EAF2E6E060}" type="parTrans" cxnId="{E3FB4740-9ED2-2D4D-A9F2-AC4C6855BF19}">
      <dgm:prSet/>
      <dgm:spPr/>
      <dgm:t>
        <a:bodyPr/>
        <a:lstStyle/>
        <a:p>
          <a:endParaRPr lang="en-US"/>
        </a:p>
      </dgm:t>
    </dgm:pt>
    <dgm:pt modelId="{D707F461-13E4-184F-B191-60171005199D}" type="sibTrans" cxnId="{E3FB4740-9ED2-2D4D-A9F2-AC4C6855BF19}">
      <dgm:prSet/>
      <dgm:spPr/>
      <dgm:t>
        <a:bodyPr/>
        <a:lstStyle/>
        <a:p>
          <a:endParaRPr lang="en-US"/>
        </a:p>
      </dgm:t>
    </dgm:pt>
    <dgm:pt modelId="{D99119F5-8B3C-294C-BA5E-54B03F54A77B}">
      <dgm:prSet/>
      <dgm:spPr/>
      <dgm:t>
        <a:bodyPr/>
        <a:lstStyle/>
        <a:p>
          <a:r>
            <a:rPr lang="en-US" dirty="0" smtClean="0"/>
            <a:t>Short film on the Roundtable produced and shared</a:t>
          </a:r>
          <a:endParaRPr lang="en-US" dirty="0"/>
        </a:p>
      </dgm:t>
    </dgm:pt>
    <dgm:pt modelId="{933C1258-57DA-C741-BD8A-A397FD731986}" type="parTrans" cxnId="{E4E83EFA-048E-8A46-9EB1-10448BAE034A}">
      <dgm:prSet/>
      <dgm:spPr/>
      <dgm:t>
        <a:bodyPr/>
        <a:lstStyle/>
        <a:p>
          <a:endParaRPr lang="en-US"/>
        </a:p>
      </dgm:t>
    </dgm:pt>
    <dgm:pt modelId="{BCF92B01-2347-8948-B528-70BE6F662FBD}" type="sibTrans" cxnId="{E4E83EFA-048E-8A46-9EB1-10448BAE034A}">
      <dgm:prSet/>
      <dgm:spPr/>
      <dgm:t>
        <a:bodyPr/>
        <a:lstStyle/>
        <a:p>
          <a:endParaRPr lang="en-US"/>
        </a:p>
      </dgm:t>
    </dgm:pt>
    <dgm:pt modelId="{8CB2CDFB-063E-194B-9635-342C36B26745}" type="pres">
      <dgm:prSet presAssocID="{4F49E082-245E-EC45-835E-15250DE22DFD}" presName="Name0" presStyleCnt="0">
        <dgm:presLayoutVars>
          <dgm:dir/>
          <dgm:animLvl val="lvl"/>
          <dgm:resizeHandles val="exact"/>
        </dgm:presLayoutVars>
      </dgm:prSet>
      <dgm:spPr/>
    </dgm:pt>
    <dgm:pt modelId="{1CFFD807-D052-D24B-ACCE-5698290BE4CE}" type="pres">
      <dgm:prSet presAssocID="{AB68C9C9-9E51-254E-BBCE-2D4D42C11DA8}" presName="composite" presStyleCnt="0"/>
      <dgm:spPr/>
    </dgm:pt>
    <dgm:pt modelId="{393D7F62-48B8-0241-BD94-48D1B263FD4A}" type="pres">
      <dgm:prSet presAssocID="{AB68C9C9-9E51-254E-BBCE-2D4D42C11DA8}" presName="parTx" presStyleLbl="node1" presStyleIdx="0" presStyleCnt="9" custScaleY="90909">
        <dgm:presLayoutVars>
          <dgm:chMax val="0"/>
          <dgm:chPref val="0"/>
          <dgm:bulletEnabled val="1"/>
        </dgm:presLayoutVars>
      </dgm:prSet>
      <dgm:spPr/>
      <dgm:t>
        <a:bodyPr/>
        <a:lstStyle/>
        <a:p>
          <a:endParaRPr lang="en-US"/>
        </a:p>
      </dgm:t>
    </dgm:pt>
    <dgm:pt modelId="{07963751-6553-8946-96E0-23CBF22EF1E6}" type="pres">
      <dgm:prSet presAssocID="{AB68C9C9-9E51-254E-BBCE-2D4D42C11DA8}" presName="desTx" presStyleLbl="revTx" presStyleIdx="0" presStyleCnt="9">
        <dgm:presLayoutVars>
          <dgm:bulletEnabled val="1"/>
        </dgm:presLayoutVars>
      </dgm:prSet>
      <dgm:spPr/>
      <dgm:t>
        <a:bodyPr/>
        <a:lstStyle/>
        <a:p>
          <a:endParaRPr lang="en-US"/>
        </a:p>
      </dgm:t>
    </dgm:pt>
    <dgm:pt modelId="{CF00FE1B-5418-DE40-99AD-1FFE0D19CDA3}" type="pres">
      <dgm:prSet presAssocID="{BAB3CD79-86A2-EF43-B3B6-3E6BB1B491B6}" presName="space" presStyleCnt="0"/>
      <dgm:spPr/>
    </dgm:pt>
    <dgm:pt modelId="{FD36DE9D-3B1E-8549-844A-309AB9A30560}" type="pres">
      <dgm:prSet presAssocID="{B44B85BF-D6E4-EC4E-913C-FF7EF1F69E53}" presName="composite" presStyleCnt="0"/>
      <dgm:spPr/>
    </dgm:pt>
    <dgm:pt modelId="{C2E04A5D-8F17-9149-B467-BBE1848A9C6F}" type="pres">
      <dgm:prSet presAssocID="{B44B85BF-D6E4-EC4E-913C-FF7EF1F69E53}" presName="parTx" presStyleLbl="node1" presStyleIdx="1" presStyleCnt="9">
        <dgm:presLayoutVars>
          <dgm:chMax val="0"/>
          <dgm:chPref val="0"/>
          <dgm:bulletEnabled val="1"/>
        </dgm:presLayoutVars>
      </dgm:prSet>
      <dgm:spPr/>
      <dgm:t>
        <a:bodyPr/>
        <a:lstStyle/>
        <a:p>
          <a:endParaRPr lang="en-US"/>
        </a:p>
      </dgm:t>
    </dgm:pt>
    <dgm:pt modelId="{9EAB0C3E-735F-604D-B28A-F0D12DA9D5A9}" type="pres">
      <dgm:prSet presAssocID="{B44B85BF-D6E4-EC4E-913C-FF7EF1F69E53}" presName="desTx" presStyleLbl="revTx" presStyleIdx="1" presStyleCnt="9">
        <dgm:presLayoutVars>
          <dgm:bulletEnabled val="1"/>
        </dgm:presLayoutVars>
      </dgm:prSet>
      <dgm:spPr/>
      <dgm:t>
        <a:bodyPr/>
        <a:lstStyle/>
        <a:p>
          <a:endParaRPr lang="en-US"/>
        </a:p>
      </dgm:t>
    </dgm:pt>
    <dgm:pt modelId="{588BDEC6-429F-9D4F-8949-DC4F2EE907F3}" type="pres">
      <dgm:prSet presAssocID="{C60A5DAE-4ED1-6E45-A736-36399D96535B}" presName="space" presStyleCnt="0"/>
      <dgm:spPr/>
    </dgm:pt>
    <dgm:pt modelId="{7B348635-EE9A-8544-9ED1-532DE367F196}" type="pres">
      <dgm:prSet presAssocID="{3CA4A251-5670-3F44-8385-2ECA9D8DB1EA}" presName="composite" presStyleCnt="0"/>
      <dgm:spPr/>
    </dgm:pt>
    <dgm:pt modelId="{43CD6A73-B9C5-7F48-B3C5-608FF899AFA6}" type="pres">
      <dgm:prSet presAssocID="{3CA4A251-5670-3F44-8385-2ECA9D8DB1EA}" presName="parTx" presStyleLbl="node1" presStyleIdx="2" presStyleCnt="9">
        <dgm:presLayoutVars>
          <dgm:chMax val="0"/>
          <dgm:chPref val="0"/>
          <dgm:bulletEnabled val="1"/>
        </dgm:presLayoutVars>
      </dgm:prSet>
      <dgm:spPr/>
      <dgm:t>
        <a:bodyPr/>
        <a:lstStyle/>
        <a:p>
          <a:endParaRPr lang="en-US"/>
        </a:p>
      </dgm:t>
    </dgm:pt>
    <dgm:pt modelId="{D03E5EF4-5DC3-2146-AF7C-DAE5BC0BFE50}" type="pres">
      <dgm:prSet presAssocID="{3CA4A251-5670-3F44-8385-2ECA9D8DB1EA}" presName="desTx" presStyleLbl="revTx" presStyleIdx="2" presStyleCnt="9">
        <dgm:presLayoutVars>
          <dgm:bulletEnabled val="1"/>
        </dgm:presLayoutVars>
      </dgm:prSet>
      <dgm:spPr/>
      <dgm:t>
        <a:bodyPr/>
        <a:lstStyle/>
        <a:p>
          <a:endParaRPr lang="en-US"/>
        </a:p>
      </dgm:t>
    </dgm:pt>
    <dgm:pt modelId="{4E8A96DD-A025-2248-91F8-60F05028922F}" type="pres">
      <dgm:prSet presAssocID="{5E307979-CA25-D842-9542-BDC6BE6FAD0D}" presName="space" presStyleCnt="0"/>
      <dgm:spPr/>
    </dgm:pt>
    <dgm:pt modelId="{B1758717-6099-EC4C-B43B-16B0EC98BA3C}" type="pres">
      <dgm:prSet presAssocID="{BD3061D3-DB91-3D41-B383-62B29EE99FD5}" presName="composite" presStyleCnt="0"/>
      <dgm:spPr/>
    </dgm:pt>
    <dgm:pt modelId="{D4AD4EE9-FA6E-2044-976F-6875C0A7DC2A}" type="pres">
      <dgm:prSet presAssocID="{BD3061D3-DB91-3D41-B383-62B29EE99FD5}" presName="parTx" presStyleLbl="node1" presStyleIdx="3" presStyleCnt="9">
        <dgm:presLayoutVars>
          <dgm:chMax val="0"/>
          <dgm:chPref val="0"/>
          <dgm:bulletEnabled val="1"/>
        </dgm:presLayoutVars>
      </dgm:prSet>
      <dgm:spPr/>
      <dgm:t>
        <a:bodyPr/>
        <a:lstStyle/>
        <a:p>
          <a:endParaRPr lang="en-US"/>
        </a:p>
      </dgm:t>
    </dgm:pt>
    <dgm:pt modelId="{8C3412FB-399C-DE40-AB59-9654BB260D9D}" type="pres">
      <dgm:prSet presAssocID="{BD3061D3-DB91-3D41-B383-62B29EE99FD5}" presName="desTx" presStyleLbl="revTx" presStyleIdx="3" presStyleCnt="9">
        <dgm:presLayoutVars>
          <dgm:bulletEnabled val="1"/>
        </dgm:presLayoutVars>
      </dgm:prSet>
      <dgm:spPr/>
      <dgm:t>
        <a:bodyPr/>
        <a:lstStyle/>
        <a:p>
          <a:endParaRPr lang="en-US"/>
        </a:p>
      </dgm:t>
    </dgm:pt>
    <dgm:pt modelId="{35342EE9-E51D-4247-8A76-C27726C9062E}" type="pres">
      <dgm:prSet presAssocID="{51C60AC8-F345-6E4F-9A81-B93B829ACE4D}" presName="space" presStyleCnt="0"/>
      <dgm:spPr/>
    </dgm:pt>
    <dgm:pt modelId="{683403CC-874F-A54F-8E3C-2067ADE97451}" type="pres">
      <dgm:prSet presAssocID="{AA6E221D-3C93-584A-90B8-4873D74F74A7}" presName="composite" presStyleCnt="0"/>
      <dgm:spPr/>
    </dgm:pt>
    <dgm:pt modelId="{904F9D97-7A03-6E40-8DF1-9A9C728EA745}" type="pres">
      <dgm:prSet presAssocID="{AA6E221D-3C93-584A-90B8-4873D74F74A7}" presName="parTx" presStyleLbl="node1" presStyleIdx="4" presStyleCnt="9">
        <dgm:presLayoutVars>
          <dgm:chMax val="0"/>
          <dgm:chPref val="0"/>
          <dgm:bulletEnabled val="1"/>
        </dgm:presLayoutVars>
      </dgm:prSet>
      <dgm:spPr/>
      <dgm:t>
        <a:bodyPr/>
        <a:lstStyle/>
        <a:p>
          <a:endParaRPr lang="en-US"/>
        </a:p>
      </dgm:t>
    </dgm:pt>
    <dgm:pt modelId="{74CA57F2-8BF1-8F45-BBE8-A2CB611B74EF}" type="pres">
      <dgm:prSet presAssocID="{AA6E221D-3C93-584A-90B8-4873D74F74A7}" presName="desTx" presStyleLbl="revTx" presStyleIdx="4" presStyleCnt="9">
        <dgm:presLayoutVars>
          <dgm:bulletEnabled val="1"/>
        </dgm:presLayoutVars>
      </dgm:prSet>
      <dgm:spPr/>
      <dgm:t>
        <a:bodyPr/>
        <a:lstStyle/>
        <a:p>
          <a:endParaRPr lang="en-US"/>
        </a:p>
      </dgm:t>
    </dgm:pt>
    <dgm:pt modelId="{00960D72-5BA9-954B-B6DE-823059E1918C}" type="pres">
      <dgm:prSet presAssocID="{A98490A1-3F13-224C-950B-CD7181BF4C04}" presName="space" presStyleCnt="0"/>
      <dgm:spPr/>
    </dgm:pt>
    <dgm:pt modelId="{0EB1342C-F2B8-D340-8D00-3B612C67FC44}" type="pres">
      <dgm:prSet presAssocID="{58D78CE9-7832-BD4B-991B-B64B327FC8B2}" presName="composite" presStyleCnt="0"/>
      <dgm:spPr/>
    </dgm:pt>
    <dgm:pt modelId="{D49F5C0F-6826-1744-BFF1-5A341076B0D9}" type="pres">
      <dgm:prSet presAssocID="{58D78CE9-7832-BD4B-991B-B64B327FC8B2}" presName="parTx" presStyleLbl="node1" presStyleIdx="5" presStyleCnt="9">
        <dgm:presLayoutVars>
          <dgm:chMax val="0"/>
          <dgm:chPref val="0"/>
          <dgm:bulletEnabled val="1"/>
        </dgm:presLayoutVars>
      </dgm:prSet>
      <dgm:spPr/>
      <dgm:t>
        <a:bodyPr/>
        <a:lstStyle/>
        <a:p>
          <a:endParaRPr lang="en-US"/>
        </a:p>
      </dgm:t>
    </dgm:pt>
    <dgm:pt modelId="{09F0BB03-A993-B745-A5B4-8C816634EEA8}" type="pres">
      <dgm:prSet presAssocID="{58D78CE9-7832-BD4B-991B-B64B327FC8B2}" presName="desTx" presStyleLbl="revTx" presStyleIdx="5" presStyleCnt="9">
        <dgm:presLayoutVars>
          <dgm:bulletEnabled val="1"/>
        </dgm:presLayoutVars>
      </dgm:prSet>
      <dgm:spPr/>
      <dgm:t>
        <a:bodyPr/>
        <a:lstStyle/>
        <a:p>
          <a:endParaRPr lang="en-US"/>
        </a:p>
      </dgm:t>
    </dgm:pt>
    <dgm:pt modelId="{F6B4560B-4DFD-CB42-BF14-B49B8712A3F8}" type="pres">
      <dgm:prSet presAssocID="{57FBC74B-FD90-D241-8B4C-3C7EC1C5DBC2}" presName="space" presStyleCnt="0"/>
      <dgm:spPr/>
    </dgm:pt>
    <dgm:pt modelId="{B91DDF05-7AEE-EA4E-A4CA-8AFA1604BEAB}" type="pres">
      <dgm:prSet presAssocID="{BDED7989-82CA-E440-A4C1-206D4083F4B3}" presName="composite" presStyleCnt="0"/>
      <dgm:spPr/>
    </dgm:pt>
    <dgm:pt modelId="{76D3244A-3CBE-6949-A8CA-FB11C787CCCB}" type="pres">
      <dgm:prSet presAssocID="{BDED7989-82CA-E440-A4C1-206D4083F4B3}" presName="parTx" presStyleLbl="node1" presStyleIdx="6" presStyleCnt="9">
        <dgm:presLayoutVars>
          <dgm:chMax val="0"/>
          <dgm:chPref val="0"/>
          <dgm:bulletEnabled val="1"/>
        </dgm:presLayoutVars>
      </dgm:prSet>
      <dgm:spPr/>
      <dgm:t>
        <a:bodyPr/>
        <a:lstStyle/>
        <a:p>
          <a:endParaRPr lang="en-US"/>
        </a:p>
      </dgm:t>
    </dgm:pt>
    <dgm:pt modelId="{CC9A251E-E2E4-E740-908E-25AB946C21A9}" type="pres">
      <dgm:prSet presAssocID="{BDED7989-82CA-E440-A4C1-206D4083F4B3}" presName="desTx" presStyleLbl="revTx" presStyleIdx="6" presStyleCnt="9">
        <dgm:presLayoutVars>
          <dgm:bulletEnabled val="1"/>
        </dgm:presLayoutVars>
      </dgm:prSet>
      <dgm:spPr/>
      <dgm:t>
        <a:bodyPr/>
        <a:lstStyle/>
        <a:p>
          <a:endParaRPr lang="en-US"/>
        </a:p>
      </dgm:t>
    </dgm:pt>
    <dgm:pt modelId="{27C40516-AF55-0E4D-952D-A98026419B4B}" type="pres">
      <dgm:prSet presAssocID="{0044FB04-BFF0-7F4F-B410-87BE5EE7CA6D}" presName="space" presStyleCnt="0"/>
      <dgm:spPr/>
    </dgm:pt>
    <dgm:pt modelId="{14A4D5E2-7070-0A44-B75E-3F4E96EE161F}" type="pres">
      <dgm:prSet presAssocID="{B6EA5DEA-64FF-1F42-9671-28B85449552B}" presName="composite" presStyleCnt="0"/>
      <dgm:spPr/>
    </dgm:pt>
    <dgm:pt modelId="{86133C72-C541-CA48-AAFD-56A21EC15D87}" type="pres">
      <dgm:prSet presAssocID="{B6EA5DEA-64FF-1F42-9671-28B85449552B}" presName="parTx" presStyleLbl="node1" presStyleIdx="7" presStyleCnt="9">
        <dgm:presLayoutVars>
          <dgm:chMax val="0"/>
          <dgm:chPref val="0"/>
          <dgm:bulletEnabled val="1"/>
        </dgm:presLayoutVars>
      </dgm:prSet>
      <dgm:spPr/>
      <dgm:t>
        <a:bodyPr/>
        <a:lstStyle/>
        <a:p>
          <a:endParaRPr lang="en-US"/>
        </a:p>
      </dgm:t>
    </dgm:pt>
    <dgm:pt modelId="{3DB07F88-8E9C-3C48-8392-F47A4CA68E99}" type="pres">
      <dgm:prSet presAssocID="{B6EA5DEA-64FF-1F42-9671-28B85449552B}" presName="desTx" presStyleLbl="revTx" presStyleIdx="7" presStyleCnt="9">
        <dgm:presLayoutVars>
          <dgm:bulletEnabled val="1"/>
        </dgm:presLayoutVars>
      </dgm:prSet>
      <dgm:spPr/>
      <dgm:t>
        <a:bodyPr/>
        <a:lstStyle/>
        <a:p>
          <a:endParaRPr lang="en-US"/>
        </a:p>
      </dgm:t>
    </dgm:pt>
    <dgm:pt modelId="{F3859274-2B07-6E42-A337-5BB9475FF360}" type="pres">
      <dgm:prSet presAssocID="{37A3FB74-2EDD-C546-8263-02D4FC62B1C4}" presName="space" presStyleCnt="0"/>
      <dgm:spPr/>
    </dgm:pt>
    <dgm:pt modelId="{5859ECA5-F5DB-E14F-AC31-89581F1AFF32}" type="pres">
      <dgm:prSet presAssocID="{BD88D420-86B6-7641-9D4D-B975D7E238E6}" presName="composite" presStyleCnt="0"/>
      <dgm:spPr/>
    </dgm:pt>
    <dgm:pt modelId="{6437B6EA-4BC1-B54E-96B0-BAE0F85CB298}" type="pres">
      <dgm:prSet presAssocID="{BD88D420-86B6-7641-9D4D-B975D7E238E6}" presName="parTx" presStyleLbl="node1" presStyleIdx="8" presStyleCnt="9">
        <dgm:presLayoutVars>
          <dgm:chMax val="0"/>
          <dgm:chPref val="0"/>
          <dgm:bulletEnabled val="1"/>
        </dgm:presLayoutVars>
      </dgm:prSet>
      <dgm:spPr/>
      <dgm:t>
        <a:bodyPr/>
        <a:lstStyle/>
        <a:p>
          <a:endParaRPr lang="en-US"/>
        </a:p>
      </dgm:t>
    </dgm:pt>
    <dgm:pt modelId="{259D538C-D9CB-F34F-80E4-7797794C02EB}" type="pres">
      <dgm:prSet presAssocID="{BD88D420-86B6-7641-9D4D-B975D7E238E6}" presName="desTx" presStyleLbl="revTx" presStyleIdx="8" presStyleCnt="9">
        <dgm:presLayoutVars>
          <dgm:bulletEnabled val="1"/>
        </dgm:presLayoutVars>
      </dgm:prSet>
      <dgm:spPr/>
      <dgm:t>
        <a:bodyPr/>
        <a:lstStyle/>
        <a:p>
          <a:endParaRPr lang="en-US"/>
        </a:p>
      </dgm:t>
    </dgm:pt>
  </dgm:ptLst>
  <dgm:cxnLst>
    <dgm:cxn modelId="{EF081E66-537D-AC4E-A97A-128D5F681526}" type="presOf" srcId="{B44B85BF-D6E4-EC4E-913C-FF7EF1F69E53}" destId="{C2E04A5D-8F17-9149-B467-BBE1848A9C6F}" srcOrd="0" destOrd="0" presId="urn:microsoft.com/office/officeart/2005/8/layout/chevron1"/>
    <dgm:cxn modelId="{D5A3F65B-BE54-D34E-8E5A-50723164B64B}" type="presOf" srcId="{EA3A838E-9C09-EC42-9B1D-037B290FF99E}" destId="{CC9A251E-E2E4-E740-908E-25AB946C21A9}" srcOrd="0" destOrd="0" presId="urn:microsoft.com/office/officeart/2005/8/layout/chevron1"/>
    <dgm:cxn modelId="{8333909F-8A7E-A941-9C73-454D4BA282E9}" type="presOf" srcId="{511816AF-6777-0B47-B56C-B5AD768215F5}" destId="{9EAB0C3E-735F-604D-B28A-F0D12DA9D5A9}" srcOrd="0" destOrd="0" presId="urn:microsoft.com/office/officeart/2005/8/layout/chevron1"/>
    <dgm:cxn modelId="{41442632-F8F3-3C4C-9057-364047416982}" type="presOf" srcId="{BDED7989-82CA-E440-A4C1-206D4083F4B3}" destId="{76D3244A-3CBE-6949-A8CA-FB11C787CCCB}" srcOrd="0" destOrd="0" presId="urn:microsoft.com/office/officeart/2005/8/layout/chevron1"/>
    <dgm:cxn modelId="{1508C573-F939-8D42-96F5-1A051A5EDBC9}" srcId="{AA6E221D-3C93-584A-90B8-4873D74F74A7}" destId="{0279E706-A005-7A40-8839-6971B19DCF9C}" srcOrd="3" destOrd="0" parTransId="{848D6635-0D12-F64E-9A43-E1BBAEE4FFFD}" sibTransId="{BB703B97-5511-E149-86FF-A6079C8C28D8}"/>
    <dgm:cxn modelId="{D71D0E8F-1D31-DE48-ADB4-91A58BE2E4D7}" srcId="{4F49E082-245E-EC45-835E-15250DE22DFD}" destId="{BDED7989-82CA-E440-A4C1-206D4083F4B3}" srcOrd="6" destOrd="0" parTransId="{BC7E7AC2-643F-DD48-A810-2608499215E5}" sibTransId="{0044FB04-BFF0-7F4F-B410-87BE5EE7CA6D}"/>
    <dgm:cxn modelId="{9988FE85-37F0-6046-8344-8574642CBB4B}" srcId="{4F49E082-245E-EC45-835E-15250DE22DFD}" destId="{B6EA5DEA-64FF-1F42-9671-28B85449552B}" srcOrd="7" destOrd="0" parTransId="{32E3632F-F1F7-4644-A156-78CF921D48E3}" sibTransId="{37A3FB74-2EDD-C546-8263-02D4FC62B1C4}"/>
    <dgm:cxn modelId="{5213FFE2-E677-A144-8A3E-6F2D8F0E5331}" type="presOf" srcId="{BD88D420-86B6-7641-9D4D-B975D7E238E6}" destId="{6437B6EA-4BC1-B54E-96B0-BAE0F85CB298}" srcOrd="0" destOrd="0" presId="urn:microsoft.com/office/officeart/2005/8/layout/chevron1"/>
    <dgm:cxn modelId="{4576BDB1-5E83-2F4B-B673-091EBB3F6777}" type="presOf" srcId="{DF56177A-FB3B-A548-91ED-F700FD69D37F}" destId="{74CA57F2-8BF1-8F45-BBE8-A2CB611B74EF}" srcOrd="0" destOrd="1" presId="urn:microsoft.com/office/officeart/2005/8/layout/chevron1"/>
    <dgm:cxn modelId="{CC4D0EFD-FAD2-9D42-B943-1831AFA88B99}" srcId="{B44B85BF-D6E4-EC4E-913C-FF7EF1F69E53}" destId="{511816AF-6777-0B47-B56C-B5AD768215F5}" srcOrd="0" destOrd="0" parTransId="{1FA4251E-1E89-1346-9FF1-0A533A19F919}" sibTransId="{9E0093B7-5753-9D4B-8EAE-FEF8B7C8888A}"/>
    <dgm:cxn modelId="{98612B55-8129-5A49-9E75-6AF3CAF625E9}" type="presOf" srcId="{6831EFED-204D-9645-9730-3546F820E518}" destId="{CC9A251E-E2E4-E740-908E-25AB946C21A9}" srcOrd="0" destOrd="1" presId="urn:microsoft.com/office/officeart/2005/8/layout/chevron1"/>
    <dgm:cxn modelId="{22FAC4BD-F225-5B4F-B7D5-9B0C787982CD}" type="presOf" srcId="{AB68C9C9-9E51-254E-BBCE-2D4D42C11DA8}" destId="{393D7F62-48B8-0241-BD94-48D1B263FD4A}" srcOrd="0" destOrd="0" presId="urn:microsoft.com/office/officeart/2005/8/layout/chevron1"/>
    <dgm:cxn modelId="{2DE6E5C2-8773-BA4C-821C-B843973FA966}" type="presOf" srcId="{7B8638CB-D92E-9C41-A527-7F77DB28DDE3}" destId="{3DB07F88-8E9C-3C48-8392-F47A4CA68E99}" srcOrd="0" destOrd="1" presId="urn:microsoft.com/office/officeart/2005/8/layout/chevron1"/>
    <dgm:cxn modelId="{F7770FF8-8287-5B4B-A20E-A85A227C9E36}" srcId="{AA6E221D-3C93-584A-90B8-4873D74F74A7}" destId="{372CE65C-53C4-954C-A5CD-C1238BE85F37}" srcOrd="2" destOrd="0" parTransId="{97B76613-4E26-914D-B863-8F6903F08054}" sibTransId="{B2FCE461-3713-5440-B6B3-3D544667FD74}"/>
    <dgm:cxn modelId="{7B556022-4C29-944F-A54E-0C789EFC244D}" type="presOf" srcId="{B6EA5DEA-64FF-1F42-9671-28B85449552B}" destId="{86133C72-C541-CA48-AAFD-56A21EC15D87}" srcOrd="0" destOrd="0" presId="urn:microsoft.com/office/officeart/2005/8/layout/chevron1"/>
    <dgm:cxn modelId="{6436354F-6154-1848-B822-C9472A4D1521}" srcId="{BDED7989-82CA-E440-A4C1-206D4083F4B3}" destId="{EA3A838E-9C09-EC42-9B1D-037B290FF99E}" srcOrd="0" destOrd="0" parTransId="{7EFFBA6E-93AD-5644-A481-3A186BC90139}" sibTransId="{B94D5C74-C8BD-8C49-B23A-1107FD558C23}"/>
    <dgm:cxn modelId="{C1F41916-3BAB-6341-AC20-2AE7A92E1B37}" type="presOf" srcId="{57A3A917-A5FB-0A4A-97F9-090AD0217012}" destId="{8C3412FB-399C-DE40-AB59-9654BB260D9D}" srcOrd="0" destOrd="0" presId="urn:microsoft.com/office/officeart/2005/8/layout/chevron1"/>
    <dgm:cxn modelId="{6503F823-5389-1A47-86F3-42BCCE4C383B}" srcId="{BD3061D3-DB91-3D41-B383-62B29EE99FD5}" destId="{F76CAA0A-5C14-4A42-94FF-4367A663D3B3}" srcOrd="1" destOrd="0" parTransId="{A2FA380B-C9E9-DE44-ADAD-A7BB1633DA6B}" sibTransId="{2D1C7FC4-2EC9-8547-99BF-EAD46BD28EE5}"/>
    <dgm:cxn modelId="{31DFDD41-D95F-3642-BF7D-67139C9B5208}" srcId="{B6EA5DEA-64FF-1F42-9671-28B85449552B}" destId="{165F068C-FF10-334D-8316-0B127E65E9B0}" srcOrd="2" destOrd="0" parTransId="{D5CA8777-5AAC-7D4F-B840-3329CC0DB73D}" sibTransId="{5BB6EAF0-F482-A942-8D8F-5EA5630BAC64}"/>
    <dgm:cxn modelId="{36A77E2B-7CA2-1348-BC93-508DD8E611EC}" srcId="{4F49E082-245E-EC45-835E-15250DE22DFD}" destId="{AB68C9C9-9E51-254E-BBCE-2D4D42C11DA8}" srcOrd="0" destOrd="0" parTransId="{7F20AC2D-88E5-8C43-88D3-0DB632A2A27B}" sibTransId="{BAB3CD79-86A2-EF43-B3B6-3E6BB1B491B6}"/>
    <dgm:cxn modelId="{5C4FB536-1480-4C47-A922-5489EB51F3FD}" type="presOf" srcId="{29F39B9C-7083-6D43-B553-6C84764120DD}" destId="{3DB07F88-8E9C-3C48-8392-F47A4CA68E99}" srcOrd="0" destOrd="3" presId="urn:microsoft.com/office/officeart/2005/8/layout/chevron1"/>
    <dgm:cxn modelId="{1C3FD5C8-CB4E-294E-BBF2-8C81F10DBAB0}" type="presOf" srcId="{BD3061D3-DB91-3D41-B383-62B29EE99FD5}" destId="{D4AD4EE9-FA6E-2044-976F-6875C0A7DC2A}" srcOrd="0" destOrd="0" presId="urn:microsoft.com/office/officeart/2005/8/layout/chevron1"/>
    <dgm:cxn modelId="{F9118A71-FC0D-BF47-80C8-44A53B262094}" srcId="{3CA4A251-5670-3F44-8385-2ECA9D8DB1EA}" destId="{D83850D0-5B08-3D40-86CA-31A8B736AF6C}" srcOrd="1" destOrd="0" parTransId="{4519AEAC-9B6D-DD4F-B9F6-A04CC9350DAE}" sibTransId="{EE6A66BE-929E-9548-BCE6-9D7FF2283660}"/>
    <dgm:cxn modelId="{ECE59794-7A9B-D24E-88A9-6AF582B33F1D}" type="presOf" srcId="{D83850D0-5B08-3D40-86CA-31A8B736AF6C}" destId="{D03E5EF4-5DC3-2146-AF7C-DAE5BC0BFE50}" srcOrd="0" destOrd="1" presId="urn:microsoft.com/office/officeart/2005/8/layout/chevron1"/>
    <dgm:cxn modelId="{0172E5AD-C07B-A045-A412-84BA3C90E7CC}" srcId="{4F49E082-245E-EC45-835E-15250DE22DFD}" destId="{B44B85BF-D6E4-EC4E-913C-FF7EF1F69E53}" srcOrd="1" destOrd="0" parTransId="{8C0457C8-EB54-E147-BB92-34B0C59E301C}" sibTransId="{C60A5DAE-4ED1-6E45-A736-36399D96535B}"/>
    <dgm:cxn modelId="{87794F02-9478-5C42-AF70-9E4FFD34C794}" srcId="{3CA4A251-5670-3F44-8385-2ECA9D8DB1EA}" destId="{B0B00B8B-E515-2F4C-AF7C-0DD4C8C74732}" srcOrd="0" destOrd="0" parTransId="{FC5B0025-7C99-A749-997B-3F1935725634}" sibTransId="{60DC7FCA-9171-DE4E-BE59-F1527098980B}"/>
    <dgm:cxn modelId="{22E49084-FF8B-9F4B-8987-89B90D0F245C}" type="presOf" srcId="{D99119F5-8B3C-294C-BA5E-54B03F54A77B}" destId="{259D538C-D9CB-F34F-80E4-7797794C02EB}" srcOrd="0" destOrd="1" presId="urn:microsoft.com/office/officeart/2005/8/layout/chevron1"/>
    <dgm:cxn modelId="{97E5DFB8-4C76-A345-8BA4-7F04BA1A3D4B}" srcId="{B6EA5DEA-64FF-1F42-9671-28B85449552B}" destId="{A289C0CA-B7B0-A145-B12A-B20A607DD4DB}" srcOrd="0" destOrd="0" parTransId="{2629F92B-DAA1-2F41-A235-805AC88F8875}" sibTransId="{85920ADB-0520-DC4A-A53F-819B868AFC69}"/>
    <dgm:cxn modelId="{53FDFB99-A6E2-214E-B44E-DD6738C0101B}" type="presOf" srcId="{EA4F5AF8-59AD-9F4D-86EF-92FBE63A5255}" destId="{CC9A251E-E2E4-E740-908E-25AB946C21A9}" srcOrd="0" destOrd="3" presId="urn:microsoft.com/office/officeart/2005/8/layout/chevron1"/>
    <dgm:cxn modelId="{4E00A513-F569-2945-A521-93DD53E6ED1A}" type="presOf" srcId="{6CB9C66C-DF2B-6D45-8399-D498E753EFE0}" destId="{259D538C-D9CB-F34F-80E4-7797794C02EB}" srcOrd="0" destOrd="3" presId="urn:microsoft.com/office/officeart/2005/8/layout/chevron1"/>
    <dgm:cxn modelId="{16825F91-7FB3-A14E-8475-83D29FA8D40B}" srcId="{BD88D420-86B6-7641-9D4D-B975D7E238E6}" destId="{6CB9C66C-DF2B-6D45-8399-D498E753EFE0}" srcOrd="3" destOrd="0" parTransId="{2DA55D30-EFEC-4E4E-BBAF-39F63FA2C1FD}" sibTransId="{0C8FEA47-8200-274F-B1C7-956A9401568E}"/>
    <dgm:cxn modelId="{8D95ACFC-262D-5A45-9BBA-D65CDC65FD77}" srcId="{BD88D420-86B6-7641-9D4D-B975D7E238E6}" destId="{0F6D3D73-240C-8B4F-91AB-A142E6DECB07}" srcOrd="0" destOrd="0" parTransId="{47C18C05-55E3-1448-9B56-6F7C27E1B0D5}" sibTransId="{55938BA3-24FB-E54B-B287-0ACF91CD8D5A}"/>
    <dgm:cxn modelId="{BA2887C4-6226-1B4C-B99B-B97B1C758564}" type="presOf" srcId="{595EAA9B-2712-7C49-B162-8CB175357CAE}" destId="{09F0BB03-A993-B745-A5B4-8C816634EEA8}" srcOrd="0" destOrd="0" presId="urn:microsoft.com/office/officeart/2005/8/layout/chevron1"/>
    <dgm:cxn modelId="{8BC4B68A-4AD6-A14E-B311-4154BB98D1C8}" srcId="{BDED7989-82CA-E440-A4C1-206D4083F4B3}" destId="{B5AABE0F-1593-294F-B06C-BDBE7569CB0F}" srcOrd="2" destOrd="0" parTransId="{2294E6D5-8B42-314F-92CE-6CA79125CB51}" sibTransId="{77F125C0-E679-554F-A89B-6403A568405A}"/>
    <dgm:cxn modelId="{404096B9-9E02-8D49-B6F7-A8DF88B7FC46}" type="presOf" srcId="{1E111D9A-90C2-F545-ADF9-1B90962520AD}" destId="{259D538C-D9CB-F34F-80E4-7797794C02EB}" srcOrd="0" destOrd="2" presId="urn:microsoft.com/office/officeart/2005/8/layout/chevron1"/>
    <dgm:cxn modelId="{DA02085D-C7B4-0244-847D-F492D3E9A554}" type="presOf" srcId="{372CE65C-53C4-954C-A5CD-C1238BE85F37}" destId="{74CA57F2-8BF1-8F45-BBE8-A2CB611B74EF}" srcOrd="0" destOrd="2" presId="urn:microsoft.com/office/officeart/2005/8/layout/chevron1"/>
    <dgm:cxn modelId="{EADF5A3F-3EBA-3843-A7A3-237F9515A9EC}" type="presOf" srcId="{58D78CE9-7832-BD4B-991B-B64B327FC8B2}" destId="{D49F5C0F-6826-1744-BFF1-5A341076B0D9}" srcOrd="0" destOrd="0" presId="urn:microsoft.com/office/officeart/2005/8/layout/chevron1"/>
    <dgm:cxn modelId="{F6D01621-210B-C04A-9C7C-AD34C564AE9E}" srcId="{58D78CE9-7832-BD4B-991B-B64B327FC8B2}" destId="{595EAA9B-2712-7C49-B162-8CB175357CAE}" srcOrd="0" destOrd="0" parTransId="{0688A6ED-1F69-1841-9C07-92581E99F092}" sibTransId="{49457346-D6B4-144F-84B6-1F8A778890E6}"/>
    <dgm:cxn modelId="{FD49AF87-1495-A94A-A3A7-61F3C12E53FB}" type="presOf" srcId="{AA6E221D-3C93-584A-90B8-4873D74F74A7}" destId="{904F9D97-7A03-6E40-8DF1-9A9C728EA745}" srcOrd="0" destOrd="0" presId="urn:microsoft.com/office/officeart/2005/8/layout/chevron1"/>
    <dgm:cxn modelId="{96F31502-A348-C846-AD4C-2A9AA7B35187}" srcId="{B6EA5DEA-64FF-1F42-9671-28B85449552B}" destId="{BF916C59-97AB-8742-B6C9-BC50752962AC}" srcOrd="4" destOrd="0" parTransId="{9CD3AE3C-23D1-7E46-81BD-AD576D769EA5}" sibTransId="{4B2ECC58-BD71-E948-9275-2430CC5048BC}"/>
    <dgm:cxn modelId="{2E3CD7B1-9193-114D-AF81-341386323AC6}" srcId="{4F49E082-245E-EC45-835E-15250DE22DFD}" destId="{BD88D420-86B6-7641-9D4D-B975D7E238E6}" srcOrd="8" destOrd="0" parTransId="{81C80C39-80C0-164A-A475-EA83A8798C25}" sibTransId="{ECE230A3-7D8A-D340-9A19-DB3A6B38D897}"/>
    <dgm:cxn modelId="{F3AEEB77-4E4B-9944-9E1F-29C87016EF19}" type="presOf" srcId="{16656B4E-7EC3-4A41-B826-A38AFD8FF79F}" destId="{74CA57F2-8BF1-8F45-BBE8-A2CB611B74EF}" srcOrd="0" destOrd="0" presId="urn:microsoft.com/office/officeart/2005/8/layout/chevron1"/>
    <dgm:cxn modelId="{D447F23E-90BE-2643-AE37-401A34537ED3}" srcId="{BDED7989-82CA-E440-A4C1-206D4083F4B3}" destId="{6831EFED-204D-9645-9730-3546F820E518}" srcOrd="1" destOrd="0" parTransId="{CF49D2E7-0E63-EE4C-A26C-366C1EED8934}" sibTransId="{542868F5-74DC-1143-9A48-84175F59558B}"/>
    <dgm:cxn modelId="{87C6C512-54D8-144E-8E99-B428B3A6EB39}" srcId="{B6EA5DEA-64FF-1F42-9671-28B85449552B}" destId="{7B8638CB-D92E-9C41-A527-7F77DB28DDE3}" srcOrd="1" destOrd="0" parTransId="{B669E4A3-E36F-7D48-9429-037223AF5E07}" sibTransId="{CA9F4DBC-1741-A24E-8231-9840CDD217D4}"/>
    <dgm:cxn modelId="{EA06B76D-8BFE-6C40-8158-A1E1674F4B5E}" type="presOf" srcId="{FBC85DC7-E9CE-3948-AE89-BB63AD00702C}" destId="{07963751-6553-8946-96E0-23CBF22EF1E6}" srcOrd="0" destOrd="0" presId="urn:microsoft.com/office/officeart/2005/8/layout/chevron1"/>
    <dgm:cxn modelId="{9CDACB4A-3726-C848-820F-6CFD10D511FB}" srcId="{4F49E082-245E-EC45-835E-15250DE22DFD}" destId="{AA6E221D-3C93-584A-90B8-4873D74F74A7}" srcOrd="4" destOrd="0" parTransId="{735BA899-F489-DD4D-B769-E4CF27E767AA}" sibTransId="{A98490A1-3F13-224C-950B-CD7181BF4C04}"/>
    <dgm:cxn modelId="{4D32612C-842E-5A44-A2E1-45205D48BD63}" srcId="{B6EA5DEA-64FF-1F42-9671-28B85449552B}" destId="{29F39B9C-7083-6D43-B553-6C84764120DD}" srcOrd="3" destOrd="0" parTransId="{C43698AF-C61B-A84F-AC53-FD3542A9E401}" sibTransId="{EBFC0B5A-A0FB-B945-B7CF-3BEF7A7BA81A}"/>
    <dgm:cxn modelId="{96F8CB43-712C-A549-B176-4997BC37C8CF}" type="presOf" srcId="{4F49E082-245E-EC45-835E-15250DE22DFD}" destId="{8CB2CDFB-063E-194B-9635-342C36B26745}" srcOrd="0" destOrd="0" presId="urn:microsoft.com/office/officeart/2005/8/layout/chevron1"/>
    <dgm:cxn modelId="{B9EE7B53-6FDA-B249-B3EB-9DE07D3061B0}" srcId="{58D78CE9-7832-BD4B-991B-B64B327FC8B2}" destId="{B183FF17-E151-2944-BE44-2290E65105FA}" srcOrd="1" destOrd="0" parTransId="{F85E7547-2286-CB47-8597-A89403AA8ED4}" sibTransId="{D5A01A58-F77C-BE42-B61E-272F96EC0074}"/>
    <dgm:cxn modelId="{E339FD18-0A68-AE40-821F-E6C9FD2050FE}" srcId="{4F49E082-245E-EC45-835E-15250DE22DFD}" destId="{BD3061D3-DB91-3D41-B383-62B29EE99FD5}" srcOrd="3" destOrd="0" parTransId="{87A8F437-DD6D-9543-81B8-58B1B079BDC3}" sibTransId="{51C60AC8-F345-6E4F-9A81-B93B829ACE4D}"/>
    <dgm:cxn modelId="{00B77024-C9CA-9541-B6A9-B21823881747}" type="presOf" srcId="{165F068C-FF10-334D-8316-0B127E65E9B0}" destId="{3DB07F88-8E9C-3C48-8392-F47A4CA68E99}" srcOrd="0" destOrd="2" presId="urn:microsoft.com/office/officeart/2005/8/layout/chevron1"/>
    <dgm:cxn modelId="{1B65F789-B843-8240-909D-BD3B88F2F09E}" type="presOf" srcId="{8A268720-0AC5-6C48-99DF-08C0DA8208A5}" destId="{09F0BB03-A993-B745-A5B4-8C816634EEA8}" srcOrd="0" destOrd="2" presId="urn:microsoft.com/office/officeart/2005/8/layout/chevron1"/>
    <dgm:cxn modelId="{6648AD46-E6BF-D244-848F-CF3B9CFE113D}" srcId="{BD88D420-86B6-7641-9D4D-B975D7E238E6}" destId="{1E111D9A-90C2-F545-ADF9-1B90962520AD}" srcOrd="2" destOrd="0" parTransId="{FFB30856-AC90-2B4A-9D96-BC09A9497DBA}" sibTransId="{485DB8E2-D287-5243-9DBA-BF6D56DC4CFE}"/>
    <dgm:cxn modelId="{4A9F21FA-867B-3044-9440-EC5E0ECC17E1}" type="presOf" srcId="{B5AABE0F-1593-294F-B06C-BDBE7569CB0F}" destId="{CC9A251E-E2E4-E740-908E-25AB946C21A9}" srcOrd="0" destOrd="2" presId="urn:microsoft.com/office/officeart/2005/8/layout/chevron1"/>
    <dgm:cxn modelId="{0E6A7D7E-1D1B-6F49-8DDD-5CA8AD90A6F1}" type="presOf" srcId="{B588B745-B1A6-834F-BDDD-C02B5287B456}" destId="{9EAB0C3E-735F-604D-B28A-F0D12DA9D5A9}" srcOrd="0" destOrd="1" presId="urn:microsoft.com/office/officeart/2005/8/layout/chevron1"/>
    <dgm:cxn modelId="{23526726-C550-114D-8573-F8B692BCBAE8}" type="presOf" srcId="{3CA4A251-5670-3F44-8385-2ECA9D8DB1EA}" destId="{43CD6A73-B9C5-7F48-B3C5-608FF899AFA6}" srcOrd="0" destOrd="0" presId="urn:microsoft.com/office/officeart/2005/8/layout/chevron1"/>
    <dgm:cxn modelId="{BBD190FE-A67A-DF46-BB17-2DEB324542F4}" srcId="{B44B85BF-D6E4-EC4E-913C-FF7EF1F69E53}" destId="{B588B745-B1A6-834F-BDDD-C02B5287B456}" srcOrd="1" destOrd="0" parTransId="{3C62A446-323F-3F44-B99E-387FF1676BDA}" sibTransId="{68256832-5E06-4D43-BAC1-E8321E656ED3}"/>
    <dgm:cxn modelId="{35C52300-7CC8-4D49-A7E5-2EB625F1A6D1}" srcId="{AA6E221D-3C93-584A-90B8-4873D74F74A7}" destId="{DF56177A-FB3B-A548-91ED-F700FD69D37F}" srcOrd="1" destOrd="0" parTransId="{71F8783A-203D-1D45-BAB3-699A57083532}" sibTransId="{39CF1783-3A44-1E4B-8A95-9550A1C99DFB}"/>
    <dgm:cxn modelId="{4F48B62C-339E-F74F-B4F3-0ADC77B68E53}" srcId="{58D78CE9-7832-BD4B-991B-B64B327FC8B2}" destId="{8A268720-0AC5-6C48-99DF-08C0DA8208A5}" srcOrd="2" destOrd="0" parTransId="{33FF29BA-CC21-EA48-AE68-425C9A9F8F4A}" sibTransId="{9C495FC2-A175-F74E-AD3E-F7FC3DA3E564}"/>
    <dgm:cxn modelId="{DFF78C8B-429E-004C-A755-CF16FBA8A367}" srcId="{BD88D420-86B6-7641-9D4D-B975D7E238E6}" destId="{1E765081-1247-7749-A7DA-52D0BAA4229F}" srcOrd="4" destOrd="0" parTransId="{34A0973B-CBF9-D640-BF1B-F67FD8DA5191}" sibTransId="{CA6F8223-0BE5-094B-BE9B-5D33566789BE}"/>
    <dgm:cxn modelId="{FCAFD7D8-5BBF-8041-A10F-403E77FE435A}" type="presOf" srcId="{BF916C59-97AB-8742-B6C9-BC50752962AC}" destId="{3DB07F88-8E9C-3C48-8392-F47A4CA68E99}" srcOrd="0" destOrd="4" presId="urn:microsoft.com/office/officeart/2005/8/layout/chevron1"/>
    <dgm:cxn modelId="{5D8B6CD9-CA77-C84C-862F-CC8B2C7A6683}" type="presOf" srcId="{B183FF17-E151-2944-BE44-2290E65105FA}" destId="{09F0BB03-A993-B745-A5B4-8C816634EEA8}" srcOrd="0" destOrd="1" presId="urn:microsoft.com/office/officeart/2005/8/layout/chevron1"/>
    <dgm:cxn modelId="{10A2DDFA-6260-A841-A63B-4E7F4EF0C6B0}" type="presOf" srcId="{3E584D4E-FEFB-C440-B82A-440AA15A71B1}" destId="{09F0BB03-A993-B745-A5B4-8C816634EEA8}" srcOrd="0" destOrd="3" presId="urn:microsoft.com/office/officeart/2005/8/layout/chevron1"/>
    <dgm:cxn modelId="{4263F94E-A86A-6347-B379-6A57EEC28802}" srcId="{BD3061D3-DB91-3D41-B383-62B29EE99FD5}" destId="{57A3A917-A5FB-0A4A-97F9-090AD0217012}" srcOrd="0" destOrd="0" parTransId="{F352DA0D-2084-2841-9B8E-A40CC2E47909}" sibTransId="{2AC8FDBB-0955-2642-A012-03217DCF3D8A}"/>
    <dgm:cxn modelId="{9C0DB285-9C39-8B42-B402-31753F734E5A}" type="presOf" srcId="{A289C0CA-B7B0-A145-B12A-B20A607DD4DB}" destId="{3DB07F88-8E9C-3C48-8392-F47A4CA68E99}" srcOrd="0" destOrd="0" presId="urn:microsoft.com/office/officeart/2005/8/layout/chevron1"/>
    <dgm:cxn modelId="{18F7F3B0-8481-E84A-A7DB-7689AC853CEB}" srcId="{BDED7989-82CA-E440-A4C1-206D4083F4B3}" destId="{EA4F5AF8-59AD-9F4D-86EF-92FBE63A5255}" srcOrd="3" destOrd="0" parTransId="{A5937BF9-9D0A-274B-A211-0636043C6E0B}" sibTransId="{DFFD18B4-7C59-DB4F-9E3B-41C5A6677E6D}"/>
    <dgm:cxn modelId="{71F542E3-EC8A-9848-85C7-E11755F6A48A}" type="presOf" srcId="{F76CAA0A-5C14-4A42-94FF-4367A663D3B3}" destId="{8C3412FB-399C-DE40-AB59-9654BB260D9D}" srcOrd="0" destOrd="1" presId="urn:microsoft.com/office/officeart/2005/8/layout/chevron1"/>
    <dgm:cxn modelId="{9B202CB8-9358-0B49-B3CE-44127F759079}" type="presOf" srcId="{0279E706-A005-7A40-8839-6971B19DCF9C}" destId="{74CA57F2-8BF1-8F45-BBE8-A2CB611B74EF}" srcOrd="0" destOrd="3" presId="urn:microsoft.com/office/officeart/2005/8/layout/chevron1"/>
    <dgm:cxn modelId="{70415054-191C-174B-9266-021E617631C9}" srcId="{58D78CE9-7832-BD4B-991B-B64B327FC8B2}" destId="{3E584D4E-FEFB-C440-B82A-440AA15A71B1}" srcOrd="3" destOrd="0" parTransId="{0CF47B21-16B0-2140-86ED-D2711219B75F}" sibTransId="{23AD9D60-B771-7945-A6E5-40A145350D17}"/>
    <dgm:cxn modelId="{E3FB4740-9ED2-2D4D-A9F2-AC4C6855BF19}" srcId="{BD88D420-86B6-7641-9D4D-B975D7E238E6}" destId="{A57184A9-A163-F54B-92AA-3AA352B72467}" srcOrd="5" destOrd="0" parTransId="{0B65873A-B448-7941-A4B1-78EAF2E6E060}" sibTransId="{D707F461-13E4-184F-B191-60171005199D}"/>
    <dgm:cxn modelId="{8657BA94-EE5D-E441-94B4-7CF4398BE57D}" srcId="{AA6E221D-3C93-584A-90B8-4873D74F74A7}" destId="{1B6F9115-5B69-A64B-AD59-357451FF84B9}" srcOrd="4" destOrd="0" parTransId="{2F9ABC48-6F57-1C4E-B24A-9F8735242F77}" sibTransId="{F6B37D1F-E63C-764F-8810-AAD808C6BBAA}"/>
    <dgm:cxn modelId="{2717CD71-60D2-4A42-9255-3562A95072D2}" type="presOf" srcId="{B0B00B8B-E515-2F4C-AF7C-0DD4C8C74732}" destId="{D03E5EF4-5DC3-2146-AF7C-DAE5BC0BFE50}" srcOrd="0" destOrd="0" presId="urn:microsoft.com/office/officeart/2005/8/layout/chevron1"/>
    <dgm:cxn modelId="{4CBF41D7-2798-B745-A588-59F0CD5D72CA}" srcId="{4F49E082-245E-EC45-835E-15250DE22DFD}" destId="{58D78CE9-7832-BD4B-991B-B64B327FC8B2}" srcOrd="5" destOrd="0" parTransId="{60D0968E-E4E6-9740-B36E-D69A668DD63D}" sibTransId="{57FBC74B-FD90-D241-8B4C-3C7EC1C5DBC2}"/>
    <dgm:cxn modelId="{BDD3CCD5-ABCF-9949-85D5-C8DABBAE8104}" type="presOf" srcId="{A57184A9-A163-F54B-92AA-3AA352B72467}" destId="{259D538C-D9CB-F34F-80E4-7797794C02EB}" srcOrd="0" destOrd="5" presId="urn:microsoft.com/office/officeart/2005/8/layout/chevron1"/>
    <dgm:cxn modelId="{F12BBBAD-CEC9-F141-81CF-18A7AFAF3C9C}" srcId="{AA6E221D-3C93-584A-90B8-4873D74F74A7}" destId="{16656B4E-7EC3-4A41-B826-A38AFD8FF79F}" srcOrd="0" destOrd="0" parTransId="{799F44B1-14ED-FC44-8D7B-3E0545EBE249}" sibTransId="{F7D5CCF6-B012-F94F-8CAD-0167C9756AE8}"/>
    <dgm:cxn modelId="{E4E83EFA-048E-8A46-9EB1-10448BAE034A}" srcId="{BD88D420-86B6-7641-9D4D-B975D7E238E6}" destId="{D99119F5-8B3C-294C-BA5E-54B03F54A77B}" srcOrd="1" destOrd="0" parTransId="{933C1258-57DA-C741-BD8A-A397FD731986}" sibTransId="{BCF92B01-2347-8948-B528-70BE6F662FBD}"/>
    <dgm:cxn modelId="{60AECFB1-9483-7D41-8B5D-66892818CBD0}" type="presOf" srcId="{1B6F9115-5B69-A64B-AD59-357451FF84B9}" destId="{74CA57F2-8BF1-8F45-BBE8-A2CB611B74EF}" srcOrd="0" destOrd="4" presId="urn:microsoft.com/office/officeart/2005/8/layout/chevron1"/>
    <dgm:cxn modelId="{584023CD-7D94-FA44-B926-0A10D31CA710}" srcId="{AB68C9C9-9E51-254E-BBCE-2D4D42C11DA8}" destId="{FBC85DC7-E9CE-3948-AE89-BB63AD00702C}" srcOrd="0" destOrd="0" parTransId="{19AA7FB0-97BF-3C49-9293-1E2CB0FAA963}" sibTransId="{CF86BDCA-A0FA-6641-812F-AD3B868BACA0}"/>
    <dgm:cxn modelId="{5D1420A5-0F14-E64E-B025-1444BFFB3798}" type="presOf" srcId="{0F6D3D73-240C-8B4F-91AB-A142E6DECB07}" destId="{259D538C-D9CB-F34F-80E4-7797794C02EB}" srcOrd="0" destOrd="0" presId="urn:microsoft.com/office/officeart/2005/8/layout/chevron1"/>
    <dgm:cxn modelId="{B8DEBD68-E679-3B49-A368-0350A8C8723F}" srcId="{4F49E082-245E-EC45-835E-15250DE22DFD}" destId="{3CA4A251-5670-3F44-8385-2ECA9D8DB1EA}" srcOrd="2" destOrd="0" parTransId="{B0AB0313-D556-FB4B-968B-E59986A9861F}" sibTransId="{5E307979-CA25-D842-9542-BDC6BE6FAD0D}"/>
    <dgm:cxn modelId="{9E7DCC6C-93A8-7142-9473-AB07C17DF4B3}" type="presOf" srcId="{1E765081-1247-7749-A7DA-52D0BAA4229F}" destId="{259D538C-D9CB-F34F-80E4-7797794C02EB}" srcOrd="0" destOrd="4" presId="urn:microsoft.com/office/officeart/2005/8/layout/chevron1"/>
    <dgm:cxn modelId="{BB38AA5E-A62F-6D4C-AC46-73026F693762}" type="presParOf" srcId="{8CB2CDFB-063E-194B-9635-342C36B26745}" destId="{1CFFD807-D052-D24B-ACCE-5698290BE4CE}" srcOrd="0" destOrd="0" presId="urn:microsoft.com/office/officeart/2005/8/layout/chevron1"/>
    <dgm:cxn modelId="{EA529135-C35E-8C4C-9D84-9CDF1E3EC952}" type="presParOf" srcId="{1CFFD807-D052-D24B-ACCE-5698290BE4CE}" destId="{393D7F62-48B8-0241-BD94-48D1B263FD4A}" srcOrd="0" destOrd="0" presId="urn:microsoft.com/office/officeart/2005/8/layout/chevron1"/>
    <dgm:cxn modelId="{EE6FAACA-0E6B-F547-B306-8AC56347BBB6}" type="presParOf" srcId="{1CFFD807-D052-D24B-ACCE-5698290BE4CE}" destId="{07963751-6553-8946-96E0-23CBF22EF1E6}" srcOrd="1" destOrd="0" presId="urn:microsoft.com/office/officeart/2005/8/layout/chevron1"/>
    <dgm:cxn modelId="{ADA9BF75-019D-2C4A-9948-017C072F5D58}" type="presParOf" srcId="{8CB2CDFB-063E-194B-9635-342C36B26745}" destId="{CF00FE1B-5418-DE40-99AD-1FFE0D19CDA3}" srcOrd="1" destOrd="0" presId="urn:microsoft.com/office/officeart/2005/8/layout/chevron1"/>
    <dgm:cxn modelId="{7AE5CD02-6D15-8E42-A940-E2890C2E4470}" type="presParOf" srcId="{8CB2CDFB-063E-194B-9635-342C36B26745}" destId="{FD36DE9D-3B1E-8549-844A-309AB9A30560}" srcOrd="2" destOrd="0" presId="urn:microsoft.com/office/officeart/2005/8/layout/chevron1"/>
    <dgm:cxn modelId="{0F08E490-8A50-F141-95A3-5D2BD49ECE90}" type="presParOf" srcId="{FD36DE9D-3B1E-8549-844A-309AB9A30560}" destId="{C2E04A5D-8F17-9149-B467-BBE1848A9C6F}" srcOrd="0" destOrd="0" presId="urn:microsoft.com/office/officeart/2005/8/layout/chevron1"/>
    <dgm:cxn modelId="{0CB67AA2-BA11-774C-8106-E5C589156B84}" type="presParOf" srcId="{FD36DE9D-3B1E-8549-844A-309AB9A30560}" destId="{9EAB0C3E-735F-604D-B28A-F0D12DA9D5A9}" srcOrd="1" destOrd="0" presId="urn:microsoft.com/office/officeart/2005/8/layout/chevron1"/>
    <dgm:cxn modelId="{53EBEBC1-BD1B-6F40-A57B-5DAE687E8EE4}" type="presParOf" srcId="{8CB2CDFB-063E-194B-9635-342C36B26745}" destId="{588BDEC6-429F-9D4F-8949-DC4F2EE907F3}" srcOrd="3" destOrd="0" presId="urn:microsoft.com/office/officeart/2005/8/layout/chevron1"/>
    <dgm:cxn modelId="{EB6C8F54-C9F3-5242-A591-BE062B484607}" type="presParOf" srcId="{8CB2CDFB-063E-194B-9635-342C36B26745}" destId="{7B348635-EE9A-8544-9ED1-532DE367F196}" srcOrd="4" destOrd="0" presId="urn:microsoft.com/office/officeart/2005/8/layout/chevron1"/>
    <dgm:cxn modelId="{18825CE2-F397-104E-9548-151A0F5AE882}" type="presParOf" srcId="{7B348635-EE9A-8544-9ED1-532DE367F196}" destId="{43CD6A73-B9C5-7F48-B3C5-608FF899AFA6}" srcOrd="0" destOrd="0" presId="urn:microsoft.com/office/officeart/2005/8/layout/chevron1"/>
    <dgm:cxn modelId="{A7D4778A-DD4A-0C4B-B578-9DD68D3E0459}" type="presParOf" srcId="{7B348635-EE9A-8544-9ED1-532DE367F196}" destId="{D03E5EF4-5DC3-2146-AF7C-DAE5BC0BFE50}" srcOrd="1" destOrd="0" presId="urn:microsoft.com/office/officeart/2005/8/layout/chevron1"/>
    <dgm:cxn modelId="{B044A9B9-CE00-0C4E-A9D5-7045D6B3A7A5}" type="presParOf" srcId="{8CB2CDFB-063E-194B-9635-342C36B26745}" destId="{4E8A96DD-A025-2248-91F8-60F05028922F}" srcOrd="5" destOrd="0" presId="urn:microsoft.com/office/officeart/2005/8/layout/chevron1"/>
    <dgm:cxn modelId="{37E4FE0C-B27F-FD44-A97F-6416551162AC}" type="presParOf" srcId="{8CB2CDFB-063E-194B-9635-342C36B26745}" destId="{B1758717-6099-EC4C-B43B-16B0EC98BA3C}" srcOrd="6" destOrd="0" presId="urn:microsoft.com/office/officeart/2005/8/layout/chevron1"/>
    <dgm:cxn modelId="{CF02FC8A-F343-6148-BEA2-C036CBEE6D4D}" type="presParOf" srcId="{B1758717-6099-EC4C-B43B-16B0EC98BA3C}" destId="{D4AD4EE9-FA6E-2044-976F-6875C0A7DC2A}" srcOrd="0" destOrd="0" presId="urn:microsoft.com/office/officeart/2005/8/layout/chevron1"/>
    <dgm:cxn modelId="{FC725797-9526-6E4C-98D1-30BB5459F701}" type="presParOf" srcId="{B1758717-6099-EC4C-B43B-16B0EC98BA3C}" destId="{8C3412FB-399C-DE40-AB59-9654BB260D9D}" srcOrd="1" destOrd="0" presId="urn:microsoft.com/office/officeart/2005/8/layout/chevron1"/>
    <dgm:cxn modelId="{0AA89B57-B310-4845-A422-082C83D8BE87}" type="presParOf" srcId="{8CB2CDFB-063E-194B-9635-342C36B26745}" destId="{35342EE9-E51D-4247-8A76-C27726C9062E}" srcOrd="7" destOrd="0" presId="urn:microsoft.com/office/officeart/2005/8/layout/chevron1"/>
    <dgm:cxn modelId="{A676C3DC-07B6-364A-9187-EDEDF3A7749D}" type="presParOf" srcId="{8CB2CDFB-063E-194B-9635-342C36B26745}" destId="{683403CC-874F-A54F-8E3C-2067ADE97451}" srcOrd="8" destOrd="0" presId="urn:microsoft.com/office/officeart/2005/8/layout/chevron1"/>
    <dgm:cxn modelId="{98476740-092C-9C49-956D-EAA6883A8E67}" type="presParOf" srcId="{683403CC-874F-A54F-8E3C-2067ADE97451}" destId="{904F9D97-7A03-6E40-8DF1-9A9C728EA745}" srcOrd="0" destOrd="0" presId="urn:microsoft.com/office/officeart/2005/8/layout/chevron1"/>
    <dgm:cxn modelId="{2527DB21-EAC8-2D43-8101-823218165D15}" type="presParOf" srcId="{683403CC-874F-A54F-8E3C-2067ADE97451}" destId="{74CA57F2-8BF1-8F45-BBE8-A2CB611B74EF}" srcOrd="1" destOrd="0" presId="urn:microsoft.com/office/officeart/2005/8/layout/chevron1"/>
    <dgm:cxn modelId="{23AA75EA-3280-384A-8F3D-CC7E9CDA1D82}" type="presParOf" srcId="{8CB2CDFB-063E-194B-9635-342C36B26745}" destId="{00960D72-5BA9-954B-B6DE-823059E1918C}" srcOrd="9" destOrd="0" presId="urn:microsoft.com/office/officeart/2005/8/layout/chevron1"/>
    <dgm:cxn modelId="{F04389A3-1DEB-7B4B-ABD1-875D25D8F5B7}" type="presParOf" srcId="{8CB2CDFB-063E-194B-9635-342C36B26745}" destId="{0EB1342C-F2B8-D340-8D00-3B612C67FC44}" srcOrd="10" destOrd="0" presId="urn:microsoft.com/office/officeart/2005/8/layout/chevron1"/>
    <dgm:cxn modelId="{F2AED3DC-9DF2-304E-B337-BE5F786D89DA}" type="presParOf" srcId="{0EB1342C-F2B8-D340-8D00-3B612C67FC44}" destId="{D49F5C0F-6826-1744-BFF1-5A341076B0D9}" srcOrd="0" destOrd="0" presId="urn:microsoft.com/office/officeart/2005/8/layout/chevron1"/>
    <dgm:cxn modelId="{0786096C-0902-9346-8C0E-5C10C1B8A83F}" type="presParOf" srcId="{0EB1342C-F2B8-D340-8D00-3B612C67FC44}" destId="{09F0BB03-A993-B745-A5B4-8C816634EEA8}" srcOrd="1" destOrd="0" presId="urn:microsoft.com/office/officeart/2005/8/layout/chevron1"/>
    <dgm:cxn modelId="{8604A71D-CC76-F34C-8231-5BD681EF727E}" type="presParOf" srcId="{8CB2CDFB-063E-194B-9635-342C36B26745}" destId="{F6B4560B-4DFD-CB42-BF14-B49B8712A3F8}" srcOrd="11" destOrd="0" presId="urn:microsoft.com/office/officeart/2005/8/layout/chevron1"/>
    <dgm:cxn modelId="{ECF4A072-291C-9040-B254-15A5FBAEC6E0}" type="presParOf" srcId="{8CB2CDFB-063E-194B-9635-342C36B26745}" destId="{B91DDF05-7AEE-EA4E-A4CA-8AFA1604BEAB}" srcOrd="12" destOrd="0" presId="urn:microsoft.com/office/officeart/2005/8/layout/chevron1"/>
    <dgm:cxn modelId="{74A3B9F8-EE8C-7D40-B24B-756CA13DFC57}" type="presParOf" srcId="{B91DDF05-7AEE-EA4E-A4CA-8AFA1604BEAB}" destId="{76D3244A-3CBE-6949-A8CA-FB11C787CCCB}" srcOrd="0" destOrd="0" presId="urn:microsoft.com/office/officeart/2005/8/layout/chevron1"/>
    <dgm:cxn modelId="{98843EF6-5892-464F-93F1-26EB6BA8663C}" type="presParOf" srcId="{B91DDF05-7AEE-EA4E-A4CA-8AFA1604BEAB}" destId="{CC9A251E-E2E4-E740-908E-25AB946C21A9}" srcOrd="1" destOrd="0" presId="urn:microsoft.com/office/officeart/2005/8/layout/chevron1"/>
    <dgm:cxn modelId="{9E444798-1913-FA43-B4AD-84C8B7A4557C}" type="presParOf" srcId="{8CB2CDFB-063E-194B-9635-342C36B26745}" destId="{27C40516-AF55-0E4D-952D-A98026419B4B}" srcOrd="13" destOrd="0" presId="urn:microsoft.com/office/officeart/2005/8/layout/chevron1"/>
    <dgm:cxn modelId="{B7D7A256-F3F9-0142-95B1-B063BE1A0119}" type="presParOf" srcId="{8CB2CDFB-063E-194B-9635-342C36B26745}" destId="{14A4D5E2-7070-0A44-B75E-3F4E96EE161F}" srcOrd="14" destOrd="0" presId="urn:microsoft.com/office/officeart/2005/8/layout/chevron1"/>
    <dgm:cxn modelId="{548F0547-B766-A844-8C27-338D06D69CC2}" type="presParOf" srcId="{14A4D5E2-7070-0A44-B75E-3F4E96EE161F}" destId="{86133C72-C541-CA48-AAFD-56A21EC15D87}" srcOrd="0" destOrd="0" presId="urn:microsoft.com/office/officeart/2005/8/layout/chevron1"/>
    <dgm:cxn modelId="{802BCB05-EA44-974D-8898-8B2A9A3127A5}" type="presParOf" srcId="{14A4D5E2-7070-0A44-B75E-3F4E96EE161F}" destId="{3DB07F88-8E9C-3C48-8392-F47A4CA68E99}" srcOrd="1" destOrd="0" presId="urn:microsoft.com/office/officeart/2005/8/layout/chevron1"/>
    <dgm:cxn modelId="{E6704B0C-6627-FD4C-82BE-73BE473BBDE7}" type="presParOf" srcId="{8CB2CDFB-063E-194B-9635-342C36B26745}" destId="{F3859274-2B07-6E42-A337-5BB9475FF360}" srcOrd="15" destOrd="0" presId="urn:microsoft.com/office/officeart/2005/8/layout/chevron1"/>
    <dgm:cxn modelId="{6CBA3D24-4C15-384C-B085-CC01A1C6A59D}" type="presParOf" srcId="{8CB2CDFB-063E-194B-9635-342C36B26745}" destId="{5859ECA5-F5DB-E14F-AC31-89581F1AFF32}" srcOrd="16" destOrd="0" presId="urn:microsoft.com/office/officeart/2005/8/layout/chevron1"/>
    <dgm:cxn modelId="{B2D9CECB-7279-2E49-BCAD-48C35B4F709B}" type="presParOf" srcId="{5859ECA5-F5DB-E14F-AC31-89581F1AFF32}" destId="{6437B6EA-4BC1-B54E-96B0-BAE0F85CB298}" srcOrd="0" destOrd="0" presId="urn:microsoft.com/office/officeart/2005/8/layout/chevron1"/>
    <dgm:cxn modelId="{38B0D344-25E7-1F4C-BB7C-923B34F5EE6E}" type="presParOf" srcId="{5859ECA5-F5DB-E14F-AC31-89581F1AFF32}" destId="{259D538C-D9CB-F34F-80E4-7797794C02EB}" srcOrd="1"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73F2E6-CDEA-6841-9BB3-D6B4B2F36E44}" type="doc">
      <dgm:prSet loTypeId="urn:microsoft.com/office/officeart/2005/8/layout/default" loCatId="" qsTypeId="urn:microsoft.com/office/officeart/2005/8/quickstyle/simple4" qsCatId="simple" csTypeId="urn:microsoft.com/office/officeart/2005/8/colors/accent1_2" csCatId="accent1" phldr="1"/>
      <dgm:spPr/>
    </dgm:pt>
    <dgm:pt modelId="{9353C5CF-EBAE-A347-95C7-EEF82037776C}">
      <dgm:prSet phldrT="[Text]" custT="1"/>
      <dgm:spPr/>
      <dgm:t>
        <a:bodyPr/>
        <a:lstStyle/>
        <a:p>
          <a:r>
            <a:rPr lang="en-US" sz="2000" dirty="0" smtClean="0"/>
            <a:t>Forestry 37%</a:t>
          </a:r>
          <a:endParaRPr lang="en-US" sz="2000" dirty="0"/>
        </a:p>
      </dgm:t>
    </dgm:pt>
    <dgm:pt modelId="{E9A3FED1-38F1-C449-A6B5-78FDB0FA4137}" type="parTrans" cxnId="{28AB94E6-361C-4049-AEEC-F5CA1B3A2F32}">
      <dgm:prSet/>
      <dgm:spPr/>
      <dgm:t>
        <a:bodyPr/>
        <a:lstStyle/>
        <a:p>
          <a:endParaRPr lang="en-US"/>
        </a:p>
      </dgm:t>
    </dgm:pt>
    <dgm:pt modelId="{6851643E-9EE4-A34A-AB4B-1CDE2B70716F}" type="sibTrans" cxnId="{28AB94E6-361C-4049-AEEC-F5CA1B3A2F32}">
      <dgm:prSet/>
      <dgm:spPr/>
      <dgm:t>
        <a:bodyPr/>
        <a:lstStyle/>
        <a:p>
          <a:endParaRPr lang="en-US"/>
        </a:p>
      </dgm:t>
    </dgm:pt>
    <dgm:pt modelId="{111D8DE7-E114-414E-99B0-EA1BC38D8826}">
      <dgm:prSet phldrT="[Text]" custT="1"/>
      <dgm:spPr>
        <a:solidFill>
          <a:srgbClr val="A09CA0">
            <a:alpha val="78000"/>
          </a:srgbClr>
        </a:solidFill>
      </dgm:spPr>
      <dgm:t>
        <a:bodyPr/>
        <a:lstStyle/>
        <a:p>
          <a:r>
            <a:rPr lang="en-US" sz="2000" dirty="0" smtClean="0"/>
            <a:t>Working</a:t>
          </a:r>
          <a:r>
            <a:rPr lang="en-US" sz="1600" dirty="0" smtClean="0"/>
            <a:t> </a:t>
          </a:r>
          <a:r>
            <a:rPr lang="en-US" sz="2000" dirty="0" smtClean="0"/>
            <a:t>Lands 22%</a:t>
          </a:r>
          <a:endParaRPr lang="en-US" sz="1600" dirty="0"/>
        </a:p>
      </dgm:t>
    </dgm:pt>
    <dgm:pt modelId="{A994BB9E-D2DB-A34F-B656-6DC37A5AC77D}" type="parTrans" cxnId="{6B4C612E-3544-BD45-9CFE-B84416FC74CE}">
      <dgm:prSet/>
      <dgm:spPr/>
      <dgm:t>
        <a:bodyPr/>
        <a:lstStyle/>
        <a:p>
          <a:endParaRPr lang="en-US"/>
        </a:p>
      </dgm:t>
    </dgm:pt>
    <dgm:pt modelId="{65CABA68-702A-3640-8FFE-161F793E6C7B}" type="sibTrans" cxnId="{6B4C612E-3544-BD45-9CFE-B84416FC74CE}">
      <dgm:prSet/>
      <dgm:spPr/>
      <dgm:t>
        <a:bodyPr/>
        <a:lstStyle/>
        <a:p>
          <a:endParaRPr lang="en-US"/>
        </a:p>
      </dgm:t>
    </dgm:pt>
    <dgm:pt modelId="{4D8A65C0-5869-544B-B999-E37A3F216D72}">
      <dgm:prSet phldrT="[Text]" custT="1"/>
      <dgm:spPr>
        <a:solidFill>
          <a:srgbClr val="9BC8C9"/>
        </a:solidFill>
      </dgm:spPr>
      <dgm:t>
        <a:bodyPr/>
        <a:lstStyle/>
        <a:p>
          <a:r>
            <a:rPr lang="en-US" sz="2000" dirty="0" smtClean="0"/>
            <a:t>Water 26%</a:t>
          </a:r>
        </a:p>
      </dgm:t>
    </dgm:pt>
    <dgm:pt modelId="{40D8E8EC-4EDD-6944-AE9E-12867F6F425A}" type="parTrans" cxnId="{EA411E5E-7E00-144C-A00E-F68E3FE46062}">
      <dgm:prSet/>
      <dgm:spPr/>
      <dgm:t>
        <a:bodyPr/>
        <a:lstStyle/>
        <a:p>
          <a:endParaRPr lang="en-US"/>
        </a:p>
      </dgm:t>
    </dgm:pt>
    <dgm:pt modelId="{93732DEE-73C4-FD49-9B2A-D9DD51BE074C}" type="sibTrans" cxnId="{EA411E5E-7E00-144C-A00E-F68E3FE46062}">
      <dgm:prSet/>
      <dgm:spPr/>
      <dgm:t>
        <a:bodyPr/>
        <a:lstStyle/>
        <a:p>
          <a:endParaRPr lang="en-US"/>
        </a:p>
      </dgm:t>
    </dgm:pt>
    <dgm:pt modelId="{90BCC2D5-31B5-594A-831E-DAC5424BA0C7}">
      <dgm:prSet phldrT="[Text]" custT="1"/>
      <dgm:spPr>
        <a:solidFill>
          <a:srgbClr val="D8BF43"/>
        </a:solidFill>
      </dgm:spPr>
      <dgm:t>
        <a:bodyPr/>
        <a:lstStyle/>
        <a:p>
          <a:r>
            <a:rPr lang="en-US" sz="2000" dirty="0" smtClean="0"/>
            <a:t>Indigenous</a:t>
          </a:r>
          <a:r>
            <a:rPr lang="en-US" sz="1600" dirty="0" smtClean="0"/>
            <a:t> Perspective 11%</a:t>
          </a:r>
          <a:endParaRPr lang="en-US" sz="2000" dirty="0"/>
        </a:p>
      </dgm:t>
    </dgm:pt>
    <dgm:pt modelId="{2FD76BAA-FBDB-4143-AF63-8A71D87E74C0}" type="parTrans" cxnId="{B0828DE3-7CCB-8C45-AF8B-AF539A205345}">
      <dgm:prSet/>
      <dgm:spPr/>
      <dgm:t>
        <a:bodyPr/>
        <a:lstStyle/>
        <a:p>
          <a:endParaRPr lang="en-US"/>
        </a:p>
      </dgm:t>
    </dgm:pt>
    <dgm:pt modelId="{97583441-EEA1-A94F-9444-2525C9FC8919}" type="sibTrans" cxnId="{B0828DE3-7CCB-8C45-AF8B-AF539A205345}">
      <dgm:prSet/>
      <dgm:spPr/>
      <dgm:t>
        <a:bodyPr/>
        <a:lstStyle/>
        <a:p>
          <a:endParaRPr lang="en-US"/>
        </a:p>
      </dgm:t>
    </dgm:pt>
    <dgm:pt modelId="{1515AF86-FF7C-E94A-A134-6149C715BC25}">
      <dgm:prSet phldrT="[Text]" custT="1"/>
      <dgm:spPr>
        <a:solidFill>
          <a:srgbClr val="DEA97A"/>
        </a:solidFill>
      </dgm:spPr>
      <dgm:t>
        <a:bodyPr/>
        <a:lstStyle/>
        <a:p>
          <a:r>
            <a:rPr lang="en-US" sz="2000" dirty="0" smtClean="0"/>
            <a:t>Sustainable</a:t>
          </a:r>
          <a:r>
            <a:rPr lang="en-US" sz="1600" dirty="0" smtClean="0"/>
            <a:t> Economies</a:t>
          </a:r>
          <a:r>
            <a:rPr lang="en-US" sz="2000" dirty="0" smtClean="0"/>
            <a:t> 4%</a:t>
          </a:r>
        </a:p>
        <a:p>
          <a:endParaRPr lang="en-US" sz="1600" dirty="0"/>
        </a:p>
      </dgm:t>
    </dgm:pt>
    <dgm:pt modelId="{B1D37A5E-290A-7541-B258-F15023D7EA1C}" type="parTrans" cxnId="{C17B5769-4A84-C748-8EAB-38650373DFE2}">
      <dgm:prSet/>
      <dgm:spPr/>
      <dgm:t>
        <a:bodyPr/>
        <a:lstStyle/>
        <a:p>
          <a:endParaRPr lang="en-US"/>
        </a:p>
      </dgm:t>
    </dgm:pt>
    <dgm:pt modelId="{FC3B35CA-2BC2-7D4A-B058-E12BDDAB3B01}" type="sibTrans" cxnId="{C17B5769-4A84-C748-8EAB-38650373DFE2}">
      <dgm:prSet/>
      <dgm:spPr/>
      <dgm:t>
        <a:bodyPr/>
        <a:lstStyle/>
        <a:p>
          <a:endParaRPr lang="en-US"/>
        </a:p>
      </dgm:t>
    </dgm:pt>
    <dgm:pt modelId="{40D0D35C-7E6E-F049-8B2B-E9270D500841}" type="pres">
      <dgm:prSet presAssocID="{7F73F2E6-CDEA-6841-9BB3-D6B4B2F36E44}" presName="diagram" presStyleCnt="0">
        <dgm:presLayoutVars>
          <dgm:dir/>
          <dgm:resizeHandles val="exact"/>
        </dgm:presLayoutVars>
      </dgm:prSet>
      <dgm:spPr/>
    </dgm:pt>
    <dgm:pt modelId="{3D4276BD-622D-9B4A-992E-D8D26C07CD5F}" type="pres">
      <dgm:prSet presAssocID="{9353C5CF-EBAE-A347-95C7-EEF82037776C}" presName="node" presStyleLbl="node1" presStyleIdx="0" presStyleCnt="5">
        <dgm:presLayoutVars>
          <dgm:bulletEnabled val="1"/>
        </dgm:presLayoutVars>
      </dgm:prSet>
      <dgm:spPr/>
      <dgm:t>
        <a:bodyPr/>
        <a:lstStyle/>
        <a:p>
          <a:endParaRPr lang="en-US"/>
        </a:p>
      </dgm:t>
    </dgm:pt>
    <dgm:pt modelId="{6E0967E7-86E1-7943-A04F-0C860229FD1D}" type="pres">
      <dgm:prSet presAssocID="{6851643E-9EE4-A34A-AB4B-1CDE2B70716F}" presName="sibTrans" presStyleCnt="0"/>
      <dgm:spPr/>
    </dgm:pt>
    <dgm:pt modelId="{A2CC6AE3-73B1-DC44-B381-368AF855D9B9}" type="pres">
      <dgm:prSet presAssocID="{4D8A65C0-5869-544B-B999-E37A3F216D72}" presName="node" presStyleLbl="node1" presStyleIdx="1" presStyleCnt="5" custScaleY="97110" custLinFactNeighborX="-2328" custLinFactNeighborY="-409">
        <dgm:presLayoutVars>
          <dgm:bulletEnabled val="1"/>
        </dgm:presLayoutVars>
      </dgm:prSet>
      <dgm:spPr/>
      <dgm:t>
        <a:bodyPr/>
        <a:lstStyle/>
        <a:p>
          <a:endParaRPr lang="en-US"/>
        </a:p>
      </dgm:t>
    </dgm:pt>
    <dgm:pt modelId="{D8977E11-9343-1D43-AC26-BD25BF510898}" type="pres">
      <dgm:prSet presAssocID="{93732DEE-73C4-FD49-9B2A-D9DD51BE074C}" presName="sibTrans" presStyleCnt="0"/>
      <dgm:spPr/>
    </dgm:pt>
    <dgm:pt modelId="{CB543C06-ADE8-F046-B860-FCA989B9AE10}" type="pres">
      <dgm:prSet presAssocID="{90BCC2D5-31B5-594A-831E-DAC5424BA0C7}" presName="node" presStyleLbl="node1" presStyleIdx="2" presStyleCnt="5">
        <dgm:presLayoutVars>
          <dgm:bulletEnabled val="1"/>
        </dgm:presLayoutVars>
      </dgm:prSet>
      <dgm:spPr/>
      <dgm:t>
        <a:bodyPr/>
        <a:lstStyle/>
        <a:p>
          <a:endParaRPr lang="en-US"/>
        </a:p>
      </dgm:t>
    </dgm:pt>
    <dgm:pt modelId="{7E9F64E0-6480-0D4A-9AFF-9DA55729557E}" type="pres">
      <dgm:prSet presAssocID="{97583441-EEA1-A94F-9444-2525C9FC8919}" presName="sibTrans" presStyleCnt="0"/>
      <dgm:spPr/>
    </dgm:pt>
    <dgm:pt modelId="{0A8DC10F-12DF-0643-B1CD-7C539DC7E20B}" type="pres">
      <dgm:prSet presAssocID="{111D8DE7-E114-414E-99B0-EA1BC38D8826}" presName="node" presStyleLbl="node1" presStyleIdx="3" presStyleCnt="5">
        <dgm:presLayoutVars>
          <dgm:bulletEnabled val="1"/>
        </dgm:presLayoutVars>
      </dgm:prSet>
      <dgm:spPr/>
      <dgm:t>
        <a:bodyPr/>
        <a:lstStyle/>
        <a:p>
          <a:endParaRPr lang="en-US"/>
        </a:p>
      </dgm:t>
    </dgm:pt>
    <dgm:pt modelId="{445A8898-CAB1-504D-B90C-5C90776D3410}" type="pres">
      <dgm:prSet presAssocID="{65CABA68-702A-3640-8FFE-161F793E6C7B}" presName="sibTrans" presStyleCnt="0"/>
      <dgm:spPr/>
    </dgm:pt>
    <dgm:pt modelId="{C9BD2FF2-448D-D445-A4F6-8D8D8088FEE8}" type="pres">
      <dgm:prSet presAssocID="{1515AF86-FF7C-E94A-A134-6149C715BC25}" presName="node" presStyleLbl="node1" presStyleIdx="4" presStyleCnt="5">
        <dgm:presLayoutVars>
          <dgm:bulletEnabled val="1"/>
        </dgm:presLayoutVars>
      </dgm:prSet>
      <dgm:spPr/>
      <dgm:t>
        <a:bodyPr/>
        <a:lstStyle/>
        <a:p>
          <a:endParaRPr lang="en-US"/>
        </a:p>
      </dgm:t>
    </dgm:pt>
  </dgm:ptLst>
  <dgm:cxnLst>
    <dgm:cxn modelId="{B0828DE3-7CCB-8C45-AF8B-AF539A205345}" srcId="{7F73F2E6-CDEA-6841-9BB3-D6B4B2F36E44}" destId="{90BCC2D5-31B5-594A-831E-DAC5424BA0C7}" srcOrd="2" destOrd="0" parTransId="{2FD76BAA-FBDB-4143-AF63-8A71D87E74C0}" sibTransId="{97583441-EEA1-A94F-9444-2525C9FC8919}"/>
    <dgm:cxn modelId="{3A18A8EF-B27B-456B-B0D5-C1636CB937CA}" type="presOf" srcId="{1515AF86-FF7C-E94A-A134-6149C715BC25}" destId="{C9BD2FF2-448D-D445-A4F6-8D8D8088FEE8}" srcOrd="0" destOrd="0" presId="urn:microsoft.com/office/officeart/2005/8/layout/default"/>
    <dgm:cxn modelId="{EA411E5E-7E00-144C-A00E-F68E3FE46062}" srcId="{7F73F2E6-CDEA-6841-9BB3-D6B4B2F36E44}" destId="{4D8A65C0-5869-544B-B999-E37A3F216D72}" srcOrd="1" destOrd="0" parTransId="{40D8E8EC-4EDD-6944-AE9E-12867F6F425A}" sibTransId="{93732DEE-73C4-FD49-9B2A-D9DD51BE074C}"/>
    <dgm:cxn modelId="{855DD005-33A9-470C-9A8A-8E7A28C62D05}" type="presOf" srcId="{90BCC2D5-31B5-594A-831E-DAC5424BA0C7}" destId="{CB543C06-ADE8-F046-B860-FCA989B9AE10}" srcOrd="0" destOrd="0" presId="urn:microsoft.com/office/officeart/2005/8/layout/default"/>
    <dgm:cxn modelId="{273CC1AD-D589-4DEF-BCFA-5988C4D8F5A6}" type="presOf" srcId="{9353C5CF-EBAE-A347-95C7-EEF82037776C}" destId="{3D4276BD-622D-9B4A-992E-D8D26C07CD5F}" srcOrd="0" destOrd="0" presId="urn:microsoft.com/office/officeart/2005/8/layout/default"/>
    <dgm:cxn modelId="{AF2326BF-7BB2-4EF3-BE0F-479C7888D934}" type="presOf" srcId="{7F73F2E6-CDEA-6841-9BB3-D6B4B2F36E44}" destId="{40D0D35C-7E6E-F049-8B2B-E9270D500841}" srcOrd="0" destOrd="0" presId="urn:microsoft.com/office/officeart/2005/8/layout/default"/>
    <dgm:cxn modelId="{F393F4BB-05E2-4264-A2EF-B45B3F3D15CC}" type="presOf" srcId="{111D8DE7-E114-414E-99B0-EA1BC38D8826}" destId="{0A8DC10F-12DF-0643-B1CD-7C539DC7E20B}" srcOrd="0" destOrd="0" presId="urn:microsoft.com/office/officeart/2005/8/layout/default"/>
    <dgm:cxn modelId="{280DA749-AE39-426F-AAA0-853570BD965A}" type="presOf" srcId="{4D8A65C0-5869-544B-B999-E37A3F216D72}" destId="{A2CC6AE3-73B1-DC44-B381-368AF855D9B9}" srcOrd="0" destOrd="0" presId="urn:microsoft.com/office/officeart/2005/8/layout/default"/>
    <dgm:cxn modelId="{6B4C612E-3544-BD45-9CFE-B84416FC74CE}" srcId="{7F73F2E6-CDEA-6841-9BB3-D6B4B2F36E44}" destId="{111D8DE7-E114-414E-99B0-EA1BC38D8826}" srcOrd="3" destOrd="0" parTransId="{A994BB9E-D2DB-A34F-B656-6DC37A5AC77D}" sibTransId="{65CABA68-702A-3640-8FFE-161F793E6C7B}"/>
    <dgm:cxn modelId="{28AB94E6-361C-4049-AEEC-F5CA1B3A2F32}" srcId="{7F73F2E6-CDEA-6841-9BB3-D6B4B2F36E44}" destId="{9353C5CF-EBAE-A347-95C7-EEF82037776C}" srcOrd="0" destOrd="0" parTransId="{E9A3FED1-38F1-C449-A6B5-78FDB0FA4137}" sibTransId="{6851643E-9EE4-A34A-AB4B-1CDE2B70716F}"/>
    <dgm:cxn modelId="{C17B5769-4A84-C748-8EAB-38650373DFE2}" srcId="{7F73F2E6-CDEA-6841-9BB3-D6B4B2F36E44}" destId="{1515AF86-FF7C-E94A-A134-6149C715BC25}" srcOrd="4" destOrd="0" parTransId="{B1D37A5E-290A-7541-B258-F15023D7EA1C}" sibTransId="{FC3B35CA-2BC2-7D4A-B058-E12BDDAB3B01}"/>
    <dgm:cxn modelId="{B2824C55-11CB-413E-8831-58BCF759A824}" type="presParOf" srcId="{40D0D35C-7E6E-F049-8B2B-E9270D500841}" destId="{3D4276BD-622D-9B4A-992E-D8D26C07CD5F}" srcOrd="0" destOrd="0" presId="urn:microsoft.com/office/officeart/2005/8/layout/default"/>
    <dgm:cxn modelId="{B3EA7809-2BF6-4E13-B1E3-2693A94917CF}" type="presParOf" srcId="{40D0D35C-7E6E-F049-8B2B-E9270D500841}" destId="{6E0967E7-86E1-7943-A04F-0C860229FD1D}" srcOrd="1" destOrd="0" presId="urn:microsoft.com/office/officeart/2005/8/layout/default"/>
    <dgm:cxn modelId="{18E52574-3DCF-4E57-9744-B13439A0AAD6}" type="presParOf" srcId="{40D0D35C-7E6E-F049-8B2B-E9270D500841}" destId="{A2CC6AE3-73B1-DC44-B381-368AF855D9B9}" srcOrd="2" destOrd="0" presId="urn:microsoft.com/office/officeart/2005/8/layout/default"/>
    <dgm:cxn modelId="{4EA9704B-E648-4AF2-90DB-AB03BD78B0B9}" type="presParOf" srcId="{40D0D35C-7E6E-F049-8B2B-E9270D500841}" destId="{D8977E11-9343-1D43-AC26-BD25BF510898}" srcOrd="3" destOrd="0" presId="urn:microsoft.com/office/officeart/2005/8/layout/default"/>
    <dgm:cxn modelId="{A8A495BA-D089-4DA1-B7EE-093E9CECAF9A}" type="presParOf" srcId="{40D0D35C-7E6E-F049-8B2B-E9270D500841}" destId="{CB543C06-ADE8-F046-B860-FCA989B9AE10}" srcOrd="4" destOrd="0" presId="urn:microsoft.com/office/officeart/2005/8/layout/default"/>
    <dgm:cxn modelId="{20E6100A-DE53-4A53-B87B-BD236AA29889}" type="presParOf" srcId="{40D0D35C-7E6E-F049-8B2B-E9270D500841}" destId="{7E9F64E0-6480-0D4A-9AFF-9DA55729557E}" srcOrd="5" destOrd="0" presId="urn:microsoft.com/office/officeart/2005/8/layout/default"/>
    <dgm:cxn modelId="{AB723AEB-4CD4-445D-9525-13DC854813AE}" type="presParOf" srcId="{40D0D35C-7E6E-F049-8B2B-E9270D500841}" destId="{0A8DC10F-12DF-0643-B1CD-7C539DC7E20B}" srcOrd="6" destOrd="0" presId="urn:microsoft.com/office/officeart/2005/8/layout/default"/>
    <dgm:cxn modelId="{306C9846-A69B-4D9C-8E2A-59D5CC88A49E}" type="presParOf" srcId="{40D0D35C-7E6E-F049-8B2B-E9270D500841}" destId="{445A8898-CAB1-504D-B90C-5C90776D3410}" srcOrd="7" destOrd="0" presId="urn:microsoft.com/office/officeart/2005/8/layout/default"/>
    <dgm:cxn modelId="{64BB6AAB-1A42-4F5A-9253-A0ADDCB306B8}" type="presParOf" srcId="{40D0D35C-7E6E-F049-8B2B-E9270D500841}" destId="{C9BD2FF2-448D-D445-A4F6-8D8D8088FEE8}"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D07A0D-72D5-9D45-82D8-888F9378B271}"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3673C2ED-3DBF-914C-9E13-251CD8D13DCF}">
      <dgm:prSet custT="1"/>
      <dgm:spPr/>
      <dgm:t>
        <a:bodyPr/>
        <a:lstStyle/>
        <a:p>
          <a:pPr algn="ctr" rtl="0"/>
          <a:r>
            <a:rPr lang="en-US" sz="2400" b="1" i="0" cap="small" dirty="0" smtClean="0">
              <a:solidFill>
                <a:schemeClr val="tx1"/>
              </a:solidFill>
            </a:rPr>
            <a:t>Engage with stakeholders, educate public and increase awareness of landscape changes</a:t>
          </a:r>
          <a:endParaRPr lang="en-US" sz="2400" b="1" i="0" cap="small" dirty="0">
            <a:solidFill>
              <a:schemeClr val="tx1"/>
            </a:solidFill>
          </a:endParaRPr>
        </a:p>
      </dgm:t>
    </dgm:pt>
    <dgm:pt modelId="{3B3473BF-0CFC-7540-BE77-44135EC7B9A6}" type="parTrans" cxnId="{DDF229D8-AC27-DB4E-B3C1-1056BE9D158F}">
      <dgm:prSet/>
      <dgm:spPr/>
      <dgm:t>
        <a:bodyPr/>
        <a:lstStyle/>
        <a:p>
          <a:endParaRPr lang="en-US"/>
        </a:p>
      </dgm:t>
    </dgm:pt>
    <dgm:pt modelId="{185DF5BD-81F6-B74F-894C-E63ACF175ACA}" type="sibTrans" cxnId="{DDF229D8-AC27-DB4E-B3C1-1056BE9D158F}">
      <dgm:prSet/>
      <dgm:spPr>
        <a:solidFill>
          <a:schemeClr val="tx1"/>
        </a:solidFill>
      </dgm:spPr>
      <dgm:t>
        <a:bodyPr/>
        <a:lstStyle/>
        <a:p>
          <a:endParaRPr lang="en-US"/>
        </a:p>
      </dgm:t>
    </dgm:pt>
    <dgm:pt modelId="{F453C42B-9822-CF4C-B201-AAB3EF0FD52F}">
      <dgm:prSet custT="1"/>
      <dgm:spPr/>
      <dgm:t>
        <a:bodyPr/>
        <a:lstStyle/>
        <a:p>
          <a:pPr algn="ctr" rtl="0"/>
          <a:r>
            <a:rPr lang="en-US" sz="1800" b="1" i="0" cap="small" dirty="0" smtClean="0">
              <a:solidFill>
                <a:schemeClr val="tx1"/>
              </a:solidFill>
            </a:rPr>
            <a:t> </a:t>
          </a:r>
          <a:r>
            <a:rPr lang="en-US" sz="2400" b="1" i="0" cap="small" dirty="0" smtClean="0">
              <a:solidFill>
                <a:schemeClr val="tx1"/>
              </a:solidFill>
            </a:rPr>
            <a:t>Implementation actions</a:t>
          </a:r>
        </a:p>
        <a:p>
          <a:pPr algn="l" rtl="0"/>
          <a:endParaRPr lang="en-US" sz="1800" dirty="0"/>
        </a:p>
      </dgm:t>
    </dgm:pt>
    <dgm:pt modelId="{6B4F7FB3-0A31-2F4A-B2F5-36D489F79CF0}" type="parTrans" cxnId="{9B93FD08-4A2B-7045-89CB-C933F6EC02BF}">
      <dgm:prSet/>
      <dgm:spPr/>
      <dgm:t>
        <a:bodyPr/>
        <a:lstStyle/>
        <a:p>
          <a:endParaRPr lang="en-US"/>
        </a:p>
      </dgm:t>
    </dgm:pt>
    <dgm:pt modelId="{36AEDDEC-382C-D44E-B3B2-F3A3E9B38797}" type="sibTrans" cxnId="{9B93FD08-4A2B-7045-89CB-C933F6EC02BF}">
      <dgm:prSet/>
      <dgm:spPr/>
      <dgm:t>
        <a:bodyPr/>
        <a:lstStyle/>
        <a:p>
          <a:endParaRPr lang="en-US"/>
        </a:p>
      </dgm:t>
    </dgm:pt>
    <dgm:pt modelId="{0743CD88-767C-3340-9963-71B91A37859B}">
      <dgm:prSet custT="1"/>
      <dgm:spPr/>
      <dgm:t>
        <a:bodyPr/>
        <a:lstStyle/>
        <a:p>
          <a:pPr algn="ctr" rtl="0"/>
          <a:r>
            <a:rPr lang="en-US" sz="2400" b="1" i="0" cap="small" dirty="0" smtClean="0">
              <a:solidFill>
                <a:schemeClr val="tx1"/>
              </a:solidFill>
            </a:rPr>
            <a:t>Evaluation of the landscape: needs and gaps</a:t>
          </a:r>
          <a:endParaRPr lang="en-US" sz="2400" b="1" i="0" cap="small" dirty="0">
            <a:solidFill>
              <a:schemeClr val="tx1"/>
            </a:solidFill>
          </a:endParaRPr>
        </a:p>
      </dgm:t>
    </dgm:pt>
    <dgm:pt modelId="{DE482618-D222-9945-9D19-24C8527163C0}" type="parTrans" cxnId="{4772A762-EFD5-2C4B-BDBB-F95EA9283AA4}">
      <dgm:prSet/>
      <dgm:spPr/>
      <dgm:t>
        <a:bodyPr/>
        <a:lstStyle/>
        <a:p>
          <a:endParaRPr lang="en-US"/>
        </a:p>
      </dgm:t>
    </dgm:pt>
    <dgm:pt modelId="{AAF8E44B-D06E-A648-8BA6-70802E99220F}" type="sibTrans" cxnId="{4772A762-EFD5-2C4B-BDBB-F95EA9283AA4}">
      <dgm:prSet/>
      <dgm:spPr>
        <a:solidFill>
          <a:schemeClr val="tx1"/>
        </a:solidFill>
      </dgm:spPr>
      <dgm:t>
        <a:bodyPr/>
        <a:lstStyle/>
        <a:p>
          <a:endParaRPr lang="en-US"/>
        </a:p>
      </dgm:t>
    </dgm:pt>
    <dgm:pt modelId="{F8F20F5E-10A7-8540-B877-9A6057B9A031}">
      <dgm:prSet custT="1"/>
      <dgm:spPr/>
      <dgm:t>
        <a:bodyPr/>
        <a:lstStyle/>
        <a:p>
          <a:pPr algn="ctr" rtl="0"/>
          <a:r>
            <a:rPr lang="en-US" sz="2400" b="1" i="0" cap="small" dirty="0" smtClean="0">
              <a:solidFill>
                <a:schemeClr val="tx1"/>
              </a:solidFill>
            </a:rPr>
            <a:t>Asses available science, vulnerability, </a:t>
          </a:r>
          <a:r>
            <a:rPr lang="en-US" sz="2400" b="1" i="0" u="none" cap="small" dirty="0" smtClean="0">
              <a:solidFill>
                <a:schemeClr val="tx1"/>
              </a:solidFill>
            </a:rPr>
            <a:t>general</a:t>
          </a:r>
          <a:r>
            <a:rPr lang="en-US" sz="2400" b="1" i="0" cap="small" dirty="0" smtClean="0">
              <a:solidFill>
                <a:schemeClr val="tx1"/>
              </a:solidFill>
            </a:rPr>
            <a:t> ecological health</a:t>
          </a:r>
          <a:endParaRPr lang="en-US" sz="2400" b="1" i="0" cap="small" dirty="0">
            <a:solidFill>
              <a:schemeClr val="tx1"/>
            </a:solidFill>
          </a:endParaRPr>
        </a:p>
      </dgm:t>
    </dgm:pt>
    <dgm:pt modelId="{8CB48A2B-9649-CE46-94BE-10514D5CC1B4}" type="parTrans" cxnId="{35CF2421-5D1D-1440-9628-4C9ABD77890A}">
      <dgm:prSet/>
      <dgm:spPr/>
      <dgm:t>
        <a:bodyPr/>
        <a:lstStyle/>
        <a:p>
          <a:endParaRPr lang="en-US"/>
        </a:p>
      </dgm:t>
    </dgm:pt>
    <dgm:pt modelId="{133AA1FF-AF58-9348-8B53-AEFB0F907505}" type="sibTrans" cxnId="{35CF2421-5D1D-1440-9628-4C9ABD77890A}">
      <dgm:prSet/>
      <dgm:spPr>
        <a:solidFill>
          <a:schemeClr val="tx1"/>
        </a:solidFill>
      </dgm:spPr>
      <dgm:t>
        <a:bodyPr/>
        <a:lstStyle/>
        <a:p>
          <a:endParaRPr lang="en-US"/>
        </a:p>
      </dgm:t>
    </dgm:pt>
    <dgm:pt modelId="{F6CE9CC0-071D-6542-93DA-90D849FA1290}">
      <dgm:prSet custT="1"/>
      <dgm:spPr/>
      <dgm:t>
        <a:bodyPr/>
        <a:lstStyle/>
        <a:p>
          <a:pPr algn="ctr" rtl="0"/>
          <a:r>
            <a:rPr lang="en-US" sz="2400" b="1" i="0" cap="small" dirty="0" smtClean="0">
              <a:solidFill>
                <a:schemeClr val="tx1"/>
              </a:solidFill>
            </a:rPr>
            <a:t>Identify goals and design implementation plan</a:t>
          </a:r>
          <a:endParaRPr lang="en-US" sz="2400" b="1" i="0" cap="small" dirty="0">
            <a:solidFill>
              <a:schemeClr val="tx1"/>
            </a:solidFill>
          </a:endParaRPr>
        </a:p>
      </dgm:t>
    </dgm:pt>
    <dgm:pt modelId="{FBC13892-0347-7140-BF60-602F25F083B1}" type="parTrans" cxnId="{566AD990-048F-4943-BF77-D01CD94A58D7}">
      <dgm:prSet/>
      <dgm:spPr/>
      <dgm:t>
        <a:bodyPr/>
        <a:lstStyle/>
        <a:p>
          <a:endParaRPr lang="en-US"/>
        </a:p>
      </dgm:t>
    </dgm:pt>
    <dgm:pt modelId="{D7E31D2D-C1ED-0647-B2C8-4F5B1187EE56}" type="sibTrans" cxnId="{566AD990-048F-4943-BF77-D01CD94A58D7}">
      <dgm:prSet/>
      <dgm:spPr>
        <a:solidFill>
          <a:schemeClr val="tx1"/>
        </a:solidFill>
      </dgm:spPr>
      <dgm:t>
        <a:bodyPr/>
        <a:lstStyle/>
        <a:p>
          <a:endParaRPr lang="en-US"/>
        </a:p>
      </dgm:t>
    </dgm:pt>
    <dgm:pt modelId="{9654AE8E-D634-234B-9393-B52B5B520FCC}" type="pres">
      <dgm:prSet presAssocID="{A0D07A0D-72D5-9D45-82D8-888F9378B271}" presName="outerComposite" presStyleCnt="0">
        <dgm:presLayoutVars>
          <dgm:chMax val="5"/>
          <dgm:dir/>
          <dgm:resizeHandles val="exact"/>
        </dgm:presLayoutVars>
      </dgm:prSet>
      <dgm:spPr/>
      <dgm:t>
        <a:bodyPr/>
        <a:lstStyle/>
        <a:p>
          <a:endParaRPr lang="en-US"/>
        </a:p>
      </dgm:t>
    </dgm:pt>
    <dgm:pt modelId="{2A8E9988-85F6-AA49-8A39-C0592AE50A4B}" type="pres">
      <dgm:prSet presAssocID="{A0D07A0D-72D5-9D45-82D8-888F9378B271}" presName="dummyMaxCanvas" presStyleCnt="0">
        <dgm:presLayoutVars/>
      </dgm:prSet>
      <dgm:spPr/>
      <dgm:t>
        <a:bodyPr/>
        <a:lstStyle/>
        <a:p>
          <a:endParaRPr lang="en-US"/>
        </a:p>
      </dgm:t>
    </dgm:pt>
    <dgm:pt modelId="{133B6D20-B652-1A48-8E30-CCAA15D51420}" type="pres">
      <dgm:prSet presAssocID="{A0D07A0D-72D5-9D45-82D8-888F9378B271}" presName="FiveNodes_1" presStyleLbl="node1" presStyleIdx="0" presStyleCnt="5" custScaleX="77450" custScaleY="74763" custLinFactNeighborX="-13710" custLinFactNeighborY="20559">
        <dgm:presLayoutVars>
          <dgm:bulletEnabled val="1"/>
        </dgm:presLayoutVars>
      </dgm:prSet>
      <dgm:spPr/>
      <dgm:t>
        <a:bodyPr/>
        <a:lstStyle/>
        <a:p>
          <a:endParaRPr lang="en-US"/>
        </a:p>
      </dgm:t>
    </dgm:pt>
    <dgm:pt modelId="{44FD2882-2D02-0E4C-AD09-D68BFC1F16AE}" type="pres">
      <dgm:prSet presAssocID="{A0D07A0D-72D5-9D45-82D8-888F9378B271}" presName="FiveNodes_2" presStyleLbl="node1" presStyleIdx="1" presStyleCnt="5" custScaleX="81698" custScaleY="88647" custLinFactNeighborX="-10282" custLinFactNeighborY="15883">
        <dgm:presLayoutVars>
          <dgm:bulletEnabled val="1"/>
        </dgm:presLayoutVars>
      </dgm:prSet>
      <dgm:spPr/>
      <dgm:t>
        <a:bodyPr/>
        <a:lstStyle/>
        <a:p>
          <a:endParaRPr lang="en-US"/>
        </a:p>
      </dgm:t>
    </dgm:pt>
    <dgm:pt modelId="{7C39CCFF-5775-4B4D-93BC-3A47FA773CB4}" type="pres">
      <dgm:prSet presAssocID="{A0D07A0D-72D5-9D45-82D8-888F9378B271}" presName="FiveNodes_3" presStyleLbl="node1" presStyleIdx="2" presStyleCnt="5" custScaleX="88408" custScaleY="83857" custLinFactNeighborX="-1083" custLinFactNeighborY="11215">
        <dgm:presLayoutVars>
          <dgm:bulletEnabled val="1"/>
        </dgm:presLayoutVars>
      </dgm:prSet>
      <dgm:spPr/>
      <dgm:t>
        <a:bodyPr/>
        <a:lstStyle/>
        <a:p>
          <a:endParaRPr lang="en-US"/>
        </a:p>
      </dgm:t>
    </dgm:pt>
    <dgm:pt modelId="{29FE0FA5-779F-F145-84D3-AEAB1F184AEF}" type="pres">
      <dgm:prSet presAssocID="{A0D07A0D-72D5-9D45-82D8-888F9378B271}" presName="FiveNodes_4" presStyleLbl="node1" presStyleIdx="3" presStyleCnt="5" custScaleX="75111" custScaleY="86800" custLinFactNeighborX="1615" custLinFactNeighborY="8012">
        <dgm:presLayoutVars>
          <dgm:bulletEnabled val="1"/>
        </dgm:presLayoutVars>
      </dgm:prSet>
      <dgm:spPr/>
      <dgm:t>
        <a:bodyPr/>
        <a:lstStyle/>
        <a:p>
          <a:endParaRPr lang="en-US"/>
        </a:p>
      </dgm:t>
    </dgm:pt>
    <dgm:pt modelId="{CD08C401-29FA-E345-AC9B-F96949FCE54E}" type="pres">
      <dgm:prSet presAssocID="{A0D07A0D-72D5-9D45-82D8-888F9378B271}" presName="FiveNodes_5" presStyleLbl="node1" presStyleIdx="4" presStyleCnt="5" custScaleX="60641" custScaleY="80091" custLinFactNeighborX="19680" custLinFactNeighborY="-1547">
        <dgm:presLayoutVars>
          <dgm:bulletEnabled val="1"/>
        </dgm:presLayoutVars>
      </dgm:prSet>
      <dgm:spPr/>
      <dgm:t>
        <a:bodyPr/>
        <a:lstStyle/>
        <a:p>
          <a:endParaRPr lang="en-US"/>
        </a:p>
      </dgm:t>
    </dgm:pt>
    <dgm:pt modelId="{B57A9894-379D-EA47-8103-B1EF177FD79F}" type="pres">
      <dgm:prSet presAssocID="{A0D07A0D-72D5-9D45-82D8-888F9378B271}" presName="FiveConn_1-2" presStyleLbl="fgAccFollowNode1" presStyleIdx="0" presStyleCnt="4" custLinFactX="-75014" custLinFactNeighborX="-100000" custLinFactNeighborY="17255">
        <dgm:presLayoutVars>
          <dgm:bulletEnabled val="1"/>
        </dgm:presLayoutVars>
      </dgm:prSet>
      <dgm:spPr/>
      <dgm:t>
        <a:bodyPr/>
        <a:lstStyle/>
        <a:p>
          <a:endParaRPr lang="en-US"/>
        </a:p>
      </dgm:t>
    </dgm:pt>
    <dgm:pt modelId="{9A76A93C-5ABC-1947-9FEE-0D34D0CDF44A}" type="pres">
      <dgm:prSet presAssocID="{A0D07A0D-72D5-9D45-82D8-888F9378B271}" presName="FiveConn_2-3" presStyleLbl="fgAccFollowNode1" presStyleIdx="1" presStyleCnt="4" custLinFactNeighborX="-98600" custLinFactNeighborY="11151">
        <dgm:presLayoutVars>
          <dgm:bulletEnabled val="1"/>
        </dgm:presLayoutVars>
      </dgm:prSet>
      <dgm:spPr/>
      <dgm:t>
        <a:bodyPr/>
        <a:lstStyle/>
        <a:p>
          <a:endParaRPr lang="en-US"/>
        </a:p>
      </dgm:t>
    </dgm:pt>
    <dgm:pt modelId="{94A77F0E-BC09-944D-BD79-519C69DFD706}" type="pres">
      <dgm:prSet presAssocID="{A0D07A0D-72D5-9D45-82D8-888F9378B271}" presName="FiveConn_3-4" presStyleLbl="fgAccFollowNode1" presStyleIdx="2" presStyleCnt="4" custLinFactNeighborX="-27115" custLinFactNeighborY="2465">
        <dgm:presLayoutVars>
          <dgm:bulletEnabled val="1"/>
        </dgm:presLayoutVars>
      </dgm:prSet>
      <dgm:spPr/>
      <dgm:t>
        <a:bodyPr/>
        <a:lstStyle/>
        <a:p>
          <a:endParaRPr lang="en-US"/>
        </a:p>
      </dgm:t>
    </dgm:pt>
    <dgm:pt modelId="{EBEA13E8-78FA-A647-98CF-5F60C1B19ABF}" type="pres">
      <dgm:prSet presAssocID="{A0D07A0D-72D5-9D45-82D8-888F9378B271}" presName="FiveConn_4-5" presStyleLbl="fgAccFollowNode1" presStyleIdx="3" presStyleCnt="4" custLinFactNeighborX="-17367" custLinFactNeighborY="-17255">
        <dgm:presLayoutVars>
          <dgm:bulletEnabled val="1"/>
        </dgm:presLayoutVars>
      </dgm:prSet>
      <dgm:spPr/>
      <dgm:t>
        <a:bodyPr/>
        <a:lstStyle/>
        <a:p>
          <a:endParaRPr lang="en-US"/>
        </a:p>
      </dgm:t>
    </dgm:pt>
    <dgm:pt modelId="{2C6BAEFF-4434-DB48-BB60-A8092FBAA601}" type="pres">
      <dgm:prSet presAssocID="{A0D07A0D-72D5-9D45-82D8-888F9378B271}" presName="FiveNodes_1_text" presStyleLbl="node1" presStyleIdx="4" presStyleCnt="5">
        <dgm:presLayoutVars>
          <dgm:bulletEnabled val="1"/>
        </dgm:presLayoutVars>
      </dgm:prSet>
      <dgm:spPr/>
      <dgm:t>
        <a:bodyPr/>
        <a:lstStyle/>
        <a:p>
          <a:endParaRPr lang="en-US"/>
        </a:p>
      </dgm:t>
    </dgm:pt>
    <dgm:pt modelId="{F9B0AEC4-CCC2-9944-BE07-CC9D2CD6F17F}" type="pres">
      <dgm:prSet presAssocID="{A0D07A0D-72D5-9D45-82D8-888F9378B271}" presName="FiveNodes_2_text" presStyleLbl="node1" presStyleIdx="4" presStyleCnt="5">
        <dgm:presLayoutVars>
          <dgm:bulletEnabled val="1"/>
        </dgm:presLayoutVars>
      </dgm:prSet>
      <dgm:spPr/>
      <dgm:t>
        <a:bodyPr/>
        <a:lstStyle/>
        <a:p>
          <a:endParaRPr lang="en-US"/>
        </a:p>
      </dgm:t>
    </dgm:pt>
    <dgm:pt modelId="{20044507-DD1C-BE41-AD41-25B63E2C5955}" type="pres">
      <dgm:prSet presAssocID="{A0D07A0D-72D5-9D45-82D8-888F9378B271}" presName="FiveNodes_3_text" presStyleLbl="node1" presStyleIdx="4" presStyleCnt="5">
        <dgm:presLayoutVars>
          <dgm:bulletEnabled val="1"/>
        </dgm:presLayoutVars>
      </dgm:prSet>
      <dgm:spPr/>
      <dgm:t>
        <a:bodyPr/>
        <a:lstStyle/>
        <a:p>
          <a:endParaRPr lang="en-US"/>
        </a:p>
      </dgm:t>
    </dgm:pt>
    <dgm:pt modelId="{67323212-CC26-2B43-9EAC-F6381D126CD0}" type="pres">
      <dgm:prSet presAssocID="{A0D07A0D-72D5-9D45-82D8-888F9378B271}" presName="FiveNodes_4_text" presStyleLbl="node1" presStyleIdx="4" presStyleCnt="5">
        <dgm:presLayoutVars>
          <dgm:bulletEnabled val="1"/>
        </dgm:presLayoutVars>
      </dgm:prSet>
      <dgm:spPr/>
      <dgm:t>
        <a:bodyPr/>
        <a:lstStyle/>
        <a:p>
          <a:endParaRPr lang="en-US"/>
        </a:p>
      </dgm:t>
    </dgm:pt>
    <dgm:pt modelId="{845DE233-4F47-C245-AC96-5005E592DC2B}" type="pres">
      <dgm:prSet presAssocID="{A0D07A0D-72D5-9D45-82D8-888F9378B271}" presName="FiveNodes_5_text" presStyleLbl="node1" presStyleIdx="4" presStyleCnt="5">
        <dgm:presLayoutVars>
          <dgm:bulletEnabled val="1"/>
        </dgm:presLayoutVars>
      </dgm:prSet>
      <dgm:spPr/>
      <dgm:t>
        <a:bodyPr/>
        <a:lstStyle/>
        <a:p>
          <a:endParaRPr lang="en-US"/>
        </a:p>
      </dgm:t>
    </dgm:pt>
  </dgm:ptLst>
  <dgm:cxnLst>
    <dgm:cxn modelId="{C3148FD1-C06E-4FCA-9239-E67607BCABC9}" type="presOf" srcId="{F6CE9CC0-071D-6542-93DA-90D849FA1290}" destId="{67323212-CC26-2B43-9EAC-F6381D126CD0}" srcOrd="1" destOrd="0" presId="urn:microsoft.com/office/officeart/2005/8/layout/vProcess5"/>
    <dgm:cxn modelId="{D5C957EA-39CF-4A03-9177-AEFA8C2C3ED0}" type="presOf" srcId="{D7E31D2D-C1ED-0647-B2C8-4F5B1187EE56}" destId="{EBEA13E8-78FA-A647-98CF-5F60C1B19ABF}" srcOrd="0" destOrd="0" presId="urn:microsoft.com/office/officeart/2005/8/layout/vProcess5"/>
    <dgm:cxn modelId="{EFDB98F2-6377-4089-BB3E-827866BF83A9}" type="presOf" srcId="{F453C42B-9822-CF4C-B201-AAB3EF0FD52F}" destId="{845DE233-4F47-C245-AC96-5005E592DC2B}" srcOrd="1" destOrd="0" presId="urn:microsoft.com/office/officeart/2005/8/layout/vProcess5"/>
    <dgm:cxn modelId="{19F19219-8987-4181-A31F-CF5CED87978B}" type="presOf" srcId="{3673C2ED-3DBF-914C-9E13-251CD8D13DCF}" destId="{20044507-DD1C-BE41-AD41-25B63E2C5955}" srcOrd="1" destOrd="0" presId="urn:microsoft.com/office/officeart/2005/8/layout/vProcess5"/>
    <dgm:cxn modelId="{4772A762-EFD5-2C4B-BDBB-F95EA9283AA4}" srcId="{A0D07A0D-72D5-9D45-82D8-888F9378B271}" destId="{0743CD88-767C-3340-9963-71B91A37859B}" srcOrd="0" destOrd="0" parTransId="{DE482618-D222-9945-9D19-24C8527163C0}" sibTransId="{AAF8E44B-D06E-A648-8BA6-70802E99220F}"/>
    <dgm:cxn modelId="{5C03FF7A-FB0C-4830-AA5A-E59C9CB84BCC}" type="presOf" srcId="{F6CE9CC0-071D-6542-93DA-90D849FA1290}" destId="{29FE0FA5-779F-F145-84D3-AEAB1F184AEF}" srcOrd="0" destOrd="0" presId="urn:microsoft.com/office/officeart/2005/8/layout/vProcess5"/>
    <dgm:cxn modelId="{DDF229D8-AC27-DB4E-B3C1-1056BE9D158F}" srcId="{A0D07A0D-72D5-9D45-82D8-888F9378B271}" destId="{3673C2ED-3DBF-914C-9E13-251CD8D13DCF}" srcOrd="2" destOrd="0" parTransId="{3B3473BF-0CFC-7540-BE77-44135EC7B9A6}" sibTransId="{185DF5BD-81F6-B74F-894C-E63ACF175ACA}"/>
    <dgm:cxn modelId="{87490651-3167-4544-B660-D11CC1D1A648}" type="presOf" srcId="{0743CD88-767C-3340-9963-71B91A37859B}" destId="{133B6D20-B652-1A48-8E30-CCAA15D51420}" srcOrd="0" destOrd="0" presId="urn:microsoft.com/office/officeart/2005/8/layout/vProcess5"/>
    <dgm:cxn modelId="{6E29C71A-9A8A-4B5C-BDBF-7348A3F9F853}" type="presOf" srcId="{F8F20F5E-10A7-8540-B877-9A6057B9A031}" destId="{44FD2882-2D02-0E4C-AD09-D68BFC1F16AE}" srcOrd="0" destOrd="0" presId="urn:microsoft.com/office/officeart/2005/8/layout/vProcess5"/>
    <dgm:cxn modelId="{FA068269-D50A-4EB7-9E81-365414684E0B}" type="presOf" srcId="{0743CD88-767C-3340-9963-71B91A37859B}" destId="{2C6BAEFF-4434-DB48-BB60-A8092FBAA601}" srcOrd="1" destOrd="0" presId="urn:microsoft.com/office/officeart/2005/8/layout/vProcess5"/>
    <dgm:cxn modelId="{849ED639-3266-4A51-AAF9-BE649A04DFFC}" type="presOf" srcId="{133AA1FF-AF58-9348-8B53-AEFB0F907505}" destId="{9A76A93C-5ABC-1947-9FEE-0D34D0CDF44A}" srcOrd="0" destOrd="0" presId="urn:microsoft.com/office/officeart/2005/8/layout/vProcess5"/>
    <dgm:cxn modelId="{5B67E94C-5BB4-4223-BD73-6B35378BCB4A}" type="presOf" srcId="{AAF8E44B-D06E-A648-8BA6-70802E99220F}" destId="{B57A9894-379D-EA47-8103-B1EF177FD79F}" srcOrd="0" destOrd="0" presId="urn:microsoft.com/office/officeart/2005/8/layout/vProcess5"/>
    <dgm:cxn modelId="{67705AB8-B443-4C26-A116-7E0559119396}" type="presOf" srcId="{F8F20F5E-10A7-8540-B877-9A6057B9A031}" destId="{F9B0AEC4-CCC2-9944-BE07-CC9D2CD6F17F}" srcOrd="1" destOrd="0" presId="urn:microsoft.com/office/officeart/2005/8/layout/vProcess5"/>
    <dgm:cxn modelId="{67336E0A-E6D1-418C-8BA9-6972FD557C46}" type="presOf" srcId="{185DF5BD-81F6-B74F-894C-E63ACF175ACA}" destId="{94A77F0E-BC09-944D-BD79-519C69DFD706}" srcOrd="0" destOrd="0" presId="urn:microsoft.com/office/officeart/2005/8/layout/vProcess5"/>
    <dgm:cxn modelId="{27502015-D331-4564-B4CA-FE180D7460F3}" type="presOf" srcId="{F453C42B-9822-CF4C-B201-AAB3EF0FD52F}" destId="{CD08C401-29FA-E345-AC9B-F96949FCE54E}" srcOrd="0" destOrd="0" presId="urn:microsoft.com/office/officeart/2005/8/layout/vProcess5"/>
    <dgm:cxn modelId="{9B93FD08-4A2B-7045-89CB-C933F6EC02BF}" srcId="{A0D07A0D-72D5-9D45-82D8-888F9378B271}" destId="{F453C42B-9822-CF4C-B201-AAB3EF0FD52F}" srcOrd="4" destOrd="0" parTransId="{6B4F7FB3-0A31-2F4A-B2F5-36D489F79CF0}" sibTransId="{36AEDDEC-382C-D44E-B3B2-F3A3E9B38797}"/>
    <dgm:cxn modelId="{35CF2421-5D1D-1440-9628-4C9ABD77890A}" srcId="{A0D07A0D-72D5-9D45-82D8-888F9378B271}" destId="{F8F20F5E-10A7-8540-B877-9A6057B9A031}" srcOrd="1" destOrd="0" parTransId="{8CB48A2B-9649-CE46-94BE-10514D5CC1B4}" sibTransId="{133AA1FF-AF58-9348-8B53-AEFB0F907505}"/>
    <dgm:cxn modelId="{E4976C52-4F01-45BB-89AD-9D319DF963D8}" type="presOf" srcId="{3673C2ED-3DBF-914C-9E13-251CD8D13DCF}" destId="{7C39CCFF-5775-4B4D-93BC-3A47FA773CB4}" srcOrd="0" destOrd="0" presId="urn:microsoft.com/office/officeart/2005/8/layout/vProcess5"/>
    <dgm:cxn modelId="{57F93498-0731-42E1-95EF-54810CD14B17}" type="presOf" srcId="{A0D07A0D-72D5-9D45-82D8-888F9378B271}" destId="{9654AE8E-D634-234B-9393-B52B5B520FCC}" srcOrd="0" destOrd="0" presId="urn:microsoft.com/office/officeart/2005/8/layout/vProcess5"/>
    <dgm:cxn modelId="{566AD990-048F-4943-BF77-D01CD94A58D7}" srcId="{A0D07A0D-72D5-9D45-82D8-888F9378B271}" destId="{F6CE9CC0-071D-6542-93DA-90D849FA1290}" srcOrd="3" destOrd="0" parTransId="{FBC13892-0347-7140-BF60-602F25F083B1}" sibTransId="{D7E31D2D-C1ED-0647-B2C8-4F5B1187EE56}"/>
    <dgm:cxn modelId="{89E4FF13-4323-4E70-84DB-F0E5E400F833}" type="presParOf" srcId="{9654AE8E-D634-234B-9393-B52B5B520FCC}" destId="{2A8E9988-85F6-AA49-8A39-C0592AE50A4B}" srcOrd="0" destOrd="0" presId="urn:microsoft.com/office/officeart/2005/8/layout/vProcess5"/>
    <dgm:cxn modelId="{24F6A707-3B2C-4AEF-B859-AEAD70DF3E8A}" type="presParOf" srcId="{9654AE8E-D634-234B-9393-B52B5B520FCC}" destId="{133B6D20-B652-1A48-8E30-CCAA15D51420}" srcOrd="1" destOrd="0" presId="urn:microsoft.com/office/officeart/2005/8/layout/vProcess5"/>
    <dgm:cxn modelId="{CC76731F-4118-4828-917C-2EAB69C64BB6}" type="presParOf" srcId="{9654AE8E-D634-234B-9393-B52B5B520FCC}" destId="{44FD2882-2D02-0E4C-AD09-D68BFC1F16AE}" srcOrd="2" destOrd="0" presId="urn:microsoft.com/office/officeart/2005/8/layout/vProcess5"/>
    <dgm:cxn modelId="{F42C693E-968E-4654-9A81-75986EB8DA61}" type="presParOf" srcId="{9654AE8E-D634-234B-9393-B52B5B520FCC}" destId="{7C39CCFF-5775-4B4D-93BC-3A47FA773CB4}" srcOrd="3" destOrd="0" presId="urn:microsoft.com/office/officeart/2005/8/layout/vProcess5"/>
    <dgm:cxn modelId="{571F7B86-1A07-46B4-9D48-5A3C792C661F}" type="presParOf" srcId="{9654AE8E-D634-234B-9393-B52B5B520FCC}" destId="{29FE0FA5-779F-F145-84D3-AEAB1F184AEF}" srcOrd="4" destOrd="0" presId="urn:microsoft.com/office/officeart/2005/8/layout/vProcess5"/>
    <dgm:cxn modelId="{969DECF3-A2DC-4AFE-9727-269382F59D42}" type="presParOf" srcId="{9654AE8E-D634-234B-9393-B52B5B520FCC}" destId="{CD08C401-29FA-E345-AC9B-F96949FCE54E}" srcOrd="5" destOrd="0" presId="urn:microsoft.com/office/officeart/2005/8/layout/vProcess5"/>
    <dgm:cxn modelId="{6D8C987F-9958-4579-A89B-2E5E9F91BA67}" type="presParOf" srcId="{9654AE8E-D634-234B-9393-B52B5B520FCC}" destId="{B57A9894-379D-EA47-8103-B1EF177FD79F}" srcOrd="6" destOrd="0" presId="urn:microsoft.com/office/officeart/2005/8/layout/vProcess5"/>
    <dgm:cxn modelId="{1722BB9E-D2EE-4AF0-8D6D-6538E8B478F2}" type="presParOf" srcId="{9654AE8E-D634-234B-9393-B52B5B520FCC}" destId="{9A76A93C-5ABC-1947-9FEE-0D34D0CDF44A}" srcOrd="7" destOrd="0" presId="urn:microsoft.com/office/officeart/2005/8/layout/vProcess5"/>
    <dgm:cxn modelId="{32DEE0B9-0000-4A50-BEEC-563509B0D865}" type="presParOf" srcId="{9654AE8E-D634-234B-9393-B52B5B520FCC}" destId="{94A77F0E-BC09-944D-BD79-519C69DFD706}" srcOrd="8" destOrd="0" presId="urn:microsoft.com/office/officeart/2005/8/layout/vProcess5"/>
    <dgm:cxn modelId="{6B633B0B-33ED-45E4-9AAD-3DBA51BFF03C}" type="presParOf" srcId="{9654AE8E-D634-234B-9393-B52B5B520FCC}" destId="{EBEA13E8-78FA-A647-98CF-5F60C1B19ABF}" srcOrd="9" destOrd="0" presId="urn:microsoft.com/office/officeart/2005/8/layout/vProcess5"/>
    <dgm:cxn modelId="{75116D8B-2A6B-48A1-8A43-703E4B004B58}" type="presParOf" srcId="{9654AE8E-D634-234B-9393-B52B5B520FCC}" destId="{2C6BAEFF-4434-DB48-BB60-A8092FBAA601}" srcOrd="10" destOrd="0" presId="urn:microsoft.com/office/officeart/2005/8/layout/vProcess5"/>
    <dgm:cxn modelId="{569DBDE8-B4CE-4170-BEF8-9EA49AB828A4}" type="presParOf" srcId="{9654AE8E-D634-234B-9393-B52B5B520FCC}" destId="{F9B0AEC4-CCC2-9944-BE07-CC9D2CD6F17F}" srcOrd="11" destOrd="0" presId="urn:microsoft.com/office/officeart/2005/8/layout/vProcess5"/>
    <dgm:cxn modelId="{ED41F855-E33D-4DEC-8BAE-0367A031FB64}" type="presParOf" srcId="{9654AE8E-D634-234B-9393-B52B5B520FCC}" destId="{20044507-DD1C-BE41-AD41-25B63E2C5955}" srcOrd="12" destOrd="0" presId="urn:microsoft.com/office/officeart/2005/8/layout/vProcess5"/>
    <dgm:cxn modelId="{28C256FA-B821-4D7F-B928-3CA50EB7BCE6}" type="presParOf" srcId="{9654AE8E-D634-234B-9393-B52B5B520FCC}" destId="{67323212-CC26-2B43-9EAC-F6381D126CD0}" srcOrd="13" destOrd="0" presId="urn:microsoft.com/office/officeart/2005/8/layout/vProcess5"/>
    <dgm:cxn modelId="{BBBB2255-23DB-4E6C-979F-4F8012914FA3}" type="presParOf" srcId="{9654AE8E-D634-234B-9393-B52B5B520FCC}" destId="{845DE233-4F47-C245-AC96-5005E592DC2B}"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C4D92-D981-7041-BBEE-E730308C06B0}">
      <dsp:nvSpPr>
        <dsp:cNvPr id="0" name=""/>
        <dsp:cNvSpPr/>
      </dsp:nvSpPr>
      <dsp:spPr>
        <a:xfrm>
          <a:off x="391790" y="412804"/>
          <a:ext cx="999499" cy="999499"/>
        </a:xfrm>
        <a:prstGeom prst="ellipse">
          <a:avLst/>
        </a:prstGeom>
        <a:noFill/>
        <a:ln w="12700" cmpd="sng">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1866900">
            <a:lnSpc>
              <a:spcPct val="90000"/>
            </a:lnSpc>
            <a:spcBef>
              <a:spcPct val="0"/>
            </a:spcBef>
            <a:spcAft>
              <a:spcPct val="35000"/>
            </a:spcAft>
          </a:pPr>
          <a:endParaRPr lang="en-US" sz="4200" kern="1200" dirty="0"/>
        </a:p>
      </dsp:txBody>
      <dsp:txXfrm>
        <a:off x="538163" y="559177"/>
        <a:ext cx="706753" cy="706753"/>
      </dsp:txXfrm>
    </dsp:sp>
    <dsp:sp modelId="{A2134638-A829-3D46-A8F4-D1A5D19EF429}">
      <dsp:nvSpPr>
        <dsp:cNvPr id="0" name=""/>
        <dsp:cNvSpPr/>
      </dsp:nvSpPr>
      <dsp:spPr>
        <a:xfrm>
          <a:off x="641665" y="11254"/>
          <a:ext cx="499749" cy="499749"/>
        </a:xfrm>
        <a:prstGeom prst="ellipse">
          <a:avLst/>
        </a:prstGeom>
        <a:no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714852" y="84441"/>
        <a:ext cx="353375" cy="353375"/>
      </dsp:txXfrm>
    </dsp:sp>
    <dsp:sp modelId="{C84039F6-E39C-C44D-B9D6-197802AC536B}">
      <dsp:nvSpPr>
        <dsp:cNvPr id="0" name=""/>
        <dsp:cNvSpPr/>
      </dsp:nvSpPr>
      <dsp:spPr>
        <a:xfrm>
          <a:off x="1060393" y="163658"/>
          <a:ext cx="499749" cy="499749"/>
        </a:xfrm>
        <a:prstGeom prst="ellipse">
          <a:avLst/>
        </a:prstGeom>
        <a:solidFill>
          <a:srgbClr val="FFFFFF">
            <a:alpha val="0"/>
          </a:srgbClr>
        </a:solid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1133580" y="236845"/>
        <a:ext cx="353375" cy="353375"/>
      </dsp:txXfrm>
    </dsp:sp>
    <dsp:sp modelId="{53FE5F7F-703B-614A-83CA-DE9EE19EC3BE}">
      <dsp:nvSpPr>
        <dsp:cNvPr id="0" name=""/>
        <dsp:cNvSpPr/>
      </dsp:nvSpPr>
      <dsp:spPr>
        <a:xfrm>
          <a:off x="1283193" y="549560"/>
          <a:ext cx="499749" cy="499749"/>
        </a:xfrm>
        <a:prstGeom prst="ellipse">
          <a:avLst/>
        </a:prstGeom>
        <a:no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1356380" y="622747"/>
        <a:ext cx="353375" cy="353375"/>
      </dsp:txXfrm>
    </dsp:sp>
    <dsp:sp modelId="{89BFA01F-27E0-7D42-ADD9-D465FC876CD3}">
      <dsp:nvSpPr>
        <dsp:cNvPr id="0" name=""/>
        <dsp:cNvSpPr/>
      </dsp:nvSpPr>
      <dsp:spPr>
        <a:xfrm>
          <a:off x="1205815" y="988391"/>
          <a:ext cx="499749" cy="499749"/>
        </a:xfrm>
        <a:prstGeom prst="ellipse">
          <a:avLst/>
        </a:prstGeom>
        <a:no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noFill/>
          </a:endParaRPr>
        </a:p>
      </dsp:txBody>
      <dsp:txXfrm>
        <a:off x="1279002" y="1061578"/>
        <a:ext cx="353375" cy="353375"/>
      </dsp:txXfrm>
    </dsp:sp>
    <dsp:sp modelId="{7D648138-06A5-3D48-AF06-C960FAE33554}">
      <dsp:nvSpPr>
        <dsp:cNvPr id="0" name=""/>
        <dsp:cNvSpPr/>
      </dsp:nvSpPr>
      <dsp:spPr>
        <a:xfrm>
          <a:off x="864465" y="1274818"/>
          <a:ext cx="499749" cy="499749"/>
        </a:xfrm>
        <a:prstGeom prst="ellipse">
          <a:avLst/>
        </a:prstGeom>
        <a:solidFill>
          <a:srgbClr val="FFFFFF">
            <a:alpha val="0"/>
          </a:srgbClr>
        </a:solid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937652" y="1348005"/>
        <a:ext cx="353375" cy="353375"/>
      </dsp:txXfrm>
    </dsp:sp>
    <dsp:sp modelId="{6D21ED3C-BD61-F74F-8C98-9B422D4DDE9F}">
      <dsp:nvSpPr>
        <dsp:cNvPr id="0" name=""/>
        <dsp:cNvSpPr/>
      </dsp:nvSpPr>
      <dsp:spPr>
        <a:xfrm>
          <a:off x="418864" y="1274818"/>
          <a:ext cx="499749" cy="499749"/>
        </a:xfrm>
        <a:prstGeom prst="ellipse">
          <a:avLst/>
        </a:prstGeom>
        <a:solidFill>
          <a:srgbClr val="FFFFFF">
            <a:alpha val="0"/>
          </a:srgbClr>
        </a:solid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492051" y="1348005"/>
        <a:ext cx="353375" cy="353375"/>
      </dsp:txXfrm>
    </dsp:sp>
    <dsp:sp modelId="{50D2867E-1E15-1B44-9F63-E8866B6586A4}">
      <dsp:nvSpPr>
        <dsp:cNvPr id="0" name=""/>
        <dsp:cNvSpPr/>
      </dsp:nvSpPr>
      <dsp:spPr>
        <a:xfrm>
          <a:off x="77514" y="988391"/>
          <a:ext cx="499749" cy="499749"/>
        </a:xfrm>
        <a:prstGeom prst="ellipse">
          <a:avLst/>
        </a:prstGeom>
        <a:solidFill>
          <a:srgbClr val="FFFFFF">
            <a:alpha val="0"/>
          </a:srgbClr>
        </a:solid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150701" y="1061578"/>
        <a:ext cx="353375" cy="353375"/>
      </dsp:txXfrm>
    </dsp:sp>
    <dsp:sp modelId="{657B0525-5740-5549-A8CB-F2F7BAD482DC}">
      <dsp:nvSpPr>
        <dsp:cNvPr id="0" name=""/>
        <dsp:cNvSpPr/>
      </dsp:nvSpPr>
      <dsp:spPr>
        <a:xfrm>
          <a:off x="136" y="549560"/>
          <a:ext cx="499749" cy="499749"/>
        </a:xfrm>
        <a:prstGeom prst="ellipse">
          <a:avLst/>
        </a:prstGeom>
        <a:solidFill>
          <a:srgbClr val="FFFFFF">
            <a:alpha val="0"/>
          </a:srgbClr>
        </a:solid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73323" y="622747"/>
        <a:ext cx="353375" cy="353375"/>
      </dsp:txXfrm>
    </dsp:sp>
    <dsp:sp modelId="{4FAE94D5-2985-D94F-828C-C11169CAC96A}">
      <dsp:nvSpPr>
        <dsp:cNvPr id="0" name=""/>
        <dsp:cNvSpPr/>
      </dsp:nvSpPr>
      <dsp:spPr>
        <a:xfrm>
          <a:off x="222937" y="163658"/>
          <a:ext cx="499749" cy="499749"/>
        </a:xfrm>
        <a:prstGeom prst="ellipse">
          <a:avLst/>
        </a:prstGeom>
        <a:solidFill>
          <a:srgbClr val="FFFFFF">
            <a:alpha val="0"/>
          </a:srgbClr>
        </a:solidFill>
        <a:ln w="12700" cap="flat" cmpd="sng" algn="ctr">
          <a:solidFill>
            <a:srgbClr val="2F2B20"/>
          </a:solidFill>
          <a:prstDash val="solid"/>
          <a:round/>
          <a:headEnd type="none" w="med" len="med"/>
          <a:tailEnd type="none" w="med" len="med"/>
        </a:ln>
        <a:effectLst/>
      </dsp:spPr>
      <dsp:style>
        <a:lnRef idx="0">
          <a:scrgbClr r="0" g="0" b="0"/>
        </a:lnRef>
        <a:fillRef idx="3">
          <a:scrgbClr r="0" g="0" b="0"/>
        </a:fillRef>
        <a:effectRef idx="0">
          <a:scrgbClr r="0" g="0" b="0"/>
        </a:effectRef>
        <a:fontRef idx="minor">
          <a:schemeClr val="tx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dirty="0"/>
        </a:p>
      </dsp:txBody>
      <dsp:txXfrm>
        <a:off x="296124" y="236845"/>
        <a:ext cx="353375" cy="3533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3904E9-E637-204A-8B0E-52B1B074FD2F}">
      <dsp:nvSpPr>
        <dsp:cNvPr id="0" name=""/>
        <dsp:cNvSpPr/>
      </dsp:nvSpPr>
      <dsp:spPr>
        <a:xfrm>
          <a:off x="300989" y="1266443"/>
          <a:ext cx="3799332" cy="3799332"/>
        </a:xfrm>
        <a:prstGeom prst="ellipse">
          <a:avLst/>
        </a:prstGeom>
        <a:gradFill rotWithShape="0">
          <a:gsLst>
            <a:gs pos="0">
              <a:schemeClr val="accent3">
                <a:hueOff val="5904187"/>
                <a:satOff val="-46054"/>
                <a:lumOff val="-1177"/>
                <a:alphaOff val="0"/>
                <a:tint val="100000"/>
                <a:shade val="100000"/>
                <a:satMod val="130000"/>
              </a:schemeClr>
            </a:gs>
            <a:gs pos="100000">
              <a:schemeClr val="accent3">
                <a:hueOff val="5904187"/>
                <a:satOff val="-46054"/>
                <a:lumOff val="-1177"/>
                <a:alphaOff val="0"/>
                <a:tint val="50000"/>
                <a:shade val="100000"/>
                <a:satMod val="350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6E9AF3F-3814-9E46-ADB1-72B51C402125}">
      <dsp:nvSpPr>
        <dsp:cNvPr id="0" name=""/>
        <dsp:cNvSpPr/>
      </dsp:nvSpPr>
      <dsp:spPr>
        <a:xfrm>
          <a:off x="1060856" y="2026310"/>
          <a:ext cx="2279599" cy="2279599"/>
        </a:xfrm>
        <a:prstGeom prst="ellipse">
          <a:avLst/>
        </a:prstGeom>
        <a:gradFill rotWithShape="0">
          <a:gsLst>
            <a:gs pos="0">
              <a:schemeClr val="accent3">
                <a:hueOff val="2952094"/>
                <a:satOff val="-23027"/>
                <a:lumOff val="-588"/>
                <a:alphaOff val="0"/>
                <a:tint val="100000"/>
                <a:shade val="100000"/>
                <a:satMod val="130000"/>
              </a:schemeClr>
            </a:gs>
            <a:gs pos="100000">
              <a:schemeClr val="accent3">
                <a:hueOff val="2952094"/>
                <a:satOff val="-23027"/>
                <a:lumOff val="-588"/>
                <a:alphaOff val="0"/>
                <a:tint val="50000"/>
                <a:shade val="100000"/>
                <a:satMod val="350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B024B9D-999B-8448-A718-4D3EC8328970}">
      <dsp:nvSpPr>
        <dsp:cNvPr id="0" name=""/>
        <dsp:cNvSpPr/>
      </dsp:nvSpPr>
      <dsp:spPr>
        <a:xfrm>
          <a:off x="1820722" y="2786176"/>
          <a:ext cx="759866" cy="759866"/>
        </a:xfrm>
        <a:prstGeom prst="ellipse">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w="9525" cap="flat" cmpd="sng" algn="ctr">
          <a:solidFill>
            <a:schemeClr val="l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9AC4C7B-6A46-CC4E-A5CA-43E3B6CFD2A0}">
      <dsp:nvSpPr>
        <dsp:cNvPr id="0" name=""/>
        <dsp:cNvSpPr/>
      </dsp:nvSpPr>
      <dsp:spPr>
        <a:xfrm>
          <a:off x="4733543" y="0"/>
          <a:ext cx="1899666" cy="1108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smtClean="0">
              <a:latin typeface="Avenir Book"/>
              <a:cs typeface="Avenir Book"/>
            </a:rPr>
            <a:t>Place-based Partnerships</a:t>
          </a:r>
          <a:endParaRPr lang="en-US" sz="2300" kern="1200" dirty="0">
            <a:latin typeface="Avenir Book"/>
            <a:cs typeface="Avenir Book"/>
          </a:endParaRPr>
        </a:p>
      </dsp:txBody>
      <dsp:txXfrm>
        <a:off x="4733543" y="0"/>
        <a:ext cx="1899666" cy="1108138"/>
      </dsp:txXfrm>
    </dsp:sp>
    <dsp:sp modelId="{C45B11C1-CF61-1E42-BEDD-13D0047BBE10}">
      <dsp:nvSpPr>
        <dsp:cNvPr id="0" name=""/>
        <dsp:cNvSpPr/>
      </dsp:nvSpPr>
      <dsp:spPr>
        <a:xfrm>
          <a:off x="4258627" y="554069"/>
          <a:ext cx="474916"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8A2AABF-F2B8-DF41-91F5-182C7E6E3CBF}">
      <dsp:nvSpPr>
        <dsp:cNvPr id="0" name=""/>
        <dsp:cNvSpPr/>
      </dsp:nvSpPr>
      <dsp:spPr>
        <a:xfrm rot="5400000">
          <a:off x="1922988" y="832370"/>
          <a:ext cx="2611407" cy="2056071"/>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E7E411D-4C2C-0F4B-84D0-38FEA5EAE699}">
      <dsp:nvSpPr>
        <dsp:cNvPr id="0" name=""/>
        <dsp:cNvSpPr/>
      </dsp:nvSpPr>
      <dsp:spPr>
        <a:xfrm>
          <a:off x="4733543" y="1108138"/>
          <a:ext cx="1899666" cy="1108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smtClean="0">
              <a:latin typeface="Avenir Book"/>
              <a:cs typeface="Avenir Book"/>
            </a:rPr>
            <a:t>Crown-wide Initiatives</a:t>
          </a:r>
          <a:endParaRPr lang="en-US" sz="2300" kern="1200" dirty="0">
            <a:latin typeface="Avenir Book"/>
            <a:cs typeface="Avenir Book"/>
          </a:endParaRPr>
        </a:p>
      </dsp:txBody>
      <dsp:txXfrm>
        <a:off x="4733543" y="1108138"/>
        <a:ext cx="1899666" cy="1108138"/>
      </dsp:txXfrm>
    </dsp:sp>
    <dsp:sp modelId="{1038506C-A8A8-7241-84F8-646DEADCB9D5}">
      <dsp:nvSpPr>
        <dsp:cNvPr id="0" name=""/>
        <dsp:cNvSpPr/>
      </dsp:nvSpPr>
      <dsp:spPr>
        <a:xfrm>
          <a:off x="4258627" y="1662207"/>
          <a:ext cx="474916"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4CE7AAE0-A670-B04F-B785-453C22B8D243}">
      <dsp:nvSpPr>
        <dsp:cNvPr id="0" name=""/>
        <dsp:cNvSpPr/>
      </dsp:nvSpPr>
      <dsp:spPr>
        <a:xfrm rot="5400000">
          <a:off x="2483516" y="1923221"/>
          <a:ext cx="2034922" cy="151150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21561DC1-DF3B-D145-BB9F-5A753240FCE0}">
      <dsp:nvSpPr>
        <dsp:cNvPr id="0" name=""/>
        <dsp:cNvSpPr/>
      </dsp:nvSpPr>
      <dsp:spPr>
        <a:xfrm>
          <a:off x="4733543" y="2216277"/>
          <a:ext cx="1899666" cy="11081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29210" rIns="29210" bIns="29210" numCol="1" spcCol="1270" anchor="ctr" anchorCtr="0">
          <a:noAutofit/>
        </a:bodyPr>
        <a:lstStyle/>
        <a:p>
          <a:pPr lvl="0" algn="l" defTabSz="1022350">
            <a:lnSpc>
              <a:spcPct val="90000"/>
            </a:lnSpc>
            <a:spcBef>
              <a:spcPct val="0"/>
            </a:spcBef>
            <a:spcAft>
              <a:spcPct val="35000"/>
            </a:spcAft>
          </a:pPr>
          <a:r>
            <a:rPr lang="en-US" sz="2300" kern="1200" dirty="0" smtClean="0">
              <a:latin typeface="Avenir Book"/>
              <a:cs typeface="Avenir Book"/>
            </a:rPr>
            <a:t>Larger Regional Initiatives</a:t>
          </a:r>
          <a:endParaRPr lang="en-US" sz="2300" kern="1200" dirty="0">
            <a:latin typeface="Avenir Book"/>
            <a:cs typeface="Avenir Book"/>
          </a:endParaRPr>
        </a:p>
      </dsp:txBody>
      <dsp:txXfrm>
        <a:off x="4733543" y="2216277"/>
        <a:ext cx="1899666" cy="1108138"/>
      </dsp:txXfrm>
    </dsp:sp>
    <dsp:sp modelId="{553A1146-4476-7D4D-9C3E-548C310B8737}">
      <dsp:nvSpPr>
        <dsp:cNvPr id="0" name=""/>
        <dsp:cNvSpPr/>
      </dsp:nvSpPr>
      <dsp:spPr>
        <a:xfrm>
          <a:off x="4258627" y="2770346"/>
          <a:ext cx="474916" cy="0"/>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DA320B1F-7AF7-EE4F-98D8-AC7D979A91DD}">
      <dsp:nvSpPr>
        <dsp:cNvPr id="0" name=""/>
        <dsp:cNvSpPr/>
      </dsp:nvSpPr>
      <dsp:spPr>
        <a:xfrm rot="5400000">
          <a:off x="3044740" y="3013186"/>
          <a:ext cx="1453877" cy="966929"/>
        </a:xfrm>
        <a:prstGeom prst="line">
          <a:avLst/>
        </a:prstGeom>
        <a:solidFill>
          <a:schemeClr val="accent3">
            <a:hueOff val="0"/>
            <a:satOff val="0"/>
            <a:lumOff val="0"/>
            <a:alphaOff val="0"/>
          </a:schemeClr>
        </a:solidFill>
        <a:ln w="25400" cap="flat" cmpd="sng" algn="ctr">
          <a:solidFill>
            <a:schemeClr val="accent3">
              <a:tint val="5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C4D92-D981-7041-BBEE-E730308C06B0}">
      <dsp:nvSpPr>
        <dsp:cNvPr id="0" name=""/>
        <dsp:cNvSpPr/>
      </dsp:nvSpPr>
      <dsp:spPr>
        <a:xfrm>
          <a:off x="1147546" y="398580"/>
          <a:ext cx="6848907" cy="6216163"/>
        </a:xfrm>
        <a:prstGeom prst="ellipse">
          <a:avLst/>
        </a:prstGeom>
        <a:no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en-US" sz="6500" kern="1200" dirty="0">
            <a:solidFill>
              <a:schemeClr val="tx2"/>
            </a:solidFill>
          </a:endParaRPr>
        </a:p>
      </dsp:txBody>
      <dsp:txXfrm>
        <a:off x="2150545" y="1308916"/>
        <a:ext cx="4842909" cy="4395491"/>
      </dsp:txXfrm>
    </dsp:sp>
    <dsp:sp modelId="{A2134638-A829-3D46-A8F4-D1A5D19EF429}">
      <dsp:nvSpPr>
        <dsp:cNvPr id="0" name=""/>
        <dsp:cNvSpPr/>
      </dsp:nvSpPr>
      <dsp:spPr>
        <a:xfrm>
          <a:off x="3681263" y="40382"/>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chemeClr val="tx2"/>
              </a:solidFill>
            </a:rPr>
            <a:t>Public Agencies</a:t>
          </a:r>
          <a:endParaRPr lang="en-US" sz="1400" kern="1200" dirty="0">
            <a:solidFill>
              <a:schemeClr val="tx2"/>
            </a:solidFill>
          </a:endParaRPr>
        </a:p>
      </dsp:txBody>
      <dsp:txXfrm>
        <a:off x="3942154" y="301273"/>
        <a:ext cx="1259690" cy="1259690"/>
      </dsp:txXfrm>
    </dsp:sp>
    <dsp:sp modelId="{79510BFC-EA88-4348-8EF3-69CD88CBDA80}">
      <dsp:nvSpPr>
        <dsp:cNvPr id="0" name=""/>
        <dsp:cNvSpPr/>
      </dsp:nvSpPr>
      <dsp:spPr>
        <a:xfrm>
          <a:off x="5336790" y="642945"/>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chemeClr val="tx2"/>
              </a:solidFill>
            </a:rPr>
            <a:t>Landowners</a:t>
          </a:r>
          <a:endParaRPr lang="en-US" sz="1400" kern="1200" dirty="0">
            <a:solidFill>
              <a:schemeClr val="tx2"/>
            </a:solidFill>
          </a:endParaRPr>
        </a:p>
      </dsp:txBody>
      <dsp:txXfrm>
        <a:off x="5597681" y="903836"/>
        <a:ext cx="1259690" cy="1259690"/>
      </dsp:txXfrm>
    </dsp:sp>
    <dsp:sp modelId="{205184A5-7AC8-5148-BBDB-468B6AF66E89}">
      <dsp:nvSpPr>
        <dsp:cNvPr id="0" name=""/>
        <dsp:cNvSpPr/>
      </dsp:nvSpPr>
      <dsp:spPr>
        <a:xfrm>
          <a:off x="6217678" y="2168687"/>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chemeClr val="tx2"/>
              </a:solidFill>
            </a:rPr>
            <a:t>Conservationists</a:t>
          </a:r>
          <a:endParaRPr lang="en-US" sz="1400" kern="1200" dirty="0">
            <a:solidFill>
              <a:schemeClr val="tx2"/>
            </a:solidFill>
          </a:endParaRPr>
        </a:p>
      </dsp:txBody>
      <dsp:txXfrm>
        <a:off x="6478569" y="2429578"/>
        <a:ext cx="1259690" cy="1259690"/>
      </dsp:txXfrm>
    </dsp:sp>
    <dsp:sp modelId="{E9333385-922F-684A-BBAE-B0C2B4CBD36F}">
      <dsp:nvSpPr>
        <dsp:cNvPr id="0" name=""/>
        <dsp:cNvSpPr/>
      </dsp:nvSpPr>
      <dsp:spPr>
        <a:xfrm>
          <a:off x="5911749" y="3903697"/>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chemeClr val="tx2"/>
              </a:solidFill>
            </a:rPr>
            <a:t>Educators</a:t>
          </a:r>
          <a:endParaRPr lang="en-US" sz="1400" kern="1200" dirty="0">
            <a:solidFill>
              <a:schemeClr val="tx2"/>
            </a:solidFill>
          </a:endParaRPr>
        </a:p>
      </dsp:txBody>
      <dsp:txXfrm>
        <a:off x="6172640" y="4164588"/>
        <a:ext cx="1259690" cy="1259690"/>
      </dsp:txXfrm>
    </dsp:sp>
    <dsp:sp modelId="{184FFA32-18FF-5B46-A274-0BC322FD4674}">
      <dsp:nvSpPr>
        <dsp:cNvPr id="0" name=""/>
        <dsp:cNvSpPr/>
      </dsp:nvSpPr>
      <dsp:spPr>
        <a:xfrm>
          <a:off x="4562151" y="5036144"/>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chemeClr val="tx2"/>
              </a:solidFill>
            </a:rPr>
            <a:t>Researchers</a:t>
          </a:r>
          <a:endParaRPr lang="en-US" sz="1400" kern="1200" dirty="0">
            <a:solidFill>
              <a:schemeClr val="tx2"/>
            </a:solidFill>
          </a:endParaRPr>
        </a:p>
      </dsp:txBody>
      <dsp:txXfrm>
        <a:off x="4823042" y="5297035"/>
        <a:ext cx="1259690" cy="1259690"/>
      </dsp:txXfrm>
    </dsp:sp>
    <dsp:sp modelId="{1C63C57F-8A53-C940-B79D-CE392A073E6E}">
      <dsp:nvSpPr>
        <dsp:cNvPr id="0" name=""/>
        <dsp:cNvSpPr/>
      </dsp:nvSpPr>
      <dsp:spPr>
        <a:xfrm>
          <a:off x="2800376" y="5036144"/>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b="0" kern="1200" dirty="0" smtClean="0">
              <a:solidFill>
                <a:schemeClr val="tx2"/>
              </a:solidFill>
            </a:rPr>
            <a:t>Resource Industries</a:t>
          </a:r>
          <a:endParaRPr lang="en-US" sz="1400" b="0" kern="1200" dirty="0">
            <a:solidFill>
              <a:schemeClr val="tx2"/>
            </a:solidFill>
          </a:endParaRPr>
        </a:p>
      </dsp:txBody>
      <dsp:txXfrm>
        <a:off x="3061267" y="5297035"/>
        <a:ext cx="1259690" cy="1259690"/>
      </dsp:txXfrm>
    </dsp:sp>
    <dsp:sp modelId="{8CD0B2E7-6848-6147-9172-32A3D86E0450}">
      <dsp:nvSpPr>
        <dsp:cNvPr id="0" name=""/>
        <dsp:cNvSpPr/>
      </dsp:nvSpPr>
      <dsp:spPr>
        <a:xfrm>
          <a:off x="1450778" y="3903697"/>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chemeClr val="tx2"/>
              </a:solidFill>
            </a:rPr>
            <a:t>Small Business</a:t>
          </a:r>
          <a:endParaRPr lang="en-US" sz="1400" kern="1200" dirty="0">
            <a:solidFill>
              <a:schemeClr val="tx2"/>
            </a:solidFill>
          </a:endParaRPr>
        </a:p>
      </dsp:txBody>
      <dsp:txXfrm>
        <a:off x="1711669" y="4164588"/>
        <a:ext cx="1259690" cy="1259690"/>
      </dsp:txXfrm>
    </dsp:sp>
    <dsp:sp modelId="{9100BEEF-7FDB-9B47-A125-61C1B3716C5C}">
      <dsp:nvSpPr>
        <dsp:cNvPr id="0" name=""/>
        <dsp:cNvSpPr/>
      </dsp:nvSpPr>
      <dsp:spPr>
        <a:xfrm>
          <a:off x="1144849" y="2168687"/>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chemeClr val="tx2"/>
              </a:solidFill>
            </a:rPr>
            <a:t>Community Leaders</a:t>
          </a:r>
          <a:endParaRPr lang="en-US" sz="1400" kern="1200" dirty="0">
            <a:solidFill>
              <a:schemeClr val="tx2"/>
            </a:solidFill>
          </a:endParaRPr>
        </a:p>
      </dsp:txBody>
      <dsp:txXfrm>
        <a:off x="1405740" y="2429578"/>
        <a:ext cx="1259690" cy="1259690"/>
      </dsp:txXfrm>
    </dsp:sp>
    <dsp:sp modelId="{14F1BAB5-3326-084B-A20D-8C6EA9A72AC8}">
      <dsp:nvSpPr>
        <dsp:cNvPr id="0" name=""/>
        <dsp:cNvSpPr/>
      </dsp:nvSpPr>
      <dsp:spPr>
        <a:xfrm>
          <a:off x="2025736" y="642945"/>
          <a:ext cx="1781472" cy="1781472"/>
        </a:xfrm>
        <a:prstGeom prst="ellipse">
          <a:avLst/>
        </a:prstGeom>
        <a:gradFill rotWithShape="0">
          <a:gsLst>
            <a:gs pos="0">
              <a:schemeClr val="lt1">
                <a:alpha val="50000"/>
                <a:hueOff val="0"/>
                <a:satOff val="0"/>
                <a:lumOff val="0"/>
                <a:alphaOff val="0"/>
                <a:tint val="100000"/>
                <a:shade val="100000"/>
                <a:satMod val="130000"/>
              </a:schemeClr>
            </a:gs>
            <a:gs pos="100000">
              <a:schemeClr val="lt1">
                <a:alpha val="50000"/>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US" sz="1400" kern="1200" smtClean="0">
              <a:solidFill>
                <a:schemeClr val="tx2"/>
              </a:solidFill>
            </a:rPr>
            <a:t>Tribes &amp; First Nations</a:t>
          </a:r>
          <a:endParaRPr lang="en-US" sz="1400" kern="1200" dirty="0">
            <a:solidFill>
              <a:schemeClr val="tx2"/>
            </a:solidFill>
          </a:endParaRPr>
        </a:p>
      </dsp:txBody>
      <dsp:txXfrm>
        <a:off x="2286627" y="903836"/>
        <a:ext cx="1259690" cy="12596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D7F62-48B8-0241-BD94-48D1B263FD4A}">
      <dsp:nvSpPr>
        <dsp:cNvPr id="0" name=""/>
        <dsp:cNvSpPr/>
      </dsp:nvSpPr>
      <dsp:spPr>
        <a:xfrm>
          <a:off x="1168" y="569562"/>
          <a:ext cx="1207740" cy="181927"/>
        </a:xfrm>
        <a:prstGeom prst="chevron">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2006</a:t>
          </a:r>
          <a:endParaRPr lang="en-US" sz="1600" kern="1200" dirty="0"/>
        </a:p>
      </dsp:txBody>
      <dsp:txXfrm>
        <a:off x="92132" y="569562"/>
        <a:ext cx="1025813" cy="181927"/>
      </dsp:txXfrm>
    </dsp:sp>
    <dsp:sp modelId="{07963751-6553-8946-96E0-23CBF22EF1E6}">
      <dsp:nvSpPr>
        <dsp:cNvPr id="0" name=""/>
        <dsp:cNvSpPr/>
      </dsp:nvSpPr>
      <dsp:spPr>
        <a:xfrm>
          <a:off x="1168" y="765134"/>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Graduate students affiliated with the Center for Natural Resources &amp; Environmental Policy (CNREP) complete a preliminary inventory of formal and informal initiatives in the COTC to clarify who is doing what.</a:t>
          </a:r>
          <a:endParaRPr lang="en-US" sz="800" kern="1200" dirty="0"/>
        </a:p>
      </dsp:txBody>
      <dsp:txXfrm>
        <a:off x="1168" y="765134"/>
        <a:ext cx="966192" cy="4151702"/>
      </dsp:txXfrm>
    </dsp:sp>
    <dsp:sp modelId="{C2E04A5D-8F17-9149-B467-BBE1848A9C6F}">
      <dsp:nvSpPr>
        <dsp:cNvPr id="0" name=""/>
        <dsp:cNvSpPr/>
      </dsp:nvSpPr>
      <dsp:spPr>
        <a:xfrm>
          <a:off x="992909" y="543524"/>
          <a:ext cx="1207740" cy="220132"/>
        </a:xfrm>
        <a:prstGeom prst="chevron">
          <a:avLst/>
        </a:prstGeom>
        <a:solidFill>
          <a:schemeClr val="accent3">
            <a:hueOff val="738023"/>
            <a:satOff val="-5757"/>
            <a:lumOff val="-1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2007</a:t>
          </a:r>
          <a:endParaRPr lang="en-US" sz="1600" kern="1200" dirty="0"/>
        </a:p>
      </dsp:txBody>
      <dsp:txXfrm>
        <a:off x="1102975" y="543524"/>
        <a:ext cx="987608" cy="220132"/>
      </dsp:txXfrm>
    </dsp:sp>
    <dsp:sp modelId="{9EAB0C3E-735F-604D-B28A-F0D12DA9D5A9}">
      <dsp:nvSpPr>
        <dsp:cNvPr id="0" name=""/>
        <dsp:cNvSpPr/>
      </dsp:nvSpPr>
      <dsp:spPr>
        <a:xfrm>
          <a:off x="992909" y="791173"/>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The Crown Mangers’ Partnership (CMP) invites CNREP to prepare a “communications plan” for CMP to improve both internal and external communications.</a:t>
          </a:r>
          <a:endParaRPr lang="en-US" sz="800" kern="1200" dirty="0"/>
        </a:p>
        <a:p>
          <a:pPr marL="57150" lvl="1" indent="-57150" algn="l" defTabSz="355600">
            <a:lnSpc>
              <a:spcPct val="90000"/>
            </a:lnSpc>
            <a:spcBef>
              <a:spcPct val="0"/>
            </a:spcBef>
            <a:spcAft>
              <a:spcPct val="15000"/>
            </a:spcAft>
            <a:buChar char="••"/>
          </a:pPr>
          <a:r>
            <a:rPr lang="en-US" sz="800" kern="1200" dirty="0" smtClean="0"/>
            <a:t>CNREP and the Lincoln Institute of Land Policy convene a broad-based workshop of about 100 people in Whitefish, Montana to take stock of current and emerging issues and initiatives in the region.</a:t>
          </a:r>
          <a:endParaRPr lang="en-US" sz="800" kern="1200" dirty="0"/>
        </a:p>
      </dsp:txBody>
      <dsp:txXfrm>
        <a:off x="992909" y="791173"/>
        <a:ext cx="966192" cy="4151702"/>
      </dsp:txXfrm>
    </dsp:sp>
    <dsp:sp modelId="{43CD6A73-B9C5-7F48-B3C5-608FF899AFA6}">
      <dsp:nvSpPr>
        <dsp:cNvPr id="0" name=""/>
        <dsp:cNvSpPr/>
      </dsp:nvSpPr>
      <dsp:spPr>
        <a:xfrm>
          <a:off x="1984649" y="543524"/>
          <a:ext cx="1207740" cy="220132"/>
        </a:xfrm>
        <a:prstGeom prst="chevron">
          <a:avLst/>
        </a:prstGeom>
        <a:solidFill>
          <a:schemeClr val="accent3">
            <a:hueOff val="1476047"/>
            <a:satOff val="-11513"/>
            <a:lumOff val="-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2008</a:t>
          </a:r>
          <a:endParaRPr lang="en-US" sz="1600" kern="1200" dirty="0"/>
        </a:p>
      </dsp:txBody>
      <dsp:txXfrm>
        <a:off x="2094715" y="543524"/>
        <a:ext cx="987608" cy="220132"/>
      </dsp:txXfrm>
    </dsp:sp>
    <dsp:sp modelId="{D03E5EF4-5DC3-2146-AF7C-DAE5BC0BFE50}">
      <dsp:nvSpPr>
        <dsp:cNvPr id="0" name=""/>
        <dsp:cNvSpPr/>
      </dsp:nvSpPr>
      <dsp:spPr>
        <a:xfrm>
          <a:off x="1984649" y="791173"/>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CNREP and the Lincoln Institute convene a small workshop of about 30 “leaders” in Kalispell, Montana to explore the idea of a “roundtable” to connect the various initiatives within the region</a:t>
          </a:r>
          <a:endParaRPr lang="en-US" sz="800" kern="1200" dirty="0"/>
        </a:p>
        <a:p>
          <a:pPr marL="57150" lvl="1" indent="-57150" algn="l" defTabSz="355600">
            <a:lnSpc>
              <a:spcPct val="90000"/>
            </a:lnSpc>
            <a:spcBef>
              <a:spcPct val="0"/>
            </a:spcBef>
            <a:spcAft>
              <a:spcPct val="15000"/>
            </a:spcAft>
            <a:buChar char="••"/>
          </a:pPr>
          <a:r>
            <a:rPr lang="en-US" sz="800" kern="1200" smtClean="0"/>
            <a:t>CNREP creates a web site for the Roundtable and a set of GIS maps</a:t>
          </a:r>
          <a:endParaRPr lang="en-US" sz="800" kern="1200"/>
        </a:p>
      </dsp:txBody>
      <dsp:txXfrm>
        <a:off x="1984649" y="791173"/>
        <a:ext cx="966192" cy="4151702"/>
      </dsp:txXfrm>
    </dsp:sp>
    <dsp:sp modelId="{D4AD4EE9-FA6E-2044-976F-6875C0A7DC2A}">
      <dsp:nvSpPr>
        <dsp:cNvPr id="0" name=""/>
        <dsp:cNvSpPr/>
      </dsp:nvSpPr>
      <dsp:spPr>
        <a:xfrm>
          <a:off x="2976389" y="543524"/>
          <a:ext cx="1207740" cy="220132"/>
        </a:xfrm>
        <a:prstGeom prst="chevron">
          <a:avLst/>
        </a:prstGeom>
        <a:solidFill>
          <a:schemeClr val="accent3">
            <a:hueOff val="2214070"/>
            <a:satOff val="-17270"/>
            <a:lumOff val="-4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2009</a:t>
          </a:r>
          <a:endParaRPr lang="en-US" sz="1600" kern="1200" dirty="0"/>
        </a:p>
      </dsp:txBody>
      <dsp:txXfrm>
        <a:off x="3086455" y="543524"/>
        <a:ext cx="987608" cy="220132"/>
      </dsp:txXfrm>
    </dsp:sp>
    <dsp:sp modelId="{8C3412FB-399C-DE40-AB59-9654BB260D9D}">
      <dsp:nvSpPr>
        <dsp:cNvPr id="0" name=""/>
        <dsp:cNvSpPr/>
      </dsp:nvSpPr>
      <dsp:spPr>
        <a:xfrm>
          <a:off x="2976389" y="791173"/>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CNREP completes a “walk-about” to visit with all of the Tribes and First Nations in the region, and convenes a multi-day meeting in Pincher Creek, Alberta with Tribes &amp; First Nations</a:t>
          </a:r>
          <a:endParaRPr lang="en-US" sz="800" kern="1200" dirty="0"/>
        </a:p>
        <a:p>
          <a:pPr marL="57150" lvl="1" indent="-57150" algn="l" defTabSz="355600">
            <a:lnSpc>
              <a:spcPct val="90000"/>
            </a:lnSpc>
            <a:spcBef>
              <a:spcPct val="0"/>
            </a:spcBef>
            <a:spcAft>
              <a:spcPct val="15000"/>
            </a:spcAft>
            <a:buChar char="••"/>
          </a:pPr>
          <a:r>
            <a:rPr lang="en-US" sz="800" kern="1200" smtClean="0"/>
            <a:t>CNREP and the Lincoln Institute convene another workshop with recognized leaders in the region at Glacier National Park to continue exploring ways to connect people and organizations in the Crown of the Continent</a:t>
          </a:r>
          <a:endParaRPr lang="en-US" sz="800" kern="1200"/>
        </a:p>
      </dsp:txBody>
      <dsp:txXfrm>
        <a:off x="2976389" y="791173"/>
        <a:ext cx="966192" cy="4151702"/>
      </dsp:txXfrm>
    </dsp:sp>
    <dsp:sp modelId="{904F9D97-7A03-6E40-8DF1-9A9C728EA745}">
      <dsp:nvSpPr>
        <dsp:cNvPr id="0" name=""/>
        <dsp:cNvSpPr/>
      </dsp:nvSpPr>
      <dsp:spPr>
        <a:xfrm>
          <a:off x="3968129" y="543524"/>
          <a:ext cx="1207740" cy="220132"/>
        </a:xfrm>
        <a:prstGeom prst="chevron">
          <a:avLst/>
        </a:prstGeom>
        <a:solidFill>
          <a:schemeClr val="accent3">
            <a:hueOff val="2952094"/>
            <a:satOff val="-23027"/>
            <a:lumOff val="-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2010</a:t>
          </a:r>
          <a:endParaRPr lang="en-US" sz="1600" kern="1200" dirty="0"/>
        </a:p>
      </dsp:txBody>
      <dsp:txXfrm>
        <a:off x="4078195" y="543524"/>
        <a:ext cx="987608" cy="220132"/>
      </dsp:txXfrm>
    </dsp:sp>
    <dsp:sp modelId="{74CA57F2-8BF1-8F45-BBE8-A2CB611B74EF}">
      <dsp:nvSpPr>
        <dsp:cNvPr id="0" name=""/>
        <dsp:cNvSpPr/>
      </dsp:nvSpPr>
      <dsp:spPr>
        <a:xfrm>
          <a:off x="3968129" y="791173"/>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CNREP invites the Center for Large Landscape Conservation (CLLC) to come alongside and co-direct the Roundtable</a:t>
          </a:r>
          <a:endParaRPr lang="en-US" sz="800" kern="1200" dirty="0"/>
        </a:p>
        <a:p>
          <a:pPr marL="57150" lvl="1" indent="-57150" algn="l" defTabSz="355600">
            <a:lnSpc>
              <a:spcPct val="90000"/>
            </a:lnSpc>
            <a:spcBef>
              <a:spcPct val="0"/>
            </a:spcBef>
            <a:spcAft>
              <a:spcPct val="15000"/>
            </a:spcAft>
            <a:buChar char="••"/>
          </a:pPr>
          <a:r>
            <a:rPr lang="en-US" sz="800" kern="1200" smtClean="0"/>
            <a:t>CNREP and CLLC convene a “government-to-government” dialogue in Polson, Montana to explore opportunities and challenges in the region</a:t>
          </a:r>
          <a:endParaRPr lang="en-US" sz="800" kern="1200"/>
        </a:p>
        <a:p>
          <a:pPr marL="57150" lvl="1" indent="-57150" algn="l" defTabSz="355600">
            <a:lnSpc>
              <a:spcPct val="90000"/>
            </a:lnSpc>
            <a:spcBef>
              <a:spcPct val="0"/>
            </a:spcBef>
            <a:spcAft>
              <a:spcPct val="15000"/>
            </a:spcAft>
            <a:buChar char="••"/>
          </a:pPr>
          <a:r>
            <a:rPr lang="en-US" sz="800" kern="1200" smtClean="0"/>
            <a:t>CNREP, Lincoln Institute, and CLLC organize and convene the 1</a:t>
          </a:r>
          <a:r>
            <a:rPr lang="en-US" sz="800" kern="1200" baseline="30000" smtClean="0"/>
            <a:t>st</a:t>
          </a:r>
          <a:r>
            <a:rPr lang="en-US" sz="800" kern="1200" smtClean="0"/>
            <a:t> Annual Conference in Waterton, Alberta</a:t>
          </a:r>
          <a:endParaRPr lang="en-US" sz="800" kern="1200"/>
        </a:p>
        <a:p>
          <a:pPr marL="57150" lvl="1" indent="-57150" algn="l" defTabSz="355600">
            <a:lnSpc>
              <a:spcPct val="90000"/>
            </a:lnSpc>
            <a:spcBef>
              <a:spcPct val="0"/>
            </a:spcBef>
            <a:spcAft>
              <a:spcPct val="15000"/>
            </a:spcAft>
            <a:buChar char="••"/>
          </a:pPr>
          <a:r>
            <a:rPr lang="en-US" sz="800" kern="1200" smtClean="0"/>
            <a:t>CNREP produces a foundational policy report on issues and options facing the region</a:t>
          </a:r>
          <a:endParaRPr lang="en-US" sz="800" kern="1200"/>
        </a:p>
        <a:p>
          <a:pPr marL="57150" lvl="1" indent="-57150" algn="l" defTabSz="355600">
            <a:lnSpc>
              <a:spcPct val="90000"/>
            </a:lnSpc>
            <a:spcBef>
              <a:spcPct val="0"/>
            </a:spcBef>
            <a:spcAft>
              <a:spcPct val="15000"/>
            </a:spcAft>
            <a:buChar char="••"/>
          </a:pPr>
          <a:r>
            <a:rPr lang="en-US" sz="800" kern="1200" smtClean="0"/>
            <a:t>CNREP, CLLC, and other partners launch “Friends of the Crown”</a:t>
          </a:r>
          <a:endParaRPr lang="en-US" sz="800" kern="1200"/>
        </a:p>
      </dsp:txBody>
      <dsp:txXfrm>
        <a:off x="3968129" y="791173"/>
        <a:ext cx="966192" cy="4151702"/>
      </dsp:txXfrm>
    </dsp:sp>
    <dsp:sp modelId="{D49F5C0F-6826-1744-BFF1-5A341076B0D9}">
      <dsp:nvSpPr>
        <dsp:cNvPr id="0" name=""/>
        <dsp:cNvSpPr/>
      </dsp:nvSpPr>
      <dsp:spPr>
        <a:xfrm>
          <a:off x="4959870" y="543524"/>
          <a:ext cx="1207740" cy="220132"/>
        </a:xfrm>
        <a:prstGeom prst="chevron">
          <a:avLst/>
        </a:prstGeom>
        <a:solidFill>
          <a:schemeClr val="accent3">
            <a:hueOff val="3690117"/>
            <a:satOff val="-28784"/>
            <a:lumOff val="-7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2011</a:t>
          </a:r>
          <a:endParaRPr lang="en-US" sz="1600" kern="1200" dirty="0"/>
        </a:p>
      </dsp:txBody>
      <dsp:txXfrm>
        <a:off x="5069936" y="543524"/>
        <a:ext cx="987608" cy="220132"/>
      </dsp:txXfrm>
    </dsp:sp>
    <dsp:sp modelId="{09F0BB03-A993-B745-A5B4-8C816634EEA8}">
      <dsp:nvSpPr>
        <dsp:cNvPr id="0" name=""/>
        <dsp:cNvSpPr/>
      </dsp:nvSpPr>
      <dsp:spPr>
        <a:xfrm>
          <a:off x="4959870" y="791173"/>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CNREP, Lincoln Institute, and CLLC organize and convene 2</a:t>
          </a:r>
          <a:r>
            <a:rPr lang="en-US" sz="800" kern="1200" baseline="30000" dirty="0" smtClean="0"/>
            <a:t>nd</a:t>
          </a:r>
          <a:r>
            <a:rPr lang="en-US" sz="800" kern="1200" dirty="0" smtClean="0"/>
            <a:t> Annual Conference in Polson, Montana; the Confederated Salish and Kootenai Tribes (CSKT) co-host the Conference</a:t>
          </a:r>
          <a:endParaRPr lang="en-US" sz="800" kern="1200" dirty="0"/>
        </a:p>
        <a:p>
          <a:pPr marL="57150" lvl="1" indent="-57150" algn="l" defTabSz="355600">
            <a:lnSpc>
              <a:spcPct val="90000"/>
            </a:lnSpc>
            <a:spcBef>
              <a:spcPct val="0"/>
            </a:spcBef>
            <a:spcAft>
              <a:spcPct val="15000"/>
            </a:spcAft>
            <a:buChar char="••"/>
          </a:pPr>
          <a:r>
            <a:rPr lang="en-US" sz="800" kern="1200" smtClean="0"/>
            <a:t>CNREP and CLLC invite stakeholder to form the “founding” Leadership Team</a:t>
          </a:r>
          <a:endParaRPr lang="en-US" sz="800" kern="1200"/>
        </a:p>
        <a:p>
          <a:pPr marL="57150" lvl="1" indent="-57150" algn="l" defTabSz="355600">
            <a:lnSpc>
              <a:spcPct val="90000"/>
            </a:lnSpc>
            <a:spcBef>
              <a:spcPct val="0"/>
            </a:spcBef>
            <a:spcAft>
              <a:spcPct val="15000"/>
            </a:spcAft>
            <a:buChar char="••"/>
          </a:pPr>
          <a:r>
            <a:rPr lang="en-US" sz="800" kern="1200" smtClean="0"/>
            <a:t>Leadership team develops and adopts </a:t>
          </a:r>
          <a:r>
            <a:rPr lang="en-US" sz="800" i="1" kern="1200" smtClean="0"/>
            <a:t>Terms of Reference</a:t>
          </a:r>
          <a:r>
            <a:rPr lang="en-US" sz="800" kern="1200" smtClean="0"/>
            <a:t> for governing the Roundtable</a:t>
          </a:r>
          <a:endParaRPr lang="en-US" sz="800" kern="1200"/>
        </a:p>
        <a:p>
          <a:pPr marL="57150" lvl="1" indent="-57150" algn="l" defTabSz="355600">
            <a:lnSpc>
              <a:spcPct val="90000"/>
            </a:lnSpc>
            <a:spcBef>
              <a:spcPct val="0"/>
            </a:spcBef>
            <a:spcAft>
              <a:spcPct val="15000"/>
            </a:spcAft>
            <a:buChar char="••"/>
          </a:pPr>
          <a:r>
            <a:rPr lang="en-US" sz="800" kern="1200" smtClean="0"/>
            <a:t>CNREP and CLLC prepare a proposal to the Kresge Foundation for core operations support, including the annual conference (grant awarded)</a:t>
          </a:r>
          <a:endParaRPr lang="en-US" sz="800" kern="1200"/>
        </a:p>
      </dsp:txBody>
      <dsp:txXfrm>
        <a:off x="4959870" y="791173"/>
        <a:ext cx="966192" cy="4151702"/>
      </dsp:txXfrm>
    </dsp:sp>
    <dsp:sp modelId="{76D3244A-3CBE-6949-A8CA-FB11C787CCCB}">
      <dsp:nvSpPr>
        <dsp:cNvPr id="0" name=""/>
        <dsp:cNvSpPr/>
      </dsp:nvSpPr>
      <dsp:spPr>
        <a:xfrm>
          <a:off x="5951610" y="543524"/>
          <a:ext cx="1207740" cy="220132"/>
        </a:xfrm>
        <a:prstGeom prst="chevron">
          <a:avLst/>
        </a:prstGeom>
        <a:solidFill>
          <a:schemeClr val="accent3">
            <a:hueOff val="4428140"/>
            <a:satOff val="-34540"/>
            <a:lumOff val="-8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2012</a:t>
          </a:r>
          <a:endParaRPr lang="en-US" sz="1600" kern="1200" dirty="0"/>
        </a:p>
      </dsp:txBody>
      <dsp:txXfrm>
        <a:off x="6061676" y="543524"/>
        <a:ext cx="987608" cy="220132"/>
      </dsp:txXfrm>
    </dsp:sp>
    <dsp:sp modelId="{CC9A251E-E2E4-E740-908E-25AB946C21A9}">
      <dsp:nvSpPr>
        <dsp:cNvPr id="0" name=""/>
        <dsp:cNvSpPr/>
      </dsp:nvSpPr>
      <dsp:spPr>
        <a:xfrm>
          <a:off x="5951610" y="791173"/>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CNREP and CLLC (staff), in consultation with the Leadership Team, prepare a proposal to the </a:t>
          </a:r>
          <a:r>
            <a:rPr lang="en-US" sz="800" kern="1200" dirty="0" err="1" smtClean="0"/>
            <a:t>Kresge</a:t>
          </a:r>
          <a:r>
            <a:rPr lang="en-US" sz="800" kern="1200" dirty="0" smtClean="0"/>
            <a:t> Foundation for an </a:t>
          </a:r>
          <a:r>
            <a:rPr lang="en-US" sz="800" i="1" kern="1200" dirty="0" smtClean="0"/>
            <a:t>Adaptive Management Initiative (AMI)</a:t>
          </a:r>
          <a:r>
            <a:rPr lang="en-US" sz="800" kern="1200" dirty="0" smtClean="0"/>
            <a:t> (grant awarded)</a:t>
          </a:r>
          <a:endParaRPr lang="en-US" sz="800" kern="1200" dirty="0"/>
        </a:p>
        <a:p>
          <a:pPr marL="57150" lvl="1" indent="-57150" algn="l" defTabSz="355600">
            <a:lnSpc>
              <a:spcPct val="90000"/>
            </a:lnSpc>
            <a:spcBef>
              <a:spcPct val="0"/>
            </a:spcBef>
            <a:spcAft>
              <a:spcPct val="15000"/>
            </a:spcAft>
            <a:buChar char="••"/>
          </a:pPr>
          <a:r>
            <a:rPr lang="en-US" sz="800" kern="1200" smtClean="0"/>
            <a:t>Leadership Team and staff solicit and evaluate proposals for the AMI and eventually award grants to 12 projects</a:t>
          </a:r>
          <a:endParaRPr lang="en-US" sz="800" kern="1200"/>
        </a:p>
        <a:p>
          <a:pPr marL="57150" lvl="1" indent="-57150" algn="l" defTabSz="355600">
            <a:lnSpc>
              <a:spcPct val="90000"/>
            </a:lnSpc>
            <a:spcBef>
              <a:spcPct val="0"/>
            </a:spcBef>
            <a:spcAft>
              <a:spcPct val="15000"/>
            </a:spcAft>
            <a:buChar char="••"/>
          </a:pPr>
          <a:r>
            <a:rPr lang="en-US" sz="800" kern="1200" smtClean="0"/>
            <a:t>Leadership Team and staff organize and convene the 3</a:t>
          </a:r>
          <a:r>
            <a:rPr lang="en-US" sz="800" kern="1200" baseline="30000" smtClean="0"/>
            <a:t>rd</a:t>
          </a:r>
          <a:r>
            <a:rPr lang="en-US" sz="800" kern="1200" smtClean="0"/>
            <a:t> Annual Conference in Fernie, British Columbia and prepare </a:t>
          </a:r>
          <a:r>
            <a:rPr lang="en-US" sz="800" i="1" kern="1200" smtClean="0"/>
            <a:t>2012 Update</a:t>
          </a:r>
          <a:endParaRPr lang="en-US" sz="800" kern="1200"/>
        </a:p>
        <a:p>
          <a:pPr marL="57150" lvl="1" indent="-57150" algn="l" defTabSz="355600">
            <a:lnSpc>
              <a:spcPct val="90000"/>
            </a:lnSpc>
            <a:spcBef>
              <a:spcPct val="0"/>
            </a:spcBef>
            <a:spcAft>
              <a:spcPct val="15000"/>
            </a:spcAft>
            <a:buChar char="••"/>
          </a:pPr>
          <a:r>
            <a:rPr lang="en-US" sz="800" kern="1200" smtClean="0"/>
            <a:t>Leadership Team and staff prepare and adopt first Strategic Plan</a:t>
          </a:r>
          <a:endParaRPr lang="en-US" sz="800" kern="1200"/>
        </a:p>
      </dsp:txBody>
      <dsp:txXfrm>
        <a:off x="5951610" y="791173"/>
        <a:ext cx="966192" cy="4151702"/>
      </dsp:txXfrm>
    </dsp:sp>
    <dsp:sp modelId="{86133C72-C541-CA48-AAFD-56A21EC15D87}">
      <dsp:nvSpPr>
        <dsp:cNvPr id="0" name=""/>
        <dsp:cNvSpPr/>
      </dsp:nvSpPr>
      <dsp:spPr>
        <a:xfrm>
          <a:off x="6943350" y="543524"/>
          <a:ext cx="1207740" cy="220132"/>
        </a:xfrm>
        <a:prstGeom prst="chevron">
          <a:avLst/>
        </a:prstGeom>
        <a:solidFill>
          <a:schemeClr val="accent3">
            <a:hueOff val="5166164"/>
            <a:satOff val="-40297"/>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2013</a:t>
          </a:r>
          <a:endParaRPr lang="en-US" sz="1600" kern="1200" dirty="0"/>
        </a:p>
      </dsp:txBody>
      <dsp:txXfrm>
        <a:off x="7053416" y="543524"/>
        <a:ext cx="987608" cy="220132"/>
      </dsp:txXfrm>
    </dsp:sp>
    <dsp:sp modelId="{3DB07F88-8E9C-3C48-8392-F47A4CA68E99}">
      <dsp:nvSpPr>
        <dsp:cNvPr id="0" name=""/>
        <dsp:cNvSpPr/>
      </dsp:nvSpPr>
      <dsp:spPr>
        <a:xfrm>
          <a:off x="6943350" y="791173"/>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CNREP and CLLC staff provide assistance to implement AMI projects, including contract administration, regular learning sessions, and project-specific support.</a:t>
          </a:r>
          <a:endParaRPr lang="en-US" sz="800" kern="1200" dirty="0"/>
        </a:p>
        <a:p>
          <a:pPr marL="57150" lvl="1" indent="-57150" algn="l" defTabSz="355600">
            <a:lnSpc>
              <a:spcPct val="90000"/>
            </a:lnSpc>
            <a:spcBef>
              <a:spcPct val="0"/>
            </a:spcBef>
            <a:spcAft>
              <a:spcPct val="15000"/>
            </a:spcAft>
            <a:buChar char="••"/>
          </a:pPr>
          <a:r>
            <a:rPr lang="en-US" sz="800" kern="1200" smtClean="0"/>
            <a:t>CNREP and CLLC (staff), in consultation with the Leadership Team, prepare a follow-up proposal to the Kresge Foundation to continue the </a:t>
          </a:r>
          <a:r>
            <a:rPr lang="en-US" sz="800" i="1" kern="1200" smtClean="0"/>
            <a:t>Adaptive Management Initiative (AMI)</a:t>
          </a:r>
          <a:r>
            <a:rPr lang="en-US" sz="800" kern="1200" smtClean="0"/>
            <a:t> (two-year grant awarded)</a:t>
          </a:r>
          <a:endParaRPr lang="en-US" sz="800" kern="1200"/>
        </a:p>
        <a:p>
          <a:pPr marL="57150" lvl="1" indent="-57150" algn="l" defTabSz="355600">
            <a:lnSpc>
              <a:spcPct val="90000"/>
            </a:lnSpc>
            <a:spcBef>
              <a:spcPct val="0"/>
            </a:spcBef>
            <a:spcAft>
              <a:spcPct val="15000"/>
            </a:spcAft>
            <a:buChar char="••"/>
          </a:pPr>
          <a:r>
            <a:rPr lang="en-US" sz="800" kern="1200" dirty="0" smtClean="0"/>
            <a:t>Leadership Team and staff organize and convene the 4</a:t>
          </a:r>
          <a:r>
            <a:rPr lang="en-US" sz="800" kern="1200" baseline="30000" dirty="0" smtClean="0"/>
            <a:t>th</a:t>
          </a:r>
          <a:r>
            <a:rPr lang="en-US" sz="800" kern="1200" dirty="0" smtClean="0"/>
            <a:t> Annual Conference in East Glacier, MT</a:t>
          </a:r>
          <a:endParaRPr lang="en-US" sz="800" kern="1200" dirty="0"/>
        </a:p>
        <a:p>
          <a:pPr marL="57150" lvl="1" indent="-57150" algn="l" defTabSz="355600">
            <a:lnSpc>
              <a:spcPct val="90000"/>
            </a:lnSpc>
            <a:spcBef>
              <a:spcPct val="0"/>
            </a:spcBef>
            <a:spcAft>
              <a:spcPct val="15000"/>
            </a:spcAft>
            <a:buChar char="••"/>
          </a:pPr>
          <a:r>
            <a:rPr lang="en-US" sz="800" kern="1200" dirty="0" smtClean="0"/>
            <a:t>Leadership and staff prepare first Business Plan to guide the Roundtable’s annual projects and operations</a:t>
          </a:r>
          <a:endParaRPr lang="en-US" sz="800" kern="1200" dirty="0"/>
        </a:p>
        <a:p>
          <a:pPr marL="57150" lvl="1" indent="-57150" algn="l" defTabSz="355600">
            <a:lnSpc>
              <a:spcPct val="90000"/>
            </a:lnSpc>
            <a:spcBef>
              <a:spcPct val="0"/>
            </a:spcBef>
            <a:spcAft>
              <a:spcPct val="15000"/>
            </a:spcAft>
            <a:buChar char="••"/>
          </a:pPr>
          <a:r>
            <a:rPr lang="en-US" sz="800" kern="1200" dirty="0" smtClean="0"/>
            <a:t>16 Adaptive Management Initiative projects funded</a:t>
          </a:r>
          <a:endParaRPr lang="en-US" sz="800" kern="1200" dirty="0"/>
        </a:p>
      </dsp:txBody>
      <dsp:txXfrm>
        <a:off x="6943350" y="791173"/>
        <a:ext cx="966192" cy="4151702"/>
      </dsp:txXfrm>
    </dsp:sp>
    <dsp:sp modelId="{6437B6EA-4BC1-B54E-96B0-BAE0F85CB298}">
      <dsp:nvSpPr>
        <dsp:cNvPr id="0" name=""/>
        <dsp:cNvSpPr/>
      </dsp:nvSpPr>
      <dsp:spPr>
        <a:xfrm>
          <a:off x="7935090" y="543524"/>
          <a:ext cx="1207740" cy="220132"/>
        </a:xfrm>
        <a:prstGeom prst="chevron">
          <a:avLst/>
        </a:prstGeom>
        <a:solidFill>
          <a:schemeClr val="accent3">
            <a:hueOff val="5904187"/>
            <a:satOff val="-46054"/>
            <a:lumOff val="-1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lvl="0" algn="ctr" defTabSz="711200">
            <a:lnSpc>
              <a:spcPct val="90000"/>
            </a:lnSpc>
            <a:spcBef>
              <a:spcPct val="0"/>
            </a:spcBef>
            <a:spcAft>
              <a:spcPct val="35000"/>
            </a:spcAft>
          </a:pPr>
          <a:r>
            <a:rPr lang="en-US" sz="1600" kern="1200" dirty="0" smtClean="0"/>
            <a:t>2014</a:t>
          </a:r>
          <a:endParaRPr lang="en-US" sz="1600" kern="1200" dirty="0"/>
        </a:p>
      </dsp:txBody>
      <dsp:txXfrm>
        <a:off x="8045156" y="543524"/>
        <a:ext cx="987608" cy="220132"/>
      </dsp:txXfrm>
    </dsp:sp>
    <dsp:sp modelId="{259D538C-D9CB-F34F-80E4-7797794C02EB}">
      <dsp:nvSpPr>
        <dsp:cNvPr id="0" name=""/>
        <dsp:cNvSpPr/>
      </dsp:nvSpPr>
      <dsp:spPr>
        <a:xfrm>
          <a:off x="7935090" y="791173"/>
          <a:ext cx="966192" cy="4151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57150" lvl="1" indent="-57150" algn="l" defTabSz="355600">
            <a:lnSpc>
              <a:spcPct val="90000"/>
            </a:lnSpc>
            <a:spcBef>
              <a:spcPct val="0"/>
            </a:spcBef>
            <a:spcAft>
              <a:spcPct val="15000"/>
            </a:spcAft>
            <a:buChar char="••"/>
          </a:pPr>
          <a:r>
            <a:rPr lang="en-US" sz="800" kern="1200" dirty="0" smtClean="0"/>
            <a:t>New Support Team structure goes into place</a:t>
          </a:r>
          <a:endParaRPr lang="en-US" sz="800" kern="1200" dirty="0"/>
        </a:p>
        <a:p>
          <a:pPr marL="57150" lvl="1" indent="-57150" algn="l" defTabSz="355600">
            <a:lnSpc>
              <a:spcPct val="90000"/>
            </a:lnSpc>
            <a:spcBef>
              <a:spcPct val="0"/>
            </a:spcBef>
            <a:spcAft>
              <a:spcPct val="15000"/>
            </a:spcAft>
            <a:buChar char="••"/>
          </a:pPr>
          <a:r>
            <a:rPr lang="en-US" sz="800" kern="1200" dirty="0" smtClean="0"/>
            <a:t>Short film on the Roundtable produced and shared</a:t>
          </a:r>
          <a:endParaRPr lang="en-US" sz="800" kern="1200" dirty="0"/>
        </a:p>
        <a:p>
          <a:pPr marL="57150" lvl="1" indent="-57150" algn="l" defTabSz="355600">
            <a:lnSpc>
              <a:spcPct val="90000"/>
            </a:lnSpc>
            <a:spcBef>
              <a:spcPct val="0"/>
            </a:spcBef>
            <a:spcAft>
              <a:spcPct val="15000"/>
            </a:spcAft>
            <a:buChar char="••"/>
          </a:pPr>
          <a:r>
            <a:rPr lang="en-US" sz="800" kern="1200" dirty="0" smtClean="0"/>
            <a:t>Leadership Team, Support Team, and local planning team organize and convene the 5</a:t>
          </a:r>
          <a:r>
            <a:rPr lang="en-US" sz="800" kern="1200" baseline="30000" dirty="0" smtClean="0"/>
            <a:t>th</a:t>
          </a:r>
          <a:r>
            <a:rPr lang="en-US" sz="800" kern="1200" dirty="0" smtClean="0"/>
            <a:t> Annual Conference in </a:t>
          </a:r>
          <a:r>
            <a:rPr lang="en-US" sz="800" kern="1200" dirty="0" err="1" smtClean="0"/>
            <a:t>Waterton</a:t>
          </a:r>
          <a:r>
            <a:rPr lang="en-US" sz="800" kern="1200" dirty="0" smtClean="0"/>
            <a:t> Lakes, AB</a:t>
          </a:r>
          <a:endParaRPr lang="en-US" sz="800" kern="1200" dirty="0"/>
        </a:p>
        <a:p>
          <a:pPr marL="57150" lvl="1" indent="-57150" algn="l" defTabSz="355600">
            <a:lnSpc>
              <a:spcPct val="90000"/>
            </a:lnSpc>
            <a:spcBef>
              <a:spcPct val="0"/>
            </a:spcBef>
            <a:spcAft>
              <a:spcPct val="15000"/>
            </a:spcAft>
            <a:buChar char="••"/>
          </a:pPr>
          <a:r>
            <a:rPr lang="en-US" sz="800" kern="1200" dirty="0" smtClean="0"/>
            <a:t>New Leadership Team members added, representing Missoula County and the Blackfeet Community College</a:t>
          </a:r>
          <a:endParaRPr lang="en-US" sz="800" kern="1200" dirty="0"/>
        </a:p>
        <a:p>
          <a:pPr marL="57150" lvl="1" indent="-57150" algn="l" defTabSz="355600">
            <a:lnSpc>
              <a:spcPct val="90000"/>
            </a:lnSpc>
            <a:spcBef>
              <a:spcPct val="0"/>
            </a:spcBef>
            <a:spcAft>
              <a:spcPct val="15000"/>
            </a:spcAft>
            <a:buChar char="••"/>
          </a:pPr>
          <a:r>
            <a:rPr lang="en-US" sz="800" kern="1200" dirty="0" smtClean="0"/>
            <a:t>Tribal Gathering added to start of Annual Conference</a:t>
          </a:r>
          <a:endParaRPr lang="en-US" sz="800" kern="1200" dirty="0"/>
        </a:p>
        <a:p>
          <a:pPr marL="57150" lvl="1" indent="-57150" algn="l" defTabSz="355600">
            <a:lnSpc>
              <a:spcPct val="90000"/>
            </a:lnSpc>
            <a:spcBef>
              <a:spcPct val="0"/>
            </a:spcBef>
            <a:spcAft>
              <a:spcPct val="15000"/>
            </a:spcAft>
            <a:buChar char="••"/>
          </a:pPr>
          <a:r>
            <a:rPr lang="en-US" sz="800" kern="1200" dirty="0" smtClean="0"/>
            <a:t>Adaptive Management projects move forward</a:t>
          </a:r>
          <a:endParaRPr lang="en-US" sz="800" kern="1200" dirty="0"/>
        </a:p>
      </dsp:txBody>
      <dsp:txXfrm>
        <a:off x="7935090" y="791173"/>
        <a:ext cx="966192" cy="41517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276BD-622D-9B4A-992E-D8D26C07CD5F}">
      <dsp:nvSpPr>
        <dsp:cNvPr id="0" name=""/>
        <dsp:cNvSpPr/>
      </dsp:nvSpPr>
      <dsp:spPr>
        <a:xfrm>
          <a:off x="2776" y="107428"/>
          <a:ext cx="1503388" cy="902032"/>
        </a:xfrm>
        <a:prstGeom prst="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Forestry 37%</a:t>
          </a:r>
          <a:endParaRPr lang="en-US" sz="2000" kern="1200" dirty="0"/>
        </a:p>
      </dsp:txBody>
      <dsp:txXfrm>
        <a:off x="2776" y="107428"/>
        <a:ext cx="1503388" cy="902032"/>
      </dsp:txXfrm>
    </dsp:sp>
    <dsp:sp modelId="{A2CC6AE3-73B1-DC44-B381-368AF855D9B9}">
      <dsp:nvSpPr>
        <dsp:cNvPr id="0" name=""/>
        <dsp:cNvSpPr/>
      </dsp:nvSpPr>
      <dsp:spPr>
        <a:xfrm>
          <a:off x="1621504" y="116773"/>
          <a:ext cx="1503388" cy="875964"/>
        </a:xfrm>
        <a:prstGeom prst="rect">
          <a:avLst/>
        </a:prstGeom>
        <a:solidFill>
          <a:srgbClr val="9BC8C9"/>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Water 26%</a:t>
          </a:r>
        </a:p>
      </dsp:txBody>
      <dsp:txXfrm>
        <a:off x="1621504" y="116773"/>
        <a:ext cx="1503388" cy="875964"/>
      </dsp:txXfrm>
    </dsp:sp>
    <dsp:sp modelId="{CB543C06-ADE8-F046-B860-FCA989B9AE10}">
      <dsp:nvSpPr>
        <dsp:cNvPr id="0" name=""/>
        <dsp:cNvSpPr/>
      </dsp:nvSpPr>
      <dsp:spPr>
        <a:xfrm>
          <a:off x="3310230" y="107428"/>
          <a:ext cx="1503388" cy="902032"/>
        </a:xfrm>
        <a:prstGeom prst="rect">
          <a:avLst/>
        </a:prstGeom>
        <a:solidFill>
          <a:srgbClr val="D8BF43"/>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Indigenous</a:t>
          </a:r>
          <a:r>
            <a:rPr lang="en-US" sz="1600" kern="1200" dirty="0" smtClean="0"/>
            <a:t> Perspective 11%</a:t>
          </a:r>
          <a:endParaRPr lang="en-US" sz="2000" kern="1200" dirty="0"/>
        </a:p>
      </dsp:txBody>
      <dsp:txXfrm>
        <a:off x="3310230" y="107428"/>
        <a:ext cx="1503388" cy="902032"/>
      </dsp:txXfrm>
    </dsp:sp>
    <dsp:sp modelId="{0A8DC10F-12DF-0643-B1CD-7C539DC7E20B}">
      <dsp:nvSpPr>
        <dsp:cNvPr id="0" name=""/>
        <dsp:cNvSpPr/>
      </dsp:nvSpPr>
      <dsp:spPr>
        <a:xfrm>
          <a:off x="4963957" y="107428"/>
          <a:ext cx="1503388" cy="902032"/>
        </a:xfrm>
        <a:prstGeom prst="rect">
          <a:avLst/>
        </a:prstGeom>
        <a:solidFill>
          <a:srgbClr val="A09CA0">
            <a:alpha val="78000"/>
          </a:srgb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Working</a:t>
          </a:r>
          <a:r>
            <a:rPr lang="en-US" sz="1600" kern="1200" dirty="0" smtClean="0"/>
            <a:t> </a:t>
          </a:r>
          <a:r>
            <a:rPr lang="en-US" sz="2000" kern="1200" dirty="0" smtClean="0"/>
            <a:t>Lands 22%</a:t>
          </a:r>
          <a:endParaRPr lang="en-US" sz="1600" kern="1200" dirty="0"/>
        </a:p>
      </dsp:txBody>
      <dsp:txXfrm>
        <a:off x="4963957" y="107428"/>
        <a:ext cx="1503388" cy="902032"/>
      </dsp:txXfrm>
    </dsp:sp>
    <dsp:sp modelId="{C9BD2FF2-448D-D445-A4F6-8D8D8088FEE8}">
      <dsp:nvSpPr>
        <dsp:cNvPr id="0" name=""/>
        <dsp:cNvSpPr/>
      </dsp:nvSpPr>
      <dsp:spPr>
        <a:xfrm>
          <a:off x="6617685" y="107428"/>
          <a:ext cx="1503388" cy="902032"/>
        </a:xfrm>
        <a:prstGeom prst="rect">
          <a:avLst/>
        </a:prstGeom>
        <a:solidFill>
          <a:srgbClr val="DEA97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Sustainable</a:t>
          </a:r>
          <a:r>
            <a:rPr lang="en-US" sz="1600" kern="1200" dirty="0" smtClean="0"/>
            <a:t> Economies</a:t>
          </a:r>
          <a:r>
            <a:rPr lang="en-US" sz="2000" kern="1200" dirty="0" smtClean="0"/>
            <a:t> 4%</a:t>
          </a:r>
        </a:p>
        <a:p>
          <a:pPr lvl="0" algn="ctr" defTabSz="889000">
            <a:lnSpc>
              <a:spcPct val="90000"/>
            </a:lnSpc>
            <a:spcBef>
              <a:spcPct val="0"/>
            </a:spcBef>
            <a:spcAft>
              <a:spcPct val="35000"/>
            </a:spcAft>
          </a:pPr>
          <a:endParaRPr lang="en-US" sz="1600" kern="1200" dirty="0"/>
        </a:p>
      </dsp:txBody>
      <dsp:txXfrm>
        <a:off x="6617685" y="107428"/>
        <a:ext cx="1503388" cy="90203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B6D20-B652-1A48-8E30-CCAA15D51420}">
      <dsp:nvSpPr>
        <dsp:cNvPr id="0" name=""/>
        <dsp:cNvSpPr/>
      </dsp:nvSpPr>
      <dsp:spPr>
        <a:xfrm>
          <a:off x="0" y="328723"/>
          <a:ext cx="4544301" cy="74075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i="0" kern="1200" cap="small" dirty="0" smtClean="0">
              <a:solidFill>
                <a:schemeClr val="tx1"/>
              </a:solidFill>
            </a:rPr>
            <a:t>Evaluation of the landscape: needs and gaps</a:t>
          </a:r>
          <a:endParaRPr lang="en-US" sz="2400" b="1" i="0" kern="1200" cap="small" dirty="0">
            <a:solidFill>
              <a:schemeClr val="tx1"/>
            </a:solidFill>
          </a:endParaRPr>
        </a:p>
      </dsp:txBody>
      <dsp:txXfrm>
        <a:off x="21696" y="350419"/>
        <a:ext cx="3628019" cy="697360"/>
      </dsp:txXfrm>
    </dsp:sp>
    <dsp:sp modelId="{44FD2882-2D02-0E4C-AD09-D68BFC1F16AE}">
      <dsp:nvSpPr>
        <dsp:cNvPr id="0" name=""/>
        <dsp:cNvSpPr/>
      </dsp:nvSpPr>
      <dsp:spPr>
        <a:xfrm>
          <a:off x="371789" y="1342023"/>
          <a:ext cx="4793548" cy="87831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i="0" kern="1200" cap="small" dirty="0" smtClean="0">
              <a:solidFill>
                <a:schemeClr val="tx1"/>
              </a:solidFill>
            </a:rPr>
            <a:t>Asses available science, vulnerability, </a:t>
          </a:r>
          <a:r>
            <a:rPr lang="en-US" sz="2400" b="1" i="0" u="none" kern="1200" cap="small" dirty="0" smtClean="0">
              <a:solidFill>
                <a:schemeClr val="tx1"/>
              </a:solidFill>
            </a:rPr>
            <a:t>general</a:t>
          </a:r>
          <a:r>
            <a:rPr lang="en-US" sz="2400" b="1" i="0" kern="1200" cap="small" dirty="0" smtClean="0">
              <a:solidFill>
                <a:schemeClr val="tx1"/>
              </a:solidFill>
            </a:rPr>
            <a:t> ecological health</a:t>
          </a:r>
          <a:endParaRPr lang="en-US" sz="2400" b="1" i="0" kern="1200" cap="small" dirty="0">
            <a:solidFill>
              <a:schemeClr val="tx1"/>
            </a:solidFill>
          </a:endParaRPr>
        </a:p>
      </dsp:txBody>
      <dsp:txXfrm>
        <a:off x="397514" y="1367748"/>
        <a:ext cx="3857986" cy="826865"/>
      </dsp:txXfrm>
    </dsp:sp>
    <dsp:sp modelId="{7C39CCFF-5775-4B4D-93BC-3A47FA773CB4}">
      <dsp:nvSpPr>
        <dsp:cNvPr id="0" name=""/>
        <dsp:cNvSpPr/>
      </dsp:nvSpPr>
      <dsp:spPr>
        <a:xfrm>
          <a:off x="1152830" y="2447915"/>
          <a:ext cx="5187250" cy="83085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i="0" kern="1200" cap="small" dirty="0" smtClean="0">
              <a:solidFill>
                <a:schemeClr val="tx1"/>
              </a:solidFill>
            </a:rPr>
            <a:t>Engage with stakeholders, educate public and increase awareness of landscape changes</a:t>
          </a:r>
          <a:endParaRPr lang="en-US" sz="2400" b="1" i="0" kern="1200" cap="small" dirty="0">
            <a:solidFill>
              <a:schemeClr val="tx1"/>
            </a:solidFill>
          </a:endParaRPr>
        </a:p>
      </dsp:txBody>
      <dsp:txXfrm>
        <a:off x="1177165" y="2472250"/>
        <a:ext cx="4181855" cy="782185"/>
      </dsp:txXfrm>
    </dsp:sp>
    <dsp:sp modelId="{29FE0FA5-779F-F145-84D3-AEAB1F184AEF}">
      <dsp:nvSpPr>
        <dsp:cNvPr id="0" name=""/>
        <dsp:cNvSpPr/>
      </dsp:nvSpPr>
      <dsp:spPr>
        <a:xfrm>
          <a:off x="2139377" y="3530012"/>
          <a:ext cx="4407062" cy="860015"/>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0">
            <a:lnSpc>
              <a:spcPct val="90000"/>
            </a:lnSpc>
            <a:spcBef>
              <a:spcPct val="0"/>
            </a:spcBef>
            <a:spcAft>
              <a:spcPct val="35000"/>
            </a:spcAft>
          </a:pPr>
          <a:r>
            <a:rPr lang="en-US" sz="2400" b="1" i="0" kern="1200" cap="small" dirty="0" smtClean="0">
              <a:solidFill>
                <a:schemeClr val="tx1"/>
              </a:solidFill>
            </a:rPr>
            <a:t>Identify goals and design implementation plan</a:t>
          </a:r>
          <a:endParaRPr lang="en-US" sz="2400" b="1" i="0" kern="1200" cap="small" dirty="0">
            <a:solidFill>
              <a:schemeClr val="tx1"/>
            </a:solidFill>
          </a:endParaRPr>
        </a:p>
      </dsp:txBody>
      <dsp:txXfrm>
        <a:off x="2164566" y="3555201"/>
        <a:ext cx="3543855" cy="809637"/>
      </dsp:txXfrm>
    </dsp:sp>
    <dsp:sp modelId="{CD08C401-29FA-E345-AC9B-F96949FCE54E}">
      <dsp:nvSpPr>
        <dsp:cNvPr id="0" name=""/>
        <dsp:cNvSpPr/>
      </dsp:nvSpPr>
      <dsp:spPr>
        <a:xfrm>
          <a:off x="4061949" y="4596950"/>
          <a:ext cx="3558050" cy="793542"/>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1" i="0" kern="1200" cap="small" dirty="0" smtClean="0">
              <a:solidFill>
                <a:schemeClr val="tx1"/>
              </a:solidFill>
            </a:rPr>
            <a:t> </a:t>
          </a:r>
          <a:r>
            <a:rPr lang="en-US" sz="2400" b="1" i="0" kern="1200" cap="small" dirty="0" smtClean="0">
              <a:solidFill>
                <a:schemeClr val="tx1"/>
              </a:solidFill>
            </a:rPr>
            <a:t>Implementation actions</a:t>
          </a:r>
        </a:p>
        <a:p>
          <a:pPr lvl="0" algn="l" defTabSz="800100" rtl="0">
            <a:lnSpc>
              <a:spcPct val="90000"/>
            </a:lnSpc>
            <a:spcBef>
              <a:spcPct val="0"/>
            </a:spcBef>
            <a:spcAft>
              <a:spcPct val="35000"/>
            </a:spcAft>
          </a:pPr>
          <a:endParaRPr lang="en-US" sz="1800" kern="1200" dirty="0"/>
        </a:p>
      </dsp:txBody>
      <dsp:txXfrm>
        <a:off x="4085191" y="4620192"/>
        <a:ext cx="2855326" cy="747058"/>
      </dsp:txXfrm>
    </dsp:sp>
    <dsp:sp modelId="{B57A9894-379D-EA47-8103-B1EF177FD79F}">
      <dsp:nvSpPr>
        <dsp:cNvPr id="0" name=""/>
        <dsp:cNvSpPr/>
      </dsp:nvSpPr>
      <dsp:spPr>
        <a:xfrm>
          <a:off x="4096253" y="834960"/>
          <a:ext cx="644020" cy="644020"/>
        </a:xfrm>
        <a:prstGeom prst="downArrow">
          <a:avLst>
            <a:gd name="adj1" fmla="val 55000"/>
            <a:gd name="adj2" fmla="val 45000"/>
          </a:avLst>
        </a:prstGeom>
        <a:solidFill>
          <a:schemeClr val="tx1"/>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4241158" y="834960"/>
        <a:ext cx="354211" cy="484625"/>
      </dsp:txXfrm>
    </dsp:sp>
    <dsp:sp modelId="{9A76A93C-5ABC-1947-9FEE-0D34D0CDF44A}">
      <dsp:nvSpPr>
        <dsp:cNvPr id="0" name=""/>
        <dsp:cNvSpPr/>
      </dsp:nvSpPr>
      <dsp:spPr>
        <a:xfrm>
          <a:off x="5026524" y="1924062"/>
          <a:ext cx="644020" cy="644020"/>
        </a:xfrm>
        <a:prstGeom prst="downArrow">
          <a:avLst>
            <a:gd name="adj1" fmla="val 55000"/>
            <a:gd name="adj2" fmla="val 45000"/>
          </a:avLst>
        </a:prstGeom>
        <a:solidFill>
          <a:schemeClr val="tx1"/>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5171429" y="1924062"/>
        <a:ext cx="354211" cy="484625"/>
      </dsp:txXfrm>
    </dsp:sp>
    <dsp:sp modelId="{94A77F0E-BC09-944D-BD79-519C69DFD706}">
      <dsp:nvSpPr>
        <dsp:cNvPr id="0" name=""/>
        <dsp:cNvSpPr/>
      </dsp:nvSpPr>
      <dsp:spPr>
        <a:xfrm>
          <a:off x="5925053" y="2980021"/>
          <a:ext cx="644020" cy="644020"/>
        </a:xfrm>
        <a:prstGeom prst="downArrow">
          <a:avLst>
            <a:gd name="adj1" fmla="val 55000"/>
            <a:gd name="adj2" fmla="val 45000"/>
          </a:avLst>
        </a:prstGeom>
        <a:solidFill>
          <a:schemeClr val="tx1"/>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6069958" y="2980021"/>
        <a:ext cx="354211" cy="484625"/>
      </dsp:txXfrm>
    </dsp:sp>
    <dsp:sp modelId="{EBEA13E8-78FA-A647-98CF-5F60C1B19ABF}">
      <dsp:nvSpPr>
        <dsp:cNvPr id="0" name=""/>
        <dsp:cNvSpPr/>
      </dsp:nvSpPr>
      <dsp:spPr>
        <a:xfrm>
          <a:off x="6425982" y="3992441"/>
          <a:ext cx="644020" cy="644020"/>
        </a:xfrm>
        <a:prstGeom prst="downArrow">
          <a:avLst>
            <a:gd name="adj1" fmla="val 55000"/>
            <a:gd name="adj2" fmla="val 45000"/>
          </a:avLst>
        </a:prstGeom>
        <a:solidFill>
          <a:schemeClr val="tx1"/>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6570887" y="3992441"/>
        <a:ext cx="354211" cy="48462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pPr>
              <a:defRPr/>
            </a:pPr>
            <a:fld id="{1E54CE00-91B0-2943-B4EB-8B4FB3AA77BD}" type="datetime1">
              <a:rPr lang="en-US"/>
              <a:pPr>
                <a:defRPr/>
              </a:pPr>
              <a:t>11/16/2014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pPr>
              <a:defRPr/>
            </a:pPr>
            <a:fld id="{50A293B6-6C0F-FE44-BA7E-A9CC03D4C817}" type="slidenum">
              <a:rPr lang="en-US"/>
              <a:pPr>
                <a:defRPr/>
              </a:pPr>
              <a:t>‹#›</a:t>
            </a:fld>
            <a:endParaRPr lang="en-US"/>
          </a:p>
        </p:txBody>
      </p:sp>
    </p:spTree>
    <p:extLst>
      <p:ext uri="{BB962C8B-B14F-4D97-AF65-F5344CB8AC3E}">
        <p14:creationId xmlns:p14="http://schemas.microsoft.com/office/powerpoint/2010/main" val="43278134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CrossSheds</a:t>
            </a:r>
          </a:p>
        </p:txBody>
      </p:sp>
      <p:sp>
        <p:nvSpPr>
          <p:cNvPr id="4" name="Slide Number Placeholder 3"/>
          <p:cNvSpPr>
            <a:spLocks noGrp="1"/>
          </p:cNvSpPr>
          <p:nvPr>
            <p:ph type="sldNum" sz="quarter" idx="5"/>
          </p:nvPr>
        </p:nvSpPr>
        <p:spPr/>
        <p:txBody>
          <a:bodyPr/>
          <a:lstStyle/>
          <a:p>
            <a:pPr>
              <a:defRPr/>
            </a:pPr>
            <a:fld id="{F2ADE68B-FD1F-437B-BD0B-1252BD7ECE42}" type="slidenum">
              <a:rPr lang="en-US" smtClean="0">
                <a:solidFill>
                  <a:prstClr val="black"/>
                </a:solidFill>
              </a:rPr>
              <a:pPr>
                <a:defRPr/>
              </a:pPr>
              <a:t>6</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37" eaLnBrk="0" hangingPunct="0">
              <a:defRPr>
                <a:solidFill>
                  <a:schemeClr val="tx1"/>
                </a:solidFill>
                <a:latin typeface="Tahoma" charset="0"/>
                <a:ea typeface="ＭＳ Ｐゴシック" charset="0"/>
                <a:cs typeface="Arial" charset="0"/>
              </a:defRPr>
            </a:lvl1pPr>
            <a:lvl2pPr marL="729057" indent="-280406" defTabSz="914437" eaLnBrk="0" hangingPunct="0">
              <a:defRPr>
                <a:solidFill>
                  <a:schemeClr val="tx1"/>
                </a:solidFill>
                <a:latin typeface="Tahoma" charset="0"/>
                <a:ea typeface="Arial" charset="0"/>
                <a:cs typeface="Arial" charset="0"/>
              </a:defRPr>
            </a:lvl2pPr>
            <a:lvl3pPr marL="1121626" indent="-224325" defTabSz="914437" eaLnBrk="0" hangingPunct="0">
              <a:defRPr>
                <a:solidFill>
                  <a:schemeClr val="tx1"/>
                </a:solidFill>
                <a:latin typeface="Tahoma" charset="0"/>
                <a:ea typeface="Arial" charset="0"/>
                <a:cs typeface="Arial" charset="0"/>
              </a:defRPr>
            </a:lvl3pPr>
            <a:lvl4pPr marL="1570276" indent="-224325" defTabSz="914437" eaLnBrk="0" hangingPunct="0">
              <a:defRPr>
                <a:solidFill>
                  <a:schemeClr val="tx1"/>
                </a:solidFill>
                <a:latin typeface="Tahoma" charset="0"/>
                <a:ea typeface="Arial" charset="0"/>
                <a:cs typeface="Arial" charset="0"/>
              </a:defRPr>
            </a:lvl4pPr>
            <a:lvl5pPr marL="2018927" indent="-224325" defTabSz="914437" eaLnBrk="0" hangingPunct="0">
              <a:defRPr>
                <a:solidFill>
                  <a:schemeClr val="tx1"/>
                </a:solidFill>
                <a:latin typeface="Tahoma" charset="0"/>
                <a:ea typeface="Arial" charset="0"/>
                <a:cs typeface="Arial" charset="0"/>
              </a:defRPr>
            </a:lvl5pPr>
            <a:lvl6pPr marL="2467577" indent="-224325" defTabSz="914437" eaLnBrk="0" fontAlgn="base" hangingPunct="0">
              <a:spcBef>
                <a:spcPct val="0"/>
              </a:spcBef>
              <a:spcAft>
                <a:spcPct val="0"/>
              </a:spcAft>
              <a:defRPr>
                <a:solidFill>
                  <a:schemeClr val="tx1"/>
                </a:solidFill>
                <a:latin typeface="Tahoma" charset="0"/>
                <a:ea typeface="Arial" charset="0"/>
                <a:cs typeface="Arial" charset="0"/>
              </a:defRPr>
            </a:lvl6pPr>
            <a:lvl7pPr marL="2916227" indent="-224325" defTabSz="914437" eaLnBrk="0" fontAlgn="base" hangingPunct="0">
              <a:spcBef>
                <a:spcPct val="0"/>
              </a:spcBef>
              <a:spcAft>
                <a:spcPct val="0"/>
              </a:spcAft>
              <a:defRPr>
                <a:solidFill>
                  <a:schemeClr val="tx1"/>
                </a:solidFill>
                <a:latin typeface="Tahoma" charset="0"/>
                <a:ea typeface="Arial" charset="0"/>
                <a:cs typeface="Arial" charset="0"/>
              </a:defRPr>
            </a:lvl7pPr>
            <a:lvl8pPr marL="3364878" indent="-224325" defTabSz="914437" eaLnBrk="0" fontAlgn="base" hangingPunct="0">
              <a:spcBef>
                <a:spcPct val="0"/>
              </a:spcBef>
              <a:spcAft>
                <a:spcPct val="0"/>
              </a:spcAft>
              <a:defRPr>
                <a:solidFill>
                  <a:schemeClr val="tx1"/>
                </a:solidFill>
                <a:latin typeface="Tahoma" charset="0"/>
                <a:ea typeface="Arial" charset="0"/>
                <a:cs typeface="Arial" charset="0"/>
              </a:defRPr>
            </a:lvl8pPr>
            <a:lvl9pPr marL="3813528" indent="-224325" defTabSz="914437" eaLnBrk="0" fontAlgn="base" hangingPunct="0">
              <a:spcBef>
                <a:spcPct val="0"/>
              </a:spcBef>
              <a:spcAft>
                <a:spcPct val="0"/>
              </a:spcAft>
              <a:defRPr>
                <a:solidFill>
                  <a:schemeClr val="tx1"/>
                </a:solidFill>
                <a:latin typeface="Tahoma" charset="0"/>
                <a:ea typeface="Arial" charset="0"/>
                <a:cs typeface="Arial" charset="0"/>
              </a:defRPr>
            </a:lvl9pPr>
          </a:lstStyle>
          <a:p>
            <a:pPr eaLnBrk="1" hangingPunct="1"/>
            <a:fld id="{E7FAB3FE-FDCF-884A-8638-007242B6AAA4}" type="slidenum">
              <a:rPr lang="en-US">
                <a:solidFill>
                  <a:prstClr val="black"/>
                </a:solidFill>
                <a:latin typeface="Arial" charset="0"/>
              </a:rPr>
              <a:pPr eaLnBrk="1" hangingPunct="1"/>
              <a:t>9</a:t>
            </a:fld>
            <a:endParaRPr lang="en-US">
              <a:solidFill>
                <a:prstClr val="black"/>
              </a:solidFill>
              <a:latin typeface="Arial"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sz="10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B94FF3D7-644F-4826-B00B-4BF1269D4CF0}" type="slidenum">
              <a:rPr lang="en-US" smtClean="0">
                <a:solidFill>
                  <a:prstClr val="black"/>
                </a:solidFill>
              </a:rPr>
              <a:pPr>
                <a:defRPr/>
              </a:pPr>
              <a:t>11</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Forestry 37%:</a:t>
            </a:r>
            <a:r>
              <a:rPr lang="en-US" baseline="0" dirty="0" smtClean="0"/>
              <a:t>  Mostly planning</a:t>
            </a:r>
          </a:p>
          <a:p>
            <a:r>
              <a:rPr lang="en-US" baseline="0" dirty="0" smtClean="0"/>
              <a:t>Water 26%:  Watershed Management, beaver </a:t>
            </a:r>
            <a:r>
              <a:rPr lang="en-US" baseline="0" dirty="0" err="1" smtClean="0"/>
              <a:t>reintroducion</a:t>
            </a:r>
            <a:r>
              <a:rPr lang="en-US" baseline="0" dirty="0" smtClean="0"/>
              <a:t>, </a:t>
            </a:r>
          </a:p>
          <a:p>
            <a:r>
              <a:rPr lang="en-US" baseline="0" dirty="0" smtClean="0"/>
              <a:t>Indigenous </a:t>
            </a:r>
            <a:r>
              <a:rPr lang="en-US" baseline="0" dirty="0" err="1" smtClean="0"/>
              <a:t>Perspecitves</a:t>
            </a:r>
            <a:r>
              <a:rPr lang="en-US" baseline="0" dirty="0" smtClean="0"/>
              <a:t> 11%:  Working with Tribes, Tribal Workshop, Implementation on CSKT</a:t>
            </a:r>
          </a:p>
          <a:p>
            <a:r>
              <a:rPr lang="en-US" baseline="0" dirty="0" smtClean="0"/>
              <a:t>Working Lands:  Mostly weed and invasive </a:t>
            </a:r>
            <a:r>
              <a:rPr lang="en-US" baseline="0" dirty="0" err="1" smtClean="0"/>
              <a:t>spp</a:t>
            </a:r>
            <a:r>
              <a:rPr lang="en-US" baseline="0" dirty="0" smtClean="0"/>
              <a:t> programs</a:t>
            </a:r>
          </a:p>
          <a:p>
            <a:r>
              <a:rPr lang="en-US" baseline="0" dirty="0" smtClean="0"/>
              <a:t>Sustainable Economies:  </a:t>
            </a:r>
            <a:r>
              <a:rPr lang="en-US" baseline="0" dirty="0" err="1" smtClean="0"/>
              <a:t>Geotourism</a:t>
            </a:r>
            <a:r>
              <a:rPr lang="en-US" baseline="0" dirty="0" smtClean="0"/>
              <a:t> Council</a:t>
            </a:r>
            <a:endParaRPr lang="en-US" dirty="0"/>
          </a:p>
        </p:txBody>
      </p:sp>
      <p:sp>
        <p:nvSpPr>
          <p:cNvPr id="4" name="Slide Number Placeholder 3"/>
          <p:cNvSpPr>
            <a:spLocks noGrp="1"/>
          </p:cNvSpPr>
          <p:nvPr>
            <p:ph type="sldNum" sz="quarter" idx="10"/>
          </p:nvPr>
        </p:nvSpPr>
        <p:spPr/>
        <p:txBody>
          <a:bodyPr/>
          <a:lstStyle/>
          <a:p>
            <a:fld id="{AE7BE798-AAFA-374E-B031-69FD11E02110}" type="slidenum">
              <a:rPr lang="en-US" smtClean="0"/>
              <a:t>24</a:t>
            </a:fld>
            <a:endParaRPr lang="en-US"/>
          </a:p>
        </p:txBody>
      </p:sp>
    </p:spTree>
    <p:extLst>
      <p:ext uri="{BB962C8B-B14F-4D97-AF65-F5344CB8AC3E}">
        <p14:creationId xmlns:p14="http://schemas.microsoft.com/office/powerpoint/2010/main" val="4013170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 long process to get to implementation</a:t>
            </a:r>
          </a:p>
          <a:p>
            <a:pPr marL="168244" indent="-168244">
              <a:buFont typeface="Arial"/>
              <a:buChar char="•"/>
            </a:pPr>
            <a:r>
              <a:rPr lang="en-US" dirty="0" smtClean="0"/>
              <a:t>One</a:t>
            </a:r>
            <a:r>
              <a:rPr lang="en-US" baseline="0" dirty="0" smtClean="0"/>
              <a:t> of our problems was finding projects that were ready-to-go</a:t>
            </a:r>
          </a:p>
          <a:p>
            <a:pPr marL="168244" indent="-168244">
              <a:buFont typeface="Arial"/>
              <a:buChar char="•"/>
            </a:pPr>
            <a:r>
              <a:rPr lang="en-US" baseline="0" dirty="0" smtClean="0"/>
              <a:t>Since there weren’t many, we decided to fund at many levels</a:t>
            </a:r>
          </a:p>
          <a:p>
            <a:pPr marL="168244" indent="-168244">
              <a:buFont typeface="Arial"/>
              <a:buChar char="•"/>
            </a:pPr>
            <a:r>
              <a:rPr lang="en-US" baseline="0" dirty="0" smtClean="0"/>
              <a:t>Actions may be:  Stream bank restoration, drought management, Invasive </a:t>
            </a:r>
            <a:r>
              <a:rPr lang="en-US" baseline="0" dirty="0" err="1" smtClean="0"/>
              <a:t>spp</a:t>
            </a:r>
            <a:r>
              <a:rPr lang="en-US" baseline="0" dirty="0" smtClean="0"/>
              <a:t> programs, </a:t>
            </a:r>
          </a:p>
          <a:p>
            <a:pPr marL="168244" indent="-168244">
              <a:buFont typeface="Arial"/>
              <a:buChar char="•"/>
            </a:pPr>
            <a:r>
              <a:rPr lang="en-US" baseline="0" dirty="0" smtClean="0"/>
              <a:t>Education may be considered an implementation action!</a:t>
            </a:r>
          </a:p>
          <a:p>
            <a:pPr marL="168244" indent="-168244">
              <a:buFont typeface="Arial"/>
              <a:buChar char="•"/>
            </a:pPr>
            <a:endParaRPr lang="en-US" dirty="0"/>
          </a:p>
        </p:txBody>
      </p:sp>
      <p:sp>
        <p:nvSpPr>
          <p:cNvPr id="4" name="Slide Number Placeholder 3"/>
          <p:cNvSpPr>
            <a:spLocks noGrp="1"/>
          </p:cNvSpPr>
          <p:nvPr>
            <p:ph type="sldNum" sz="quarter" idx="10"/>
          </p:nvPr>
        </p:nvSpPr>
        <p:spPr/>
        <p:txBody>
          <a:bodyPr/>
          <a:lstStyle/>
          <a:p>
            <a:fld id="{AE7BE798-AAFA-374E-B031-69FD11E02110}" type="slidenum">
              <a:rPr lang="en-US" smtClean="0"/>
              <a:t>25</a:t>
            </a:fld>
            <a:endParaRPr lang="en-US"/>
          </a:p>
        </p:txBody>
      </p:sp>
    </p:spTree>
    <p:extLst>
      <p:ext uri="{BB962C8B-B14F-4D97-AF65-F5344CB8AC3E}">
        <p14:creationId xmlns:p14="http://schemas.microsoft.com/office/powerpoint/2010/main" val="506158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2AA9F4B0-265E-4D1E-B726-90DE49602DEF}" type="slidenum">
              <a:rPr lang="en-US" smtClean="0">
                <a:solidFill>
                  <a:prstClr val="black"/>
                </a:solidFill>
              </a:rPr>
              <a:pPr>
                <a:defRPr/>
              </a:pPr>
              <a:t>30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D579AB31-A9C6-4C48-8E1C-099CC0CDEFF2}" type="datetime1">
              <a:rPr lang="en-US" smtClean="0"/>
              <a:pPr>
                <a:defRPr/>
              </a:pPr>
              <a:t>11/16/2014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DA02E35-5887-3041-BD48-F133D56BE535}" type="slidenum">
              <a:rPr lang="en-US" smtClean="0"/>
              <a:pPr>
                <a:defRPr/>
              </a:pPr>
              <a:t>‹#›</a:t>
            </a:fld>
            <a:endParaRPr lang="en-US"/>
          </a:p>
        </p:txBody>
      </p:sp>
    </p:spTree>
    <p:extLst>
      <p:ext uri="{BB962C8B-B14F-4D97-AF65-F5344CB8AC3E}">
        <p14:creationId xmlns:p14="http://schemas.microsoft.com/office/powerpoint/2010/main" val="339819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F2DEE25E-7C94-6245-9A06-351C75A85006}" type="datetime1">
              <a:rPr lang="en-US" smtClean="0"/>
              <a:pPr>
                <a:defRPr/>
              </a:pPr>
              <a:t>11/16/2014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98F3452-2F2D-2448-AA29-8A8E8439FD4C}" type="slidenum">
              <a:rPr lang="en-US" smtClean="0"/>
              <a:pPr>
                <a:defRPr/>
              </a:pPr>
              <a:t>‹#›</a:t>
            </a:fld>
            <a:endParaRPr lang="en-US"/>
          </a:p>
        </p:txBody>
      </p:sp>
    </p:spTree>
    <p:extLst>
      <p:ext uri="{BB962C8B-B14F-4D97-AF65-F5344CB8AC3E}">
        <p14:creationId xmlns:p14="http://schemas.microsoft.com/office/powerpoint/2010/main" val="1907080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A4BBE71-32E2-624A-8C78-C710B2D3CCE7}" type="datetime1">
              <a:rPr lang="en-US" smtClean="0"/>
              <a:pPr>
                <a:defRPr/>
              </a:pPr>
              <a:t>11/16/2014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8BFFD5D-2B42-314D-B644-DD6606D9CC19}" type="slidenum">
              <a:rPr lang="en-US" smtClean="0"/>
              <a:pPr>
                <a:defRPr/>
              </a:pPr>
              <a:t>‹#›</a:t>
            </a:fld>
            <a:endParaRPr lang="en-US"/>
          </a:p>
        </p:txBody>
      </p:sp>
    </p:spTree>
    <p:extLst>
      <p:ext uri="{BB962C8B-B14F-4D97-AF65-F5344CB8AC3E}">
        <p14:creationId xmlns:p14="http://schemas.microsoft.com/office/powerpoint/2010/main" val="1302985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hangingPunct="0">
                <a:defRPr/>
              </a:pPr>
              <a:endParaRPr lang="en-US">
                <a:solidFill>
                  <a:srgbClr val="FFFFFF"/>
                </a:solidFill>
                <a:latin typeface="Tahoma" pitchFamily="34" charset="0"/>
                <a:cs typeface="Arial"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hangingPunct="0">
                <a:defRPr/>
              </a:pPr>
              <a:endParaRPr lang="en-US">
                <a:solidFill>
                  <a:srgbClr val="FFFFFF"/>
                </a:solidFill>
                <a:latin typeface="Tahoma" pitchFamily="34" charset="0"/>
                <a:cs typeface="Arial" charset="0"/>
              </a:endParaRPr>
            </a:p>
          </p:txBody>
        </p:sp>
      </p:grpSp>
      <p:sp>
        <p:nvSpPr>
          <p:cNvPr id="2563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2564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fld id="{2165FFE1-B143-9048-92D1-51B2191F55E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07266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FEEF9BC3-77CB-FF4E-9F87-5999C467596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9212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D6B5B9E7-D965-D747-9D41-0FB1C7AE6FD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81034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B3B203E9-B7A8-D145-8E7E-2B6D5C404B6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19942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fld id="{12E020EF-CCA0-C34A-9665-A521FCEDB9D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316463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fld id="{87E24543-E384-444B-8D11-1F58F8EFD29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030569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fld id="{1B25A023-54C2-034F-86B3-8319C596486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154219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ED243810-C169-7345-9897-ED9AC9AEE0A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5892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C25116D3-EBD1-1C43-B99A-A4CFAB658BC6}" type="datetime1">
              <a:rPr lang="en-US" smtClean="0"/>
              <a:pPr>
                <a:defRPr/>
              </a:pPr>
              <a:t>11/16/2014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7D159E5-D972-8943-B512-0412B4430E73}" type="slidenum">
              <a:rPr lang="en-US" smtClean="0"/>
              <a:pPr>
                <a:defRPr/>
              </a:pPr>
              <a:t>‹#›</a:t>
            </a:fld>
            <a:endParaRPr lang="en-US"/>
          </a:p>
        </p:txBody>
      </p:sp>
    </p:spTree>
    <p:extLst>
      <p:ext uri="{BB962C8B-B14F-4D97-AF65-F5344CB8AC3E}">
        <p14:creationId xmlns:p14="http://schemas.microsoft.com/office/powerpoint/2010/main" val="3960092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fld id="{B6DE794B-341A-5C4B-AE21-2243EAAAD1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0745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8980C6A4-6473-3640-9CC7-5159DA7C0D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3337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fld id="{C43733B2-DC19-B84B-9D3D-08BF975A7FA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1213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42571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30882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365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1908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6914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63548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801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A1309370-4BB6-ED46-8FB2-ECB4A636DB7C}" type="datetime1">
              <a:rPr lang="en-US" smtClean="0"/>
              <a:pPr>
                <a:defRPr/>
              </a:pPr>
              <a:t>11/16/2014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FF8AC0-7F11-7244-B5BE-02CD5167D4EB}" type="slidenum">
              <a:rPr lang="en-US" smtClean="0"/>
              <a:pPr>
                <a:defRPr/>
              </a:pPr>
              <a:t>‹#›</a:t>
            </a:fld>
            <a:endParaRPr lang="en-US"/>
          </a:p>
        </p:txBody>
      </p:sp>
    </p:spTree>
    <p:extLst>
      <p:ext uri="{BB962C8B-B14F-4D97-AF65-F5344CB8AC3E}">
        <p14:creationId xmlns:p14="http://schemas.microsoft.com/office/powerpoint/2010/main" val="17763133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624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9131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29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7375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8010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7822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227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0716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5678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2220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2805BBDA-5D3D-834B-B795-4481AD26E7BB}" type="datetime1">
              <a:rPr lang="en-US" smtClean="0"/>
              <a:pPr>
                <a:defRPr/>
              </a:pPr>
              <a:t>11/16/2014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739D7D4A-B527-FE43-B1F4-76DAD6A61C11}" type="slidenum">
              <a:rPr lang="en-US" smtClean="0"/>
              <a:pPr>
                <a:defRPr/>
              </a:pPr>
              <a:t>‹#›</a:t>
            </a:fld>
            <a:endParaRPr lang="en-US"/>
          </a:p>
        </p:txBody>
      </p:sp>
    </p:spTree>
    <p:extLst>
      <p:ext uri="{BB962C8B-B14F-4D97-AF65-F5344CB8AC3E}">
        <p14:creationId xmlns:p14="http://schemas.microsoft.com/office/powerpoint/2010/main" val="3919688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24745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750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2879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2339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C60918-00FD-9F46-8FF6-8018E74D52D1}"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1EB3ACA-CF93-4D4A-9E17-76C85EE410E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9171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87DECFF-E0BC-43B7-898C-9F0305F85E7B}" type="datetimeFigureOut">
              <a:rPr lang="en-US">
                <a:solidFill>
                  <a:prstClr val="black">
                    <a:tint val="75000"/>
                  </a:prstClr>
                </a:solidFill>
              </a:rPr>
              <a:pPr>
                <a:def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AFF8A26-3A4D-43C2-B3EC-11232598D8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678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C050BC9-C909-4E7F-9559-27C4733B8544}" type="datetimeFigureOut">
              <a:rPr lang="en-US">
                <a:solidFill>
                  <a:prstClr val="black">
                    <a:tint val="75000"/>
                  </a:prstClr>
                </a:solidFill>
              </a:rPr>
              <a:pPr>
                <a:def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27AED7F-5057-4930-B654-5649866CFA0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75600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D48532-807F-4301-9F98-FDEEA8F7E1E1}" type="datetimeFigureOut">
              <a:rPr lang="en-US">
                <a:solidFill>
                  <a:prstClr val="black">
                    <a:tint val="75000"/>
                  </a:prstClr>
                </a:solidFill>
              </a:rPr>
              <a:pPr>
                <a:def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76A4709-DAB5-45D1-B946-E117E88946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71214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58F626A-1CE9-4BBD-BBFD-0A9B3DB8A693}" type="datetimeFigureOut">
              <a:rPr lang="en-US">
                <a:solidFill>
                  <a:prstClr val="black">
                    <a:tint val="75000"/>
                  </a:prstClr>
                </a:solidFill>
              </a:rPr>
              <a:pPr>
                <a:defRPr/>
              </a:pPr>
              <a:t>11/16/2014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2D5384E-3905-4911-91A7-DDE4504ECE3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57405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0639F0-E5B4-4524-A9BD-711EF6E0368E}" type="datetimeFigureOut">
              <a:rPr lang="en-US">
                <a:solidFill>
                  <a:prstClr val="black">
                    <a:tint val="75000"/>
                  </a:prstClr>
                </a:solidFill>
              </a:rPr>
              <a:pPr>
                <a:defRPr/>
              </a:pPr>
              <a:t>11/16/2014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3F22DF3-A262-4078-A0A9-55A1C76161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62840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21DF1185-763D-B94C-8D6A-B4B803799504}" type="datetime1">
              <a:rPr lang="en-US" smtClean="0"/>
              <a:pPr>
                <a:defRPr/>
              </a:pPr>
              <a:t>11/16/2014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06E758BF-3DB5-B348-8DB9-E1153F0C3FD1}" type="slidenum">
              <a:rPr lang="en-US" smtClean="0"/>
              <a:pPr>
                <a:defRPr/>
              </a:pPr>
              <a:t>‹#›</a:t>
            </a:fld>
            <a:endParaRPr lang="en-US"/>
          </a:p>
        </p:txBody>
      </p:sp>
    </p:spTree>
    <p:extLst>
      <p:ext uri="{BB962C8B-B14F-4D97-AF65-F5344CB8AC3E}">
        <p14:creationId xmlns:p14="http://schemas.microsoft.com/office/powerpoint/2010/main" val="24359623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F80FD59-6C71-4596-A88C-23021EE04BEA}" type="datetimeFigureOut">
              <a:rPr lang="en-US">
                <a:solidFill>
                  <a:prstClr val="black">
                    <a:tint val="75000"/>
                  </a:prstClr>
                </a:solidFill>
              </a:rPr>
              <a:pPr>
                <a:defRPr/>
              </a:pPr>
              <a:t>11/16/2014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8185F6B-EF26-47EE-8C6E-249790FC93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9648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55010F-A485-41CB-BC86-C638CF2274CA}" type="datetimeFigureOut">
              <a:rPr lang="en-US">
                <a:solidFill>
                  <a:prstClr val="black">
                    <a:tint val="75000"/>
                  </a:prstClr>
                </a:solidFill>
              </a:rPr>
              <a:pPr>
                <a:defRPr/>
              </a:pPr>
              <a:t>11/16/2014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CC9E7329-16D5-4300-ABFD-612D486E9DC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57935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A18C623-63D8-485F-952A-15840B55EAA7}" type="datetimeFigureOut">
              <a:rPr lang="en-US">
                <a:solidFill>
                  <a:prstClr val="black">
                    <a:tint val="75000"/>
                  </a:prstClr>
                </a:solidFill>
              </a:rPr>
              <a:pPr>
                <a:defRPr/>
              </a:pPr>
              <a:t>11/16/2014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ECB5DB9-AD52-471E-A752-CD3BC776EEA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102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6BDC852-B379-4DAD-A041-43277D60FA0B}" type="datetimeFigureOut">
              <a:rPr lang="en-US">
                <a:solidFill>
                  <a:prstClr val="black">
                    <a:tint val="75000"/>
                  </a:prstClr>
                </a:solidFill>
              </a:rPr>
              <a:pPr>
                <a:defRPr/>
              </a:pPr>
              <a:t>11/16/2014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2773FED-DD4A-45CF-A75E-9A495B4972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301372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7A0198-1DC0-43AD-8679-CBA1FCECB01C}" type="datetimeFigureOut">
              <a:rPr lang="en-US">
                <a:solidFill>
                  <a:prstClr val="black">
                    <a:tint val="75000"/>
                  </a:prstClr>
                </a:solidFill>
              </a:rPr>
              <a:pPr>
                <a:def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D877B2-C4E5-420C-8216-213477E9815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198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CA91B6-1E01-49B1-89D1-6557077472AE}" type="datetimeFigureOut">
              <a:rPr lang="en-US">
                <a:solidFill>
                  <a:prstClr val="black">
                    <a:tint val="75000"/>
                  </a:prstClr>
                </a:solidFill>
              </a:rPr>
              <a:pPr>
                <a:def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93F5141-F246-48E1-8C06-CB03406CB6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87947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pPr>
              <a:defRPr/>
            </a:pPr>
            <a:fld id="{0C2EAA83-8BB0-4F6F-B155-89F5A3F143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665865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563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56999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147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E1112C7A-E745-194C-A90D-A6DAA171D07F}" type="datetime1">
              <a:rPr lang="en-US" smtClean="0"/>
              <a:pPr>
                <a:defRPr/>
              </a:pPr>
              <a:t>11/16/2014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43B7CADF-19FD-0D4E-B839-161D92E9C3B3}" type="slidenum">
              <a:rPr lang="en-US" smtClean="0"/>
              <a:pPr>
                <a:defRPr/>
              </a:pPr>
              <a:t>‹#›</a:t>
            </a:fld>
            <a:endParaRPr lang="en-US"/>
          </a:p>
        </p:txBody>
      </p:sp>
    </p:spTree>
    <p:extLst>
      <p:ext uri="{BB962C8B-B14F-4D97-AF65-F5344CB8AC3E}">
        <p14:creationId xmlns:p14="http://schemas.microsoft.com/office/powerpoint/2010/main" val="2924830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225909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76849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2116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28212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28936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471131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22516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2531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601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104339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370A7C1-D777-634A-9B3C-5A01B3081057}" type="datetime1">
              <a:rPr lang="en-US" smtClean="0"/>
              <a:pPr>
                <a:defRPr/>
              </a:pPr>
              <a:t>11/16/2014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25CBB5A-DE05-354A-8F41-E3229E275067}" type="slidenum">
              <a:rPr lang="en-US" smtClean="0"/>
              <a:pPr>
                <a:defRPr/>
              </a:pPr>
              <a:t>‹#›</a:t>
            </a:fld>
            <a:endParaRPr lang="en-US"/>
          </a:p>
        </p:txBody>
      </p:sp>
    </p:spTree>
    <p:extLst>
      <p:ext uri="{BB962C8B-B14F-4D97-AF65-F5344CB8AC3E}">
        <p14:creationId xmlns:p14="http://schemas.microsoft.com/office/powerpoint/2010/main" val="23539144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72347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00248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500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74196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3724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343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492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4651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C58F7D-D4CA-4C47-B91D-3B3730B3696B}" type="datetimeFigureOut">
              <a:rPr lang="en-US" smtClean="0">
                <a:solidFill>
                  <a:prstClr val="black">
                    <a:tint val="75000"/>
                  </a:prstClr>
                </a:solidFill>
              </a:rPr>
              <a:pPr/>
              <a:t>11/16/2014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F780A44-2A5D-49EB-9620-C366DCE63A4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365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C9BE3BE-726F-284A-9282-AFDC9D6A79A4}" type="datetime1">
              <a:rPr lang="en-US" smtClean="0"/>
              <a:pPr>
                <a:defRPr/>
              </a:pPr>
              <a:t>11/16/2014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1686BE-F840-754B-94AF-A7B355A2641E}" type="slidenum">
              <a:rPr lang="en-US" smtClean="0"/>
              <a:pPr>
                <a:defRPr/>
              </a:pPr>
              <a:t>‹#›</a:t>
            </a:fld>
            <a:endParaRPr lang="en-US"/>
          </a:p>
        </p:txBody>
      </p:sp>
    </p:spTree>
    <p:extLst>
      <p:ext uri="{BB962C8B-B14F-4D97-AF65-F5344CB8AC3E}">
        <p14:creationId xmlns:p14="http://schemas.microsoft.com/office/powerpoint/2010/main" val="1636965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40B60C6-ADB5-FD4F-8609-D299D1484486}" type="datetime1">
              <a:rPr lang="en-US" smtClean="0"/>
              <a:pPr>
                <a:defRPr/>
              </a:pPr>
              <a:t>11/16/2014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F4E10D8-164E-CE47-87A8-4C48FC5134D8}" type="slidenum">
              <a:rPr lang="en-US" smtClean="0"/>
              <a:pPr>
                <a:defRPr/>
              </a:pPr>
              <a:t>‹#›</a:t>
            </a:fld>
            <a:endParaRPr lang="en-US"/>
          </a:p>
        </p:txBody>
      </p:sp>
    </p:spTree>
    <p:extLst>
      <p:ext uri="{BB962C8B-B14F-4D97-AF65-F5344CB8AC3E}">
        <p14:creationId xmlns:p14="http://schemas.microsoft.com/office/powerpoint/2010/main" val="172898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EF8DE8C-BBAD-1C47-B3BE-93D66DD3E0D9}" type="datetime1">
              <a:rPr lang="en-US" smtClean="0"/>
              <a:pPr>
                <a:defRPr/>
              </a:pPr>
              <a:t>11/16/2014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47F74BF-14BC-004A-A76B-E383A945F24D}" type="slidenum">
              <a:rPr lang="en-US" smtClean="0"/>
              <a:pPr>
                <a:defRPr/>
              </a:pPr>
              <a:t>‹#›</a:t>
            </a:fld>
            <a:endParaRPr lang="en-US"/>
          </a:p>
        </p:txBody>
      </p:sp>
    </p:spTree>
    <p:extLst>
      <p:ext uri="{BB962C8B-B14F-4D97-AF65-F5344CB8AC3E}">
        <p14:creationId xmlns:p14="http://schemas.microsoft.com/office/powerpoint/2010/main" val="85978226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461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61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61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34" charset="0"/>
                <a:ea typeface="+mn-ea"/>
                <a:cs typeface="+mn-cs"/>
              </a:defRPr>
            </a:lvl1pPr>
          </a:lstStyle>
          <a:p>
            <a:pPr defTabSz="914400">
              <a:defRPr/>
            </a:pPr>
            <a:endParaRPr lang="en-US">
              <a:solidFill>
                <a:srgbClr val="FFFFFF"/>
              </a:solidFill>
            </a:endParaRPr>
          </a:p>
        </p:txBody>
      </p:sp>
      <p:sp>
        <p:nvSpPr>
          <p:cNvPr id="2461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34" charset="0"/>
                <a:ea typeface="+mn-ea"/>
                <a:cs typeface="+mn-cs"/>
              </a:defRPr>
            </a:lvl1pPr>
          </a:lstStyle>
          <a:p>
            <a:pPr defTabSz="914400">
              <a:defRPr/>
            </a:pPr>
            <a:endParaRPr lang="en-US">
              <a:solidFill>
                <a:srgbClr val="FFFFFF"/>
              </a:solidFill>
            </a:endParaRPr>
          </a:p>
        </p:txBody>
      </p:sp>
      <p:sp>
        <p:nvSpPr>
          <p:cNvPr id="2461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defTabSz="914400"/>
            <a:fld id="{CB390813-5B3E-A143-9B67-6A4DCE8B50AC}" type="slidenum">
              <a:rPr lang="en-US" smtClean="0">
                <a:solidFill>
                  <a:srgbClr val="FFFFFF"/>
                </a:solidFill>
                <a:latin typeface="Tahoma" charset="0"/>
                <a:cs typeface="Arial" charset="0"/>
              </a:rPr>
              <a:pPr defTabSz="914400"/>
              <a:t>‹#›</a:t>
            </a:fld>
            <a:endParaRPr lang="en-US" smtClean="0">
              <a:solidFill>
                <a:srgbClr val="FFFFFF"/>
              </a:solidFill>
              <a:latin typeface="Tahoma" charset="0"/>
              <a:cs typeface="Arial" charset="0"/>
            </a:endParaRPr>
          </a:p>
        </p:txBody>
      </p:sp>
      <p:sp>
        <p:nvSpPr>
          <p:cNvPr id="1031" name="Rectangle 45"/>
          <p:cNvSpPr>
            <a:spLocks noChangeArrowheads="1"/>
          </p:cNvSpPr>
          <p:nvPr/>
        </p:nvSpPr>
        <p:spPr bwMode="auto">
          <a:xfrm>
            <a:off x="0" y="6130925"/>
            <a:ext cx="9144000" cy="293688"/>
          </a:xfrm>
          <a:prstGeom prst="rect">
            <a:avLst/>
          </a:prstGeom>
          <a:solidFill>
            <a:srgbClr val="6EB43F"/>
          </a:solidFill>
          <a:ln w="9525">
            <a:solidFill>
              <a:schemeClr val="tx1"/>
            </a:solidFill>
            <a:miter lim="800000"/>
            <a:headEnd/>
            <a:tailEnd/>
          </a:ln>
        </p:spPr>
        <p:txBody>
          <a:bodyPr wrap="none" anchor="ctr"/>
          <a:lstStyle/>
          <a:p>
            <a:pPr defTabSz="914400" eaLnBrk="0" hangingPunct="0"/>
            <a:endParaRPr lang="en-US" smtClean="0">
              <a:solidFill>
                <a:srgbClr val="FFFFFF"/>
              </a:solidFill>
              <a:latin typeface="Tahoma" charset="0"/>
              <a:cs typeface="Arial" charset="0"/>
            </a:endParaRPr>
          </a:p>
        </p:txBody>
      </p:sp>
      <p:pic>
        <p:nvPicPr>
          <p:cNvPr id="1032" name="Picture 46" descr="new colour logo"/>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658100" y="5905500"/>
            <a:ext cx="933450" cy="709613"/>
          </a:xfrm>
          <a:prstGeom prst="rect">
            <a:avLst/>
          </a:prstGeom>
          <a:noFill/>
          <a:ln w="9525">
            <a:solidFill>
              <a:srgbClr val="6EB43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738873"/>
      </p:ext>
    </p:extLst>
  </p:cSld>
  <p:clrMap bg1="dk2" tx1="lt1" bg2="dk1" tx2="lt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40C58F7D-D4CA-4C47-B91D-3B3730B3696B}" type="datetimeFigureOut">
              <a:rPr lang="en-US" smtClean="0">
                <a:solidFill>
                  <a:prstClr val="black">
                    <a:tint val="75000"/>
                  </a:prstClr>
                </a:solidFill>
                <a:latin typeface="Calibri"/>
                <a:ea typeface="+mn-ea"/>
                <a:cs typeface="+mn-cs"/>
              </a:rPr>
              <a:pPr defTabSz="914400" fontAlgn="auto">
                <a:spcBef>
                  <a:spcPts val="0"/>
                </a:spcBef>
                <a:spcAft>
                  <a:spcPts val="0"/>
                </a:spcAft>
              </a:pPr>
              <a:t>11/16/2014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7F780A44-2A5D-49EB-9620-C366DCE63A4D}" type="slidenum">
              <a:rPr lang="en-US" smtClean="0">
                <a:solidFill>
                  <a:prstClr val="black">
                    <a:tint val="75000"/>
                  </a:prstClr>
                </a:solidFill>
                <a:latin typeface="Calibri"/>
                <a:ea typeface="+mn-ea"/>
                <a:cs typeface="+mn-cs"/>
              </a:rPr>
              <a:pPr defTabSz="9144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69998441"/>
      </p:ext>
    </p:extLst>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2C60918-00FD-9F46-8FF6-8018E74D52D1}" type="datetimeFigureOut">
              <a:rPr lang="en-US" smtClean="0">
                <a:solidFill>
                  <a:prstClr val="black">
                    <a:tint val="75000"/>
                  </a:prstClr>
                </a:solidFill>
                <a:latin typeface="Calibri"/>
                <a:ea typeface="+mn-ea"/>
                <a:cs typeface="+mn-cs"/>
              </a:rPr>
              <a:pPr fontAlgn="auto">
                <a:spcBef>
                  <a:spcPts val="0"/>
                </a:spcBef>
                <a:spcAft>
                  <a:spcPts val="0"/>
                </a:spcAft>
              </a:pPr>
              <a:t>11/16/2014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31EB3ACA-CF93-4D4A-9E17-76C85EE410EE}"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59224564"/>
      </p:ext>
    </p:extLst>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19458"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45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BE94B80-FA82-43F4-A4AE-4776B2D859CC}" type="datetimeFigureOut">
              <a:rPr lang="en-US">
                <a:solidFill>
                  <a:prstClr val="black">
                    <a:tint val="75000"/>
                  </a:prstClr>
                </a:solidFill>
                <a:ea typeface="+mn-ea"/>
              </a:rPr>
              <a:pPr defTabSz="914400">
                <a:defRPr/>
              </a:pPr>
              <a:t>11/16/2014</a:t>
            </a:fld>
            <a:endParaRPr lang="en-US">
              <a:solidFill>
                <a:prstClr val="black">
                  <a:tint val="75000"/>
                </a:prstClr>
              </a:solidFill>
              <a:ea typeface="+mn-ea"/>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a typeface="+mn-ea"/>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F3281AD0-22A9-4DC8-A97B-A4042D7803C7}" type="slidenum">
              <a:rPr lang="en-US">
                <a:solidFill>
                  <a:prstClr val="black">
                    <a:tint val="75000"/>
                  </a:prstClr>
                </a:solidFill>
                <a:ea typeface="+mn-ea"/>
              </a:rPr>
              <a:pPr defTabSz="914400">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869216154"/>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40C58F7D-D4CA-4C47-B91D-3B3730B3696B}" type="datetimeFigureOut">
              <a:rPr lang="en-US" smtClean="0">
                <a:solidFill>
                  <a:prstClr val="black">
                    <a:tint val="75000"/>
                  </a:prstClr>
                </a:solidFill>
                <a:latin typeface="Calibri"/>
                <a:ea typeface="+mn-ea"/>
                <a:cs typeface="+mn-cs"/>
              </a:rPr>
              <a:pPr defTabSz="914400" fontAlgn="auto">
                <a:spcBef>
                  <a:spcPts val="0"/>
                </a:spcBef>
                <a:spcAft>
                  <a:spcPts val="0"/>
                </a:spcAft>
              </a:pPr>
              <a:t>11/16/2014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7F780A44-2A5D-49EB-9620-C366DCE63A4D}" type="slidenum">
              <a:rPr lang="en-US" smtClean="0">
                <a:solidFill>
                  <a:prstClr val="black">
                    <a:tint val="75000"/>
                  </a:prstClr>
                </a:solidFill>
                <a:latin typeface="Calibri"/>
                <a:ea typeface="+mn-ea"/>
                <a:cs typeface="+mn-cs"/>
              </a:rPr>
              <a:pPr defTabSz="9144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571330900"/>
      </p:ext>
    </p:extLst>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auto">
              <a:spcBef>
                <a:spcPts val="0"/>
              </a:spcBef>
              <a:spcAft>
                <a:spcPts val="0"/>
              </a:spcAft>
            </a:pPr>
            <a:fld id="{40C58F7D-D4CA-4C47-B91D-3B3730B3696B}" type="datetimeFigureOut">
              <a:rPr lang="en-US" smtClean="0">
                <a:solidFill>
                  <a:prstClr val="black">
                    <a:tint val="75000"/>
                  </a:prstClr>
                </a:solidFill>
                <a:latin typeface="Calibri"/>
                <a:ea typeface="+mn-ea"/>
                <a:cs typeface="+mn-cs"/>
              </a:rPr>
              <a:pPr defTabSz="914400" fontAlgn="auto">
                <a:spcBef>
                  <a:spcPts val="0"/>
                </a:spcBef>
                <a:spcAft>
                  <a:spcPts val="0"/>
                </a:spcAft>
              </a:pPr>
              <a:t>11/16/2014</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auto">
              <a:spcBef>
                <a:spcPts val="0"/>
              </a:spcBef>
              <a:spcAft>
                <a:spcPts val="0"/>
              </a:spcAft>
            </a:pPr>
            <a:fld id="{7F780A44-2A5D-49EB-9620-C366DCE63A4D}" type="slidenum">
              <a:rPr lang="en-US" smtClean="0">
                <a:solidFill>
                  <a:prstClr val="black">
                    <a:tint val="75000"/>
                  </a:prstClr>
                </a:solidFill>
                <a:latin typeface="Calibri"/>
                <a:ea typeface="+mn-ea"/>
                <a:cs typeface="+mn-cs"/>
              </a:rPr>
              <a:pPr defTabSz="9144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67226878"/>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chart" Target="../charts/chart1.xml"/><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6.xml"/><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4.emf"/><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439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38" name="Title 1"/>
          <p:cNvSpPr>
            <a:spLocks noGrp="1"/>
          </p:cNvSpPr>
          <p:nvPr>
            <p:ph type="title"/>
          </p:nvPr>
        </p:nvSpPr>
        <p:spPr>
          <a:xfrm>
            <a:off x="0" y="3200400"/>
            <a:ext cx="9144000" cy="2438400"/>
          </a:xfrm>
          <a:solidFill>
            <a:schemeClr val="bg1">
              <a:lumMod val="95000"/>
              <a:alpha val="66000"/>
            </a:schemeClr>
          </a:solidFill>
        </p:spPr>
        <p:txBody>
          <a:bodyPr>
            <a:normAutofit/>
          </a:bodyPr>
          <a:lstStyle/>
          <a:p>
            <a:pPr algn="l" eaLnBrk="1" fontAlgn="auto" hangingPunct="1">
              <a:spcAft>
                <a:spcPts val="0"/>
              </a:spcAft>
              <a:defRPr/>
            </a:pPr>
            <a:r>
              <a:rPr lang="en-US" sz="3600" dirty="0" smtClean="0">
                <a:latin typeface="Avenir Book"/>
                <a:cs typeface="Avenir Book"/>
              </a:rPr>
              <a:t>					Roundtable </a:t>
            </a:r>
            <a:r>
              <a:rPr lang="en-US" sz="3600" dirty="0">
                <a:latin typeface="Avenir Book"/>
                <a:cs typeface="Avenir Book"/>
              </a:rPr>
              <a:t>on the </a:t>
            </a:r>
            <a:br>
              <a:rPr lang="en-US" sz="3600" dirty="0">
                <a:latin typeface="Avenir Book"/>
                <a:cs typeface="Avenir Book"/>
              </a:rPr>
            </a:br>
            <a:r>
              <a:rPr lang="en-US" sz="3600" dirty="0" smtClean="0">
                <a:latin typeface="Avenir Book"/>
                <a:cs typeface="Avenir Book"/>
              </a:rPr>
              <a:t>					Crown </a:t>
            </a:r>
            <a:r>
              <a:rPr lang="en-US" sz="3600" dirty="0">
                <a:latin typeface="Avenir Book"/>
                <a:cs typeface="Avenir Book"/>
              </a:rPr>
              <a:t>of the Continent</a:t>
            </a:r>
            <a:r>
              <a:rPr lang="en-US" sz="2800" dirty="0">
                <a:latin typeface="Avenir Book"/>
                <a:cs typeface="Avenir Book"/>
              </a:rPr>
              <a:t/>
            </a:r>
            <a:br>
              <a:rPr lang="en-US" sz="2800" dirty="0">
                <a:latin typeface="Avenir Book"/>
                <a:cs typeface="Avenir Book"/>
              </a:rPr>
            </a:br>
            <a:r>
              <a:rPr lang="en-US" sz="2800" dirty="0" smtClean="0">
                <a:latin typeface="Avenir Book"/>
                <a:cs typeface="Avenir Book"/>
              </a:rPr>
              <a:t>					</a:t>
            </a:r>
            <a:r>
              <a:rPr lang="en-US" sz="2200" dirty="0" smtClean="0">
                <a:latin typeface="Avenir Book"/>
                <a:cs typeface="Avenir Book"/>
              </a:rPr>
              <a:t>Connecting </a:t>
            </a:r>
            <a:r>
              <a:rPr lang="en-US" sz="2200" dirty="0">
                <a:latin typeface="Avenir Book"/>
                <a:cs typeface="Avenir Book"/>
              </a:rPr>
              <a:t>People to </a:t>
            </a:r>
            <a:r>
              <a:rPr lang="en-US" sz="2200" dirty="0" smtClean="0">
                <a:latin typeface="Avenir Book"/>
                <a:cs typeface="Avenir Book"/>
              </a:rPr>
              <a:t>Sustain and Enhance </a:t>
            </a:r>
            <a:br>
              <a:rPr lang="en-US" sz="2200" dirty="0" smtClean="0">
                <a:latin typeface="Avenir Book"/>
                <a:cs typeface="Avenir Book"/>
              </a:rPr>
            </a:br>
            <a:r>
              <a:rPr lang="en-US" sz="2200" dirty="0" smtClean="0">
                <a:latin typeface="Avenir Book"/>
                <a:cs typeface="Avenir Book"/>
              </a:rPr>
              <a:t>					Culture, Community, and Conservation</a:t>
            </a:r>
            <a:endParaRPr lang="en-US" sz="2200" dirty="0">
              <a:latin typeface="Avenir Book"/>
              <a:cs typeface="Avenir Book"/>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406822280"/>
              </p:ext>
            </p:extLst>
          </p:nvPr>
        </p:nvGraphicFramePr>
        <p:xfrm>
          <a:off x="315884" y="3505200"/>
          <a:ext cx="1783080" cy="1785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554181" y="5702741"/>
            <a:ext cx="8208273" cy="923330"/>
          </a:xfrm>
          <a:prstGeom prst="rect">
            <a:avLst/>
          </a:prstGeom>
          <a:noFill/>
        </p:spPr>
        <p:txBody>
          <a:bodyPr wrap="none" rtlCol="0">
            <a:spAutoFit/>
          </a:bodyPr>
          <a:lstStyle/>
          <a:p>
            <a:r>
              <a:rPr lang="en-US" b="1" dirty="0" smtClean="0">
                <a:solidFill>
                  <a:srgbClr val="FFFF00"/>
                </a:solidFill>
              </a:rPr>
              <a:t>Gary Tabor and </a:t>
            </a:r>
            <a:r>
              <a:rPr lang="en-US" b="1" dirty="0" err="1" smtClean="0">
                <a:solidFill>
                  <a:srgbClr val="FFFF00"/>
                </a:solidFill>
              </a:rPr>
              <a:t>Melly</a:t>
            </a:r>
            <a:r>
              <a:rPr lang="en-US" b="1" dirty="0">
                <a:solidFill>
                  <a:srgbClr val="FFFF00"/>
                </a:solidFill>
              </a:rPr>
              <a:t> </a:t>
            </a:r>
            <a:r>
              <a:rPr lang="en-US" b="1" dirty="0" err="1" smtClean="0">
                <a:solidFill>
                  <a:srgbClr val="FFFF00"/>
                </a:solidFill>
              </a:rPr>
              <a:t>Reuling</a:t>
            </a:r>
            <a:r>
              <a:rPr lang="en-US" b="1" dirty="0">
                <a:solidFill>
                  <a:srgbClr val="FFFF00"/>
                </a:solidFill>
              </a:rPr>
              <a:t>,</a:t>
            </a:r>
            <a:r>
              <a:rPr lang="en-US" b="1" dirty="0" smtClean="0">
                <a:solidFill>
                  <a:srgbClr val="FFFF00"/>
                </a:solidFill>
              </a:rPr>
              <a:t> Center for Large Landscape Conservation</a:t>
            </a:r>
          </a:p>
          <a:p>
            <a:r>
              <a:rPr lang="en-US" b="1" dirty="0" smtClean="0">
                <a:solidFill>
                  <a:srgbClr val="FFFF00"/>
                </a:solidFill>
              </a:rPr>
              <a:t>Matt McKinney and Shawn Johnson, University of Montana</a:t>
            </a:r>
          </a:p>
          <a:p>
            <a:r>
              <a:rPr lang="en-US" b="1" dirty="0" smtClean="0">
                <a:solidFill>
                  <a:srgbClr val="FFFF00"/>
                </a:solidFill>
              </a:rPr>
              <a:t>Patrick </a:t>
            </a:r>
            <a:r>
              <a:rPr lang="en-US" b="1" dirty="0" err="1" smtClean="0">
                <a:solidFill>
                  <a:srgbClr val="FFFF00"/>
                </a:solidFill>
              </a:rPr>
              <a:t>Bixler</a:t>
            </a:r>
            <a:r>
              <a:rPr lang="en-US" b="1" dirty="0" smtClean="0">
                <a:solidFill>
                  <a:srgbClr val="FFFF00"/>
                </a:solidFill>
              </a:rPr>
              <a:t>, University of Oregon</a:t>
            </a:r>
            <a:endParaRPr lang="en-US" b="1" dirty="0">
              <a:solidFill>
                <a:srgbClr val="FFFF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81000"/>
            <a:ext cx="9131824" cy="6477000"/>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2057400"/>
            <a:ext cx="5943600" cy="4114800"/>
          </a:xfrm>
          <a:solidFill>
            <a:srgbClr val="FFFFFF">
              <a:alpha val="80000"/>
            </a:srgbClr>
          </a:solidFill>
        </p:spPr>
        <p:txBody>
          <a:bodyPr>
            <a:normAutofit fontScale="92500"/>
          </a:bodyPr>
          <a:lstStyle/>
          <a:p>
            <a:r>
              <a:rPr lang="en-US" dirty="0" smtClean="0"/>
              <a:t>A broad geographic scope – challenges of scale, representation, equity</a:t>
            </a:r>
          </a:p>
          <a:p>
            <a:r>
              <a:rPr lang="en-US" dirty="0" smtClean="0"/>
              <a:t>Multiple jurisdictions (mandates, laws, policies, cultures)</a:t>
            </a:r>
          </a:p>
          <a:p>
            <a:r>
              <a:rPr lang="en-US" dirty="0" smtClean="0"/>
              <a:t>Limited capacity </a:t>
            </a:r>
          </a:p>
          <a:p>
            <a:r>
              <a:rPr lang="en-US" dirty="0" smtClean="0"/>
              <a:t>Competing factions</a:t>
            </a:r>
          </a:p>
          <a:p>
            <a:r>
              <a:rPr lang="en-US" dirty="0" smtClean="0"/>
              <a:t>Competing goals</a:t>
            </a:r>
          </a:p>
          <a:p>
            <a:pPr marL="0" indent="0">
              <a:buNone/>
            </a:pPr>
            <a:endParaRPr lang="en-US" dirty="0"/>
          </a:p>
        </p:txBody>
      </p:sp>
      <p:sp>
        <p:nvSpPr>
          <p:cNvPr id="4" name="Title 1"/>
          <p:cNvSpPr txBox="1">
            <a:spLocks/>
          </p:cNvSpPr>
          <p:nvPr/>
        </p:nvSpPr>
        <p:spPr>
          <a:xfrm>
            <a:off x="0" y="0"/>
            <a:ext cx="9162287" cy="1600200"/>
          </a:xfrm>
          <a:prstGeom prst="rect">
            <a:avLst/>
          </a:prstGeom>
          <a:solidFill>
            <a:schemeClr val="accent4">
              <a:lumMod val="75000"/>
            </a:schemeClr>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Calibri" charset="0"/>
                <a:ea typeface="ＭＳ Ｐゴシック" charset="0"/>
                <a:cs typeface="ＭＳ Ｐゴシック" charset="0"/>
              </a:rPr>
              <a:t>What Constrains?</a:t>
            </a:r>
            <a:endParaRPr lang="en-US" dirty="0">
              <a:solidFill>
                <a:schemeClr val="bg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31894184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sz="5400" dirty="0" smtClean="0">
                <a:solidFill>
                  <a:srgbClr val="FFFF00"/>
                </a:solidFill>
                <a:effectLst>
                  <a:outerShdw blurRad="38100" dist="38100" dir="2700000" algn="tl">
                    <a:srgbClr val="000000">
                      <a:alpha val="43137"/>
                    </a:srgbClr>
                  </a:outerShdw>
                </a:effectLst>
              </a:rPr>
              <a:t>Connecting Social Scale</a:t>
            </a:r>
            <a:br>
              <a:rPr lang="en-US" sz="5400" dirty="0" smtClean="0">
                <a:solidFill>
                  <a:srgbClr val="FFFF00"/>
                </a:solidFill>
                <a:effectLst>
                  <a:outerShdw blurRad="38100" dist="38100" dir="2700000" algn="tl">
                    <a:srgbClr val="000000">
                      <a:alpha val="43137"/>
                    </a:srgbClr>
                  </a:outerShdw>
                </a:effectLst>
              </a:rPr>
            </a:br>
            <a:r>
              <a:rPr lang="en-US" sz="5400" dirty="0" smtClean="0">
                <a:solidFill>
                  <a:srgbClr val="FFFF00"/>
                </a:solidFill>
                <a:effectLst>
                  <a:outerShdw blurRad="38100" dist="38100" dir="2700000" algn="tl">
                    <a:srgbClr val="000000">
                      <a:alpha val="43137"/>
                    </a:srgbClr>
                  </a:outerShdw>
                </a:effectLst>
              </a:rPr>
              <a:t>with Ecological Scale</a:t>
            </a:r>
            <a:endParaRPr lang="en-US" sz="5400" dirty="0">
              <a:solidFill>
                <a:srgbClr val="FFFF00"/>
              </a:solidFill>
              <a:effectLst>
                <a:outerShdw blurRad="38100" dist="38100" dir="2700000" algn="tl">
                  <a:srgbClr val="000000">
                    <a:alpha val="43137"/>
                  </a:srgbClr>
                </a:outerShdw>
              </a:effectLst>
            </a:endParaRPr>
          </a:p>
        </p:txBody>
      </p:sp>
      <p:sp>
        <p:nvSpPr>
          <p:cNvPr id="116739" name="Content Placeholder 2"/>
          <p:cNvSpPr>
            <a:spLocks noGrp="1"/>
          </p:cNvSpPr>
          <p:nvPr>
            <p:ph idx="1"/>
          </p:nvPr>
        </p:nvSpPr>
        <p:spPr>
          <a:xfrm>
            <a:off x="457200" y="1600200"/>
            <a:ext cx="8229600" cy="4525963"/>
          </a:xfrm>
        </p:spPr>
        <p:txBody>
          <a:bodyPr/>
          <a:lstStyle/>
          <a:p>
            <a:pPr>
              <a:buFont typeface="Arial" pitchFamily="34" charset="0"/>
              <a:buNone/>
            </a:pPr>
            <a:r>
              <a:rPr lang="en-US" sz="4000" dirty="0" smtClean="0">
                <a:solidFill>
                  <a:srgbClr val="FFFF00"/>
                </a:solidFill>
              </a:rPr>
              <a:t>	</a:t>
            </a:r>
            <a:r>
              <a:rPr lang="en-US" sz="6600" dirty="0" smtClean="0">
                <a:solidFill>
                  <a:srgbClr val="FFFF00"/>
                </a:solidFill>
              </a:rPr>
              <a:t>How can we scale up</a:t>
            </a:r>
          </a:p>
        </p:txBody>
      </p:sp>
      <p:sp>
        <p:nvSpPr>
          <p:cNvPr id="4" name="Slide Number Placeholder 3"/>
          <p:cNvSpPr>
            <a:spLocks noGrp="1"/>
          </p:cNvSpPr>
          <p:nvPr>
            <p:ph type="sldNum" sz="quarter" idx="12"/>
          </p:nvPr>
        </p:nvSpPr>
        <p:spPr/>
        <p:txBody>
          <a:bodyPr/>
          <a:lstStyle/>
          <a:p>
            <a:pPr>
              <a:defRPr/>
            </a:pPr>
            <a:fld id="{B62BFF1A-913C-426C-99E1-1F2163250D40}" type="slidenum">
              <a:rPr lang="en-US" smtClean="0">
                <a:solidFill>
                  <a:prstClr val="black">
                    <a:tint val="75000"/>
                  </a:prstClr>
                </a:solidFill>
              </a:rPr>
              <a:pPr>
                <a:defRPr/>
              </a:pPr>
              <a:t>11</a:t>
            </a:fld>
            <a:endParaRPr lang="en-US">
              <a:solidFill>
                <a:prstClr val="black">
                  <a:tint val="75000"/>
                </a:prstClr>
              </a:solidFill>
            </a:endParaRPr>
          </a:p>
        </p:txBody>
      </p:sp>
      <p:pic>
        <p:nvPicPr>
          <p:cNvPr id="116741" name="Picture 2" descr="http://members.tripod.com/~chippit/images/hands.jpg"/>
          <p:cNvPicPr>
            <a:picLocks noChangeAspect="1" noChangeArrowheads="1"/>
          </p:cNvPicPr>
          <p:nvPr/>
        </p:nvPicPr>
        <p:blipFill>
          <a:blip r:embed="rId3" cstate="print"/>
          <a:srcRect/>
          <a:stretch>
            <a:fillRect/>
          </a:stretch>
        </p:blipFill>
        <p:spPr bwMode="auto">
          <a:xfrm>
            <a:off x="0" y="3521075"/>
            <a:ext cx="9144000" cy="3336925"/>
          </a:xfrm>
          <a:prstGeom prst="rect">
            <a:avLst/>
          </a:prstGeom>
          <a:noFill/>
          <a:ln w="9525">
            <a:noFill/>
            <a:miter lim="800000"/>
            <a:headEnd/>
            <a:tailEnd/>
          </a:ln>
        </p:spPr>
      </p:pic>
    </p:spTree>
    <p:extLst>
      <p:ext uri="{BB962C8B-B14F-4D97-AF65-F5344CB8AC3E}">
        <p14:creationId xmlns:p14="http://schemas.microsoft.com/office/powerpoint/2010/main" val="15695543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Regional Neighborhood</a:t>
            </a:r>
            <a:endParaRPr lang="en-US" dirty="0"/>
          </a:p>
        </p:txBody>
      </p:sp>
      <p:pic>
        <p:nvPicPr>
          <p:cNvPr id="4" name="Content Placeholder 3" descr="Screen Shot 2013-10-25 at 9.22.44 AM.png"/>
          <p:cNvPicPr>
            <a:picLocks noGrp="1" noChangeAspect="1"/>
          </p:cNvPicPr>
          <p:nvPr>
            <p:ph idx="1"/>
          </p:nvPr>
        </p:nvPicPr>
        <p:blipFill>
          <a:blip r:embed="rId2" cstate="screen">
            <a:extLst>
              <a:ext uri="{28A0092B-C50C-407E-A947-70E740481C1C}">
                <a14:useLocalDpi xmlns:a14="http://schemas.microsoft.com/office/drawing/2010/main"/>
              </a:ext>
            </a:extLst>
          </a:blip>
          <a:srcRect t="-25285" b="-25285"/>
          <a:stretch>
            <a:fillRect/>
          </a:stretch>
        </p:blipFill>
        <p:spPr>
          <a:xfrm>
            <a:off x="0" y="1371600"/>
            <a:ext cx="9144000" cy="5028847"/>
          </a:xfrm>
        </p:spPr>
      </p:pic>
    </p:spTree>
    <p:extLst>
      <p:ext uri="{BB962C8B-B14F-4D97-AF65-F5344CB8AC3E}">
        <p14:creationId xmlns:p14="http://schemas.microsoft.com/office/powerpoint/2010/main" val="3352708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alpha val="10000"/>
          </a:srgbClr>
        </a:solidFill>
        <a:effectLst/>
      </p:bgPr>
    </p:bg>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3429000" cy="792162"/>
          </a:xfrm>
        </p:spPr>
        <p:txBody>
          <a:bodyPr>
            <a:normAutofit/>
          </a:bodyPr>
          <a:lstStyle/>
          <a:p>
            <a:pPr eaLnBrk="1" fontAlgn="auto" hangingPunct="1">
              <a:spcAft>
                <a:spcPts val="0"/>
              </a:spcAft>
              <a:defRPr/>
            </a:pPr>
            <a:r>
              <a:rPr lang="en-US" sz="2600" dirty="0">
                <a:latin typeface="Avenir Book"/>
                <a:cs typeface="Avenir Book"/>
              </a:rPr>
              <a:t>Crown-wide Initiatives</a:t>
            </a:r>
          </a:p>
        </p:txBody>
      </p:sp>
      <p:sp>
        <p:nvSpPr>
          <p:cNvPr id="3" name="Content Placeholder 2"/>
          <p:cNvSpPr>
            <a:spLocks noGrp="1"/>
          </p:cNvSpPr>
          <p:nvPr>
            <p:ph idx="1"/>
          </p:nvPr>
        </p:nvSpPr>
        <p:spPr>
          <a:xfrm>
            <a:off x="304800" y="1219200"/>
            <a:ext cx="3429000" cy="5410200"/>
          </a:xfrm>
        </p:spPr>
        <p:txBody>
          <a:bodyPr>
            <a:normAutofit/>
          </a:bodyPr>
          <a:lstStyle/>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1994 </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COC Ecosystem Education Consortium </a:t>
            </a:r>
          </a:p>
          <a:p>
            <a:pPr marL="274320" indent="-256032" eaLnBrk="1" fontAlgn="auto" hangingPunct="1">
              <a:lnSpc>
                <a:spcPct val="80000"/>
              </a:lnSpc>
              <a:spcAft>
                <a:spcPts val="0"/>
              </a:spcAft>
              <a:buFont typeface="Wingdings" pitchFamily="2" charset="2"/>
              <a:buChar char=""/>
              <a:defRPr/>
            </a:pPr>
            <a:endParaRPr lang="en-US" sz="1600" dirty="0">
              <a:solidFill>
                <a:schemeClr val="tx2"/>
              </a:solidFill>
              <a:latin typeface="Calibri" charset="0"/>
            </a:endParaRP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1999 </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UM/U Calgary </a:t>
            </a:r>
            <a:r>
              <a:rPr lang="en-US" sz="1600" dirty="0" err="1">
                <a:solidFill>
                  <a:schemeClr val="tx2"/>
                </a:solidFill>
                <a:latin typeface="Calibri" charset="0"/>
              </a:rPr>
              <a:t>Transboundary</a:t>
            </a:r>
            <a:r>
              <a:rPr lang="en-US" sz="1600" dirty="0">
                <a:solidFill>
                  <a:schemeClr val="tx2"/>
                </a:solidFill>
                <a:latin typeface="Calibri" charset="0"/>
              </a:rPr>
              <a:t> Program</a:t>
            </a:r>
          </a:p>
          <a:p>
            <a:pPr marL="274320" indent="-256032" eaLnBrk="1" fontAlgn="auto" hangingPunct="1">
              <a:lnSpc>
                <a:spcPct val="80000"/>
              </a:lnSpc>
              <a:spcAft>
                <a:spcPts val="0"/>
              </a:spcAft>
              <a:buFont typeface="Wingdings" pitchFamily="2" charset="2"/>
              <a:buChar char=""/>
              <a:defRPr/>
            </a:pPr>
            <a:endParaRPr lang="en-US" sz="1600" dirty="0">
              <a:solidFill>
                <a:schemeClr val="tx2"/>
              </a:solidFill>
              <a:latin typeface="Calibri" charset="0"/>
            </a:endParaRP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2001 </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Crown </a:t>
            </a:r>
            <a:r>
              <a:rPr lang="en-US" sz="1600" dirty="0" smtClean="0">
                <a:solidFill>
                  <a:schemeClr val="tx2"/>
                </a:solidFill>
                <a:latin typeface="Calibri" charset="0"/>
              </a:rPr>
              <a:t>Managers </a:t>
            </a:r>
            <a:r>
              <a:rPr lang="en-US" sz="1600" dirty="0">
                <a:solidFill>
                  <a:schemeClr val="tx2"/>
                </a:solidFill>
                <a:latin typeface="Calibri" charset="0"/>
              </a:rPr>
              <a:t>Partnership</a:t>
            </a:r>
          </a:p>
          <a:p>
            <a:pPr marL="274320" indent="-256032" eaLnBrk="1" fontAlgn="auto" hangingPunct="1">
              <a:lnSpc>
                <a:spcPct val="80000"/>
              </a:lnSpc>
              <a:spcAft>
                <a:spcPts val="0"/>
              </a:spcAft>
              <a:buFont typeface="Arial" charset="0"/>
              <a:buNone/>
              <a:defRPr/>
            </a:pPr>
            <a:endParaRPr lang="en-US" sz="1600" dirty="0">
              <a:solidFill>
                <a:schemeClr val="tx2"/>
              </a:solidFill>
              <a:latin typeface="Calibri" charset="0"/>
            </a:endParaRP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2002 </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COC Resource Learning Center (GNP)</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Heart of the Rockies</a:t>
            </a:r>
          </a:p>
          <a:p>
            <a:pPr marL="274320" indent="-256032" eaLnBrk="1" fontAlgn="auto" hangingPunct="1">
              <a:lnSpc>
                <a:spcPct val="80000"/>
              </a:lnSpc>
              <a:spcAft>
                <a:spcPts val="0"/>
              </a:spcAft>
              <a:buFont typeface="Wingdings" pitchFamily="2" charset="2"/>
              <a:buChar char=""/>
              <a:defRPr/>
            </a:pPr>
            <a:endParaRPr lang="en-US" sz="1600" dirty="0">
              <a:solidFill>
                <a:schemeClr val="tx2"/>
              </a:solidFill>
              <a:latin typeface="Calibri" charset="0"/>
            </a:endParaRP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2007</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COC </a:t>
            </a:r>
            <a:r>
              <a:rPr lang="en-US" sz="1600" dirty="0" err="1">
                <a:solidFill>
                  <a:schemeClr val="tx2"/>
                </a:solidFill>
                <a:latin typeface="Calibri" charset="0"/>
              </a:rPr>
              <a:t>Geotourism</a:t>
            </a:r>
            <a:r>
              <a:rPr lang="en-US" sz="1600" dirty="0">
                <a:solidFill>
                  <a:schemeClr val="tx2"/>
                </a:solidFill>
                <a:latin typeface="Calibri" charset="0"/>
              </a:rPr>
              <a:t> Council</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Roundtable on the COC</a:t>
            </a:r>
          </a:p>
          <a:p>
            <a:pPr marL="274320" indent="-256032" eaLnBrk="1" fontAlgn="auto" hangingPunct="1">
              <a:lnSpc>
                <a:spcPct val="80000"/>
              </a:lnSpc>
              <a:spcAft>
                <a:spcPts val="0"/>
              </a:spcAft>
              <a:buFont typeface="Wingdings" pitchFamily="2" charset="2"/>
              <a:buChar char=""/>
              <a:defRPr/>
            </a:pPr>
            <a:endParaRPr lang="en-US" sz="1600" dirty="0">
              <a:solidFill>
                <a:schemeClr val="tx2"/>
              </a:solidFill>
              <a:latin typeface="Calibri" charset="0"/>
            </a:endParaRP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2009 </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UM COC Initiative</a:t>
            </a:r>
          </a:p>
          <a:p>
            <a:pPr marL="274320" indent="-256032" eaLnBrk="1" fontAlgn="auto" hangingPunct="1">
              <a:lnSpc>
                <a:spcPct val="80000"/>
              </a:lnSpc>
              <a:spcAft>
                <a:spcPts val="0"/>
              </a:spcAft>
              <a:buFont typeface="Arial" charset="0"/>
              <a:buNone/>
              <a:defRPr/>
            </a:pPr>
            <a:r>
              <a:rPr lang="en-US" sz="1600" dirty="0">
                <a:solidFill>
                  <a:schemeClr val="tx2"/>
                </a:solidFill>
                <a:latin typeface="Calibri" charset="0"/>
              </a:rPr>
              <a:t>   COC Conservation Initiative</a:t>
            </a:r>
          </a:p>
          <a:p>
            <a:pPr marL="274320" indent="-256032" eaLnBrk="1" fontAlgn="auto" hangingPunct="1">
              <a:lnSpc>
                <a:spcPct val="80000"/>
              </a:lnSpc>
              <a:spcAft>
                <a:spcPts val="0"/>
              </a:spcAft>
              <a:buFont typeface="Wingdings" pitchFamily="2" charset="2"/>
              <a:buChar char=""/>
              <a:defRPr/>
            </a:pPr>
            <a:endParaRPr lang="en-US" sz="1500" dirty="0">
              <a:latin typeface="Calibri" charset="0"/>
            </a:endParaRPr>
          </a:p>
        </p:txBody>
      </p:sp>
      <p:pic>
        <p:nvPicPr>
          <p:cNvPr id="58371" name="Picture 4" descr="crown_pa_map_high.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57650"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rot="20132938">
            <a:off x="5636484" y="1569161"/>
            <a:ext cx="1828943" cy="4643878"/>
          </a:xfrm>
          <a:prstGeom prst="ellipse">
            <a:avLst/>
          </a:prstGeom>
          <a:noFill/>
          <a:ln>
            <a:solidFill>
              <a:schemeClr val="bg1"/>
            </a:solidFill>
          </a:ln>
          <a:effectLst>
            <a:glow rad="101600">
              <a:schemeClr val="bg1">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1000"/>
                                        <p:tgtEl>
                                          <p:spTgt spid="3">
                                            <p:txEl>
                                              <p:pRg st="6" end="6"/>
                                            </p:txEl>
                                          </p:spTgt>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childTnLst>
                                </p:cTn>
                              </p:par>
                            </p:childTnLst>
                          </p:cTn>
                        </p:par>
                        <p:par>
                          <p:cTn id="28" fill="hold" nodeType="afterGroup">
                            <p:stCondLst>
                              <p:cond delay="6000"/>
                            </p:stCondLst>
                            <p:childTnLst>
                              <p:par>
                                <p:cTn id="29" presetID="10" presetClass="entr" presetSubtype="0" fill="hold" grpId="0" nodeType="after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1000"/>
                                        <p:tgtEl>
                                          <p:spTgt spid="3">
                                            <p:txEl>
                                              <p:pRg st="9" end="9"/>
                                            </p:txEl>
                                          </p:spTgt>
                                        </p:tgtEl>
                                      </p:cBhvr>
                                    </p:animEffect>
                                  </p:childTnLst>
                                </p:cTn>
                              </p:par>
                            </p:childTnLst>
                          </p:cTn>
                        </p:par>
                        <p:par>
                          <p:cTn id="32" fill="hold" nodeType="afterGroup">
                            <p:stCondLst>
                              <p:cond delay="7000"/>
                            </p:stCondLst>
                            <p:childTnLst>
                              <p:par>
                                <p:cTn id="33" presetID="10" presetClass="entr" presetSubtype="0" fill="hold" grpId="0" nodeType="after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1000"/>
                                        <p:tgtEl>
                                          <p:spTgt spid="3">
                                            <p:txEl>
                                              <p:pRg st="10" end="10"/>
                                            </p:txEl>
                                          </p:spTgt>
                                        </p:tgtEl>
                                      </p:cBhvr>
                                    </p:animEffect>
                                  </p:childTnLst>
                                </p:cTn>
                              </p:par>
                            </p:childTnLst>
                          </p:cTn>
                        </p:par>
                        <p:par>
                          <p:cTn id="36" fill="hold" nodeType="afterGroup">
                            <p:stCondLst>
                              <p:cond delay="8000"/>
                            </p:stCondLst>
                            <p:childTnLst>
                              <p:par>
                                <p:cTn id="37" presetID="10" presetClass="entr" presetSubtype="0" fill="hold" grpId="0" nodeType="after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1000"/>
                                        <p:tgtEl>
                                          <p:spTgt spid="3">
                                            <p:txEl>
                                              <p:pRg st="11" end="11"/>
                                            </p:txEl>
                                          </p:spTgt>
                                        </p:tgtEl>
                                      </p:cBhvr>
                                    </p:animEffect>
                                  </p:childTnLst>
                                </p:cTn>
                              </p:par>
                            </p:childTnLst>
                          </p:cTn>
                        </p:par>
                        <p:par>
                          <p:cTn id="40" fill="hold" nodeType="afterGroup">
                            <p:stCondLst>
                              <p:cond delay="9000"/>
                            </p:stCondLst>
                            <p:childTnLst>
                              <p:par>
                                <p:cTn id="41" presetID="10" presetClass="entr" presetSubtype="0" fill="hold" grpId="0" nodeType="after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Effect transition="in" filter="fade">
                                      <p:cBhvr>
                                        <p:cTn id="43" dur="1000"/>
                                        <p:tgtEl>
                                          <p:spTgt spid="3">
                                            <p:txEl>
                                              <p:pRg st="13" end="13"/>
                                            </p:txEl>
                                          </p:spTgt>
                                        </p:tgtEl>
                                      </p:cBhvr>
                                    </p:animEffect>
                                  </p:childTnLst>
                                </p:cTn>
                              </p:par>
                            </p:childTnLst>
                          </p:cTn>
                        </p:par>
                        <p:par>
                          <p:cTn id="44" fill="hold" nodeType="afterGroup">
                            <p:stCondLst>
                              <p:cond delay="10000"/>
                            </p:stCondLst>
                            <p:childTnLst>
                              <p:par>
                                <p:cTn id="45" presetID="10" presetClass="entr" presetSubtype="0" fill="hold" grpId="0" nodeType="after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fade">
                                      <p:cBhvr>
                                        <p:cTn id="47" dur="1000"/>
                                        <p:tgtEl>
                                          <p:spTgt spid="3">
                                            <p:txEl>
                                              <p:pRg st="14" end="14"/>
                                            </p:txEl>
                                          </p:spTgt>
                                        </p:tgtEl>
                                      </p:cBhvr>
                                    </p:animEffect>
                                  </p:childTnLst>
                                </p:cTn>
                              </p:par>
                            </p:childTnLst>
                          </p:cTn>
                        </p:par>
                        <p:par>
                          <p:cTn id="48" fill="hold" nodeType="afterGroup">
                            <p:stCondLst>
                              <p:cond delay="11000"/>
                            </p:stCondLst>
                            <p:childTnLst>
                              <p:par>
                                <p:cTn id="49" presetID="10" presetClass="entr" presetSubtype="0" fill="hold" grpId="0" nodeType="after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animEffect transition="in" filter="fade">
                                      <p:cBhvr>
                                        <p:cTn id="51" dur="1000"/>
                                        <p:tgtEl>
                                          <p:spTgt spid="3">
                                            <p:txEl>
                                              <p:pRg st="15" end="15"/>
                                            </p:txEl>
                                          </p:spTgt>
                                        </p:tgtEl>
                                      </p:cBhvr>
                                    </p:animEffect>
                                  </p:childTnLst>
                                </p:cTn>
                              </p:par>
                            </p:childTnLst>
                          </p:cTn>
                        </p:par>
                        <p:par>
                          <p:cTn id="52" fill="hold" nodeType="afterGroup">
                            <p:stCondLst>
                              <p:cond delay="12000"/>
                            </p:stCondLst>
                            <p:childTnLst>
                              <p:par>
                                <p:cTn id="53" presetID="10" presetClass="entr" presetSubtype="0" fill="hold" grpId="0" nodeType="afterEffect">
                                  <p:stCondLst>
                                    <p:cond delay="0"/>
                                  </p:stCondLst>
                                  <p:childTnLst>
                                    <p:set>
                                      <p:cBhvr>
                                        <p:cTn id="54" dur="1" fill="hold">
                                          <p:stCondLst>
                                            <p:cond delay="0"/>
                                          </p:stCondLst>
                                        </p:cTn>
                                        <p:tgtEl>
                                          <p:spTgt spid="3">
                                            <p:txEl>
                                              <p:pRg st="17" end="17"/>
                                            </p:txEl>
                                          </p:spTgt>
                                        </p:tgtEl>
                                        <p:attrNameLst>
                                          <p:attrName>style.visibility</p:attrName>
                                        </p:attrNameLst>
                                      </p:cBhvr>
                                      <p:to>
                                        <p:strVal val="visible"/>
                                      </p:to>
                                    </p:set>
                                    <p:animEffect transition="in" filter="fade">
                                      <p:cBhvr>
                                        <p:cTn id="55" dur="1000"/>
                                        <p:tgtEl>
                                          <p:spTgt spid="3">
                                            <p:txEl>
                                              <p:pRg st="17" end="17"/>
                                            </p:txEl>
                                          </p:spTgt>
                                        </p:tgtEl>
                                      </p:cBhvr>
                                    </p:animEffect>
                                  </p:childTnLst>
                                </p:cTn>
                              </p:par>
                            </p:childTnLst>
                          </p:cTn>
                        </p:par>
                        <p:par>
                          <p:cTn id="56" fill="hold" nodeType="afterGroup">
                            <p:stCondLst>
                              <p:cond delay="13000"/>
                            </p:stCondLst>
                            <p:childTnLst>
                              <p:par>
                                <p:cTn id="57" presetID="10" presetClass="entr" presetSubtype="0" fill="hold" grpId="0" nodeType="afterEffect">
                                  <p:stCondLst>
                                    <p:cond delay="0"/>
                                  </p:stCondLst>
                                  <p:childTnLst>
                                    <p:set>
                                      <p:cBhvr>
                                        <p:cTn id="58" dur="1" fill="hold">
                                          <p:stCondLst>
                                            <p:cond delay="0"/>
                                          </p:stCondLst>
                                        </p:cTn>
                                        <p:tgtEl>
                                          <p:spTgt spid="3">
                                            <p:txEl>
                                              <p:pRg st="18" end="18"/>
                                            </p:txEl>
                                          </p:spTgt>
                                        </p:tgtEl>
                                        <p:attrNameLst>
                                          <p:attrName>style.visibility</p:attrName>
                                        </p:attrNameLst>
                                      </p:cBhvr>
                                      <p:to>
                                        <p:strVal val="visible"/>
                                      </p:to>
                                    </p:set>
                                    <p:animEffect transition="in" filter="fade">
                                      <p:cBhvr>
                                        <p:cTn id="59" dur="1000"/>
                                        <p:tgtEl>
                                          <p:spTgt spid="3">
                                            <p:txEl>
                                              <p:pRg st="18" end="18"/>
                                            </p:txEl>
                                          </p:spTgt>
                                        </p:tgtEl>
                                      </p:cBhvr>
                                    </p:animEffect>
                                  </p:childTnLst>
                                </p:cTn>
                              </p:par>
                            </p:childTnLst>
                          </p:cTn>
                        </p:par>
                        <p:par>
                          <p:cTn id="60" fill="hold" nodeType="afterGroup">
                            <p:stCondLst>
                              <p:cond delay="14000"/>
                            </p:stCondLst>
                            <p:childTnLst>
                              <p:par>
                                <p:cTn id="61" presetID="10" presetClass="entr" presetSubtype="0" fill="hold" grpId="0" nodeType="afterEffect">
                                  <p:stCondLst>
                                    <p:cond delay="0"/>
                                  </p:stCondLst>
                                  <p:childTnLst>
                                    <p:set>
                                      <p:cBhvr>
                                        <p:cTn id="62" dur="1" fill="hold">
                                          <p:stCondLst>
                                            <p:cond delay="0"/>
                                          </p:stCondLst>
                                        </p:cTn>
                                        <p:tgtEl>
                                          <p:spTgt spid="3">
                                            <p:txEl>
                                              <p:pRg st="19" end="19"/>
                                            </p:txEl>
                                          </p:spTgt>
                                        </p:tgtEl>
                                        <p:attrNameLst>
                                          <p:attrName>style.visibility</p:attrName>
                                        </p:attrNameLst>
                                      </p:cBhvr>
                                      <p:to>
                                        <p:strVal val="visible"/>
                                      </p:to>
                                    </p:set>
                                    <p:animEffect transition="in" filter="fade">
                                      <p:cBhvr>
                                        <p:cTn id="63" dur="10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33600" y="0"/>
            <a:ext cx="4853354" cy="6858000"/>
          </a:xfrm>
          <a:prstGeom prst="rect">
            <a:avLst/>
          </a:prstGeom>
        </p:spPr>
      </p:pic>
    </p:spTree>
    <p:extLst>
      <p:ext uri="{BB962C8B-B14F-4D97-AF65-F5344CB8AC3E}">
        <p14:creationId xmlns:p14="http://schemas.microsoft.com/office/powerpoint/2010/main" val="15733052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alpha val="25000"/>
          </a:srgb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47800"/>
          </a:xfrm>
          <a:solidFill>
            <a:schemeClr val="accent4">
              <a:lumMod val="75000"/>
            </a:schemeClr>
          </a:solidFill>
        </p:spPr>
        <p:txBody>
          <a:bodyPr>
            <a:normAutofit/>
          </a:bodyPr>
          <a:lstStyle/>
          <a:p>
            <a:pPr eaLnBrk="1" hangingPunct="1">
              <a:defRPr/>
            </a:pPr>
            <a:r>
              <a:rPr lang="en-US" sz="3600" dirty="0">
                <a:solidFill>
                  <a:schemeClr val="bg1"/>
                </a:solidFill>
                <a:latin typeface="Avenir Book"/>
                <a:ea typeface="ＭＳ Ｐゴシック" charset="0"/>
                <a:cs typeface="Avenir Book"/>
              </a:rPr>
              <a:t>An impressive community of </a:t>
            </a:r>
            <a:r>
              <a:rPr lang="en-US" sz="3600" dirty="0" smtClean="0">
                <a:solidFill>
                  <a:schemeClr val="bg1"/>
                </a:solidFill>
                <a:latin typeface="Avenir Book"/>
                <a:ea typeface="ＭＳ Ｐゴシック" charset="0"/>
                <a:cs typeface="Avenir Book"/>
              </a:rPr>
              <a:t/>
            </a:r>
            <a:br>
              <a:rPr lang="en-US" sz="3600" dirty="0" smtClean="0">
                <a:solidFill>
                  <a:schemeClr val="bg1"/>
                </a:solidFill>
                <a:latin typeface="Avenir Book"/>
                <a:ea typeface="ＭＳ Ｐゴシック" charset="0"/>
                <a:cs typeface="Avenir Book"/>
              </a:rPr>
            </a:br>
            <a:r>
              <a:rPr lang="en-US" sz="3600" dirty="0" smtClean="0">
                <a:solidFill>
                  <a:schemeClr val="bg1"/>
                </a:solidFill>
                <a:latin typeface="Avenir Book"/>
                <a:ea typeface="ＭＳ Ｐゴシック" charset="0"/>
                <a:cs typeface="Avenir Book"/>
              </a:rPr>
              <a:t>people </a:t>
            </a:r>
            <a:r>
              <a:rPr lang="en-US" sz="3600" dirty="0">
                <a:solidFill>
                  <a:schemeClr val="bg1"/>
                </a:solidFill>
                <a:latin typeface="Avenir Book"/>
                <a:ea typeface="ＭＳ Ｐゴシック" charset="0"/>
                <a:cs typeface="Avenir Book"/>
              </a:rPr>
              <a:t>shaping the future</a:t>
            </a:r>
          </a:p>
        </p:txBody>
      </p:sp>
      <p:graphicFrame>
        <p:nvGraphicFramePr>
          <p:cNvPr id="4" name="Diagram 3"/>
          <p:cNvGraphicFramePr/>
          <p:nvPr>
            <p:extLst>
              <p:ext uri="{D42A27DB-BD31-4B8C-83A1-F6EECF244321}">
                <p14:modId xmlns:p14="http://schemas.microsoft.com/office/powerpoint/2010/main" val="4112631406"/>
              </p:ext>
            </p:extLst>
          </p:nvPr>
        </p:nvGraphicFramePr>
        <p:xfrm>
          <a:off x="1143000" y="1447800"/>
          <a:ext cx="6934200" cy="5065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alpha val="25000"/>
          </a:srgbClr>
        </a:solidFill>
        <a:effectLst/>
      </p:bgPr>
    </p:bg>
    <p:spTree>
      <p:nvGrpSpPr>
        <p:cNvPr id="1" name=""/>
        <p:cNvGrpSpPr/>
        <p:nvPr/>
      </p:nvGrpSpPr>
      <p:grpSpPr>
        <a:xfrm>
          <a:off x="0" y="0"/>
          <a:ext cx="0" cy="0"/>
          <a:chOff x="0" y="0"/>
          <a:chExt cx="0" cy="0"/>
        </a:xfrm>
      </p:grpSpPr>
      <p:sp>
        <p:nvSpPr>
          <p:cNvPr id="61441" name="Title 1"/>
          <p:cNvSpPr>
            <a:spLocks noGrp="1"/>
          </p:cNvSpPr>
          <p:nvPr>
            <p:ph type="title"/>
          </p:nvPr>
        </p:nvSpPr>
        <p:spPr>
          <a:xfrm>
            <a:off x="1" y="0"/>
            <a:ext cx="9121774" cy="1219200"/>
          </a:xfrm>
          <a:solidFill>
            <a:srgbClr val="95A39D"/>
          </a:solidFill>
        </p:spPr>
        <p:txBody>
          <a:bodyPr>
            <a:normAutofit/>
          </a:bodyPr>
          <a:lstStyle/>
          <a:p>
            <a:pPr eaLnBrk="1" hangingPunct="1"/>
            <a:r>
              <a:rPr lang="en-US" dirty="0" smtClean="0">
                <a:solidFill>
                  <a:schemeClr val="bg1"/>
                </a:solidFill>
                <a:latin typeface="Calibri" charset="0"/>
                <a:ea typeface="ＭＳ Ｐゴシック" charset="0"/>
                <a:cs typeface="ＭＳ Ｐゴシック" charset="0"/>
              </a:rPr>
              <a:t>What is the challenge / opportunity?</a:t>
            </a:r>
            <a:r>
              <a:rPr lang="en-US" dirty="0">
                <a:solidFill>
                  <a:schemeClr val="bg1"/>
                </a:solidFill>
                <a:latin typeface="Calibri" charset="0"/>
                <a:ea typeface="ＭＳ Ｐゴシック" charset="0"/>
                <a:cs typeface="ＭＳ Ｐゴシック" charset="0"/>
              </a:rPr>
              <a:t>	</a:t>
            </a:r>
          </a:p>
        </p:txBody>
      </p:sp>
      <p:sp>
        <p:nvSpPr>
          <p:cNvPr id="61443" name="TextBox 5"/>
          <p:cNvSpPr txBox="1">
            <a:spLocks noChangeArrowheads="1"/>
          </p:cNvSpPr>
          <p:nvPr/>
        </p:nvSpPr>
        <p:spPr bwMode="auto">
          <a:xfrm>
            <a:off x="5226050" y="3810000"/>
            <a:ext cx="184666"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200"/>
          </a:p>
          <a:p>
            <a:pPr eaLnBrk="1" hangingPunct="1"/>
            <a:endParaRPr lang="en-US" sz="3200"/>
          </a:p>
          <a:p>
            <a:pPr eaLnBrk="1" hangingPunct="1"/>
            <a:endParaRPr lang="en-US" sz="3200"/>
          </a:p>
          <a:p>
            <a:pPr eaLnBrk="1" hangingPunct="1"/>
            <a:endParaRPr lang="en-US" sz="3200"/>
          </a:p>
          <a:p>
            <a:pPr eaLnBrk="1" hangingPunct="1"/>
            <a:endParaRPr lang="en-US" sz="3200"/>
          </a:p>
          <a:p>
            <a:pPr eaLnBrk="1" hangingPunct="1"/>
            <a:endParaRPr lang="en-US" sz="3200"/>
          </a:p>
          <a:p>
            <a:pPr eaLnBrk="1" hangingPunct="1"/>
            <a:endParaRPr lang="en-US" sz="3200"/>
          </a:p>
        </p:txBody>
      </p:sp>
      <p:sp>
        <p:nvSpPr>
          <p:cNvPr id="11" name="TextBox 10"/>
          <p:cNvSpPr txBox="1">
            <a:spLocks noChangeArrowheads="1"/>
          </p:cNvSpPr>
          <p:nvPr/>
        </p:nvSpPr>
        <p:spPr bwMode="auto">
          <a:xfrm>
            <a:off x="14511" y="1981200"/>
            <a:ext cx="651451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Avenir Book"/>
                <a:cs typeface="Avenir Book"/>
              </a:rPr>
              <a:t>Growing need and value to work</a:t>
            </a:r>
          </a:p>
          <a:p>
            <a:pPr eaLnBrk="1" hangingPunct="1"/>
            <a:r>
              <a:rPr lang="en-US" sz="3200" dirty="0">
                <a:latin typeface="Avenir Book"/>
                <a:cs typeface="Avenir Book"/>
              </a:rPr>
              <a:t>at all spatial </a:t>
            </a:r>
            <a:r>
              <a:rPr lang="en-US" sz="3200" dirty="0" smtClean="0">
                <a:latin typeface="Avenir Book"/>
                <a:cs typeface="Avenir Book"/>
              </a:rPr>
              <a:t>scales and across silos</a:t>
            </a:r>
            <a:endParaRPr lang="en-US" sz="3200" dirty="0">
              <a:latin typeface="Avenir Book"/>
              <a:cs typeface="Avenir Book"/>
            </a:endParaRPr>
          </a:p>
        </p:txBody>
      </p:sp>
      <p:sp>
        <p:nvSpPr>
          <p:cNvPr id="12" name="TextBox 11"/>
          <p:cNvSpPr txBox="1">
            <a:spLocks noChangeArrowheads="1"/>
          </p:cNvSpPr>
          <p:nvPr/>
        </p:nvSpPr>
        <p:spPr bwMode="auto">
          <a:xfrm>
            <a:off x="2983502" y="5475982"/>
            <a:ext cx="617348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dirty="0">
                <a:latin typeface="Avenir Book"/>
                <a:cs typeface="Avenir Book"/>
              </a:rPr>
              <a:t>People are connected to the</a:t>
            </a:r>
          </a:p>
          <a:p>
            <a:pPr eaLnBrk="1" hangingPunct="1"/>
            <a:r>
              <a:rPr lang="en-US" sz="3200" dirty="0">
                <a:latin typeface="Avenir Book"/>
                <a:cs typeface="Avenir Book"/>
              </a:rPr>
              <a:t>landscape, but not to each other </a:t>
            </a:r>
          </a:p>
        </p:txBody>
      </p:sp>
      <p:pic>
        <p:nvPicPr>
          <p:cNvPr id="2" name="Picture 1"/>
          <p:cNvPicPr>
            <a:picLocks noChangeAspect="1"/>
          </p:cNvPicPr>
          <p:nvPr/>
        </p:nvPicPr>
        <p:blipFill>
          <a:blip r:embed="rId2"/>
          <a:stretch>
            <a:fillRect/>
          </a:stretch>
        </p:blipFill>
        <p:spPr>
          <a:xfrm>
            <a:off x="14511" y="3429000"/>
            <a:ext cx="9107264" cy="16048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782387386"/>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3048000" y="2197149"/>
            <a:ext cx="3200400" cy="2616101"/>
          </a:xfrm>
          <a:prstGeom prst="rect">
            <a:avLst/>
          </a:prstGeom>
          <a:solidFill>
            <a:srgbClr val="6D7D76"/>
          </a:solidFill>
        </p:spPr>
        <p:style>
          <a:lnRef idx="3">
            <a:schemeClr val="lt1"/>
          </a:lnRef>
          <a:fillRef idx="1">
            <a:schemeClr val="accent5"/>
          </a:fillRef>
          <a:effectRef idx="1">
            <a:schemeClr val="accent5"/>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u="sng" dirty="0" smtClean="0">
                <a:solidFill>
                  <a:srgbClr val="FFFFFF"/>
                </a:solidFill>
                <a:latin typeface="Calibri" charset="0"/>
              </a:rPr>
              <a:t>What It Is </a:t>
            </a:r>
            <a:endParaRPr lang="en-US" sz="1000" dirty="0" smtClean="0">
              <a:solidFill>
                <a:srgbClr val="FFFFFF"/>
              </a:solidFill>
              <a:latin typeface="Calibri" charset="0"/>
            </a:endParaRPr>
          </a:p>
          <a:p>
            <a:pPr eaLnBrk="1" hangingPunct="1">
              <a:defRPr/>
            </a:pPr>
            <a:r>
              <a:rPr lang="en-US" sz="1600" dirty="0" smtClean="0">
                <a:solidFill>
                  <a:srgbClr val="FFFFFF"/>
                </a:solidFill>
                <a:latin typeface="Calibri" charset="0"/>
              </a:rPr>
              <a:t>An annual gathering</a:t>
            </a:r>
          </a:p>
          <a:p>
            <a:pPr eaLnBrk="1" hangingPunct="1">
              <a:defRPr/>
            </a:pPr>
            <a:r>
              <a:rPr lang="en-US" sz="1600" dirty="0" smtClean="0">
                <a:solidFill>
                  <a:srgbClr val="FFFFFF"/>
                </a:solidFill>
                <a:latin typeface="Calibri" charset="0"/>
              </a:rPr>
              <a:t>An inclusive network</a:t>
            </a:r>
          </a:p>
          <a:p>
            <a:pPr eaLnBrk="1" hangingPunct="1">
              <a:defRPr/>
            </a:pPr>
            <a:r>
              <a:rPr lang="en-US" sz="1600" dirty="0" smtClean="0">
                <a:solidFill>
                  <a:srgbClr val="FFFFFF"/>
                </a:solidFill>
                <a:latin typeface="Calibri" charset="0"/>
              </a:rPr>
              <a:t>A vehicle to:</a:t>
            </a:r>
          </a:p>
          <a:p>
            <a:pPr eaLnBrk="1" hangingPunct="1">
              <a:defRPr/>
            </a:pPr>
            <a:r>
              <a:rPr lang="en-US" sz="1600" dirty="0" smtClean="0">
                <a:solidFill>
                  <a:srgbClr val="FFFFFF"/>
                </a:solidFill>
                <a:latin typeface="Calibri" charset="0"/>
              </a:rPr>
              <a:t>   Raise awareness</a:t>
            </a:r>
          </a:p>
          <a:p>
            <a:pPr eaLnBrk="1" hangingPunct="1">
              <a:defRPr/>
            </a:pPr>
            <a:r>
              <a:rPr lang="en-US" sz="1600" dirty="0" smtClean="0">
                <a:solidFill>
                  <a:srgbClr val="FFFFFF"/>
                </a:solidFill>
                <a:latin typeface="Calibri" charset="0"/>
              </a:rPr>
              <a:t>   Foster communication</a:t>
            </a:r>
          </a:p>
          <a:p>
            <a:pPr eaLnBrk="1" hangingPunct="1">
              <a:defRPr/>
            </a:pPr>
            <a:r>
              <a:rPr lang="en-US" sz="1600" dirty="0" smtClean="0">
                <a:solidFill>
                  <a:srgbClr val="FFFFFF"/>
                </a:solidFill>
                <a:latin typeface="Calibri" charset="0"/>
              </a:rPr>
              <a:t>   Build identity</a:t>
            </a:r>
          </a:p>
          <a:p>
            <a:pPr eaLnBrk="1" hangingPunct="1">
              <a:defRPr/>
            </a:pPr>
            <a:r>
              <a:rPr lang="en-US" sz="1600" dirty="0" smtClean="0">
                <a:solidFill>
                  <a:srgbClr val="FFFFFF"/>
                </a:solidFill>
                <a:latin typeface="Calibri" charset="0"/>
              </a:rPr>
              <a:t>   Forge a common agenda</a:t>
            </a:r>
          </a:p>
          <a:p>
            <a:pPr eaLnBrk="1" hangingPunct="1">
              <a:defRPr/>
            </a:pPr>
            <a:r>
              <a:rPr lang="en-US" sz="1600" dirty="0" smtClean="0">
                <a:solidFill>
                  <a:srgbClr val="FFFFFF"/>
                </a:solidFill>
                <a:latin typeface="Calibri" charset="0"/>
              </a:rPr>
              <a:t>   Advocate and promote</a:t>
            </a:r>
          </a:p>
          <a:p>
            <a:pPr eaLnBrk="1" hangingPunct="1">
              <a:defRPr/>
            </a:pPr>
            <a:r>
              <a:rPr lang="en-US" sz="1600" dirty="0" smtClean="0">
                <a:solidFill>
                  <a:srgbClr val="FFFFFF"/>
                </a:solidFill>
                <a:latin typeface="Calibri" charset="0"/>
              </a:rPr>
              <a:t>   Sustain people and nature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0-23 at 7.38.56 P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2" name="TextBox 1"/>
          <p:cNvSpPr txBox="1"/>
          <p:nvPr/>
        </p:nvSpPr>
        <p:spPr>
          <a:xfrm>
            <a:off x="228600" y="1981200"/>
            <a:ext cx="3134191" cy="1754326"/>
          </a:xfrm>
          <a:prstGeom prst="rect">
            <a:avLst/>
          </a:prstGeom>
          <a:noFill/>
        </p:spPr>
        <p:txBody>
          <a:bodyPr wrap="none" rtlCol="0">
            <a:spAutoFit/>
          </a:bodyPr>
          <a:lstStyle/>
          <a:p>
            <a:r>
              <a:rPr lang="en-US" sz="3600" b="1" dirty="0" smtClean="0">
                <a:solidFill>
                  <a:srgbClr val="FFFF00"/>
                </a:solidFill>
                <a:effectLst>
                  <a:outerShdw blurRad="38100" dist="38100" dir="2700000" algn="tl">
                    <a:srgbClr val="000000">
                      <a:alpha val="43137"/>
                    </a:srgbClr>
                  </a:outerShdw>
                </a:effectLst>
              </a:rPr>
              <a:t>Culture</a:t>
            </a:r>
          </a:p>
          <a:p>
            <a:r>
              <a:rPr lang="en-US" sz="3600" b="1" dirty="0" smtClean="0">
                <a:solidFill>
                  <a:srgbClr val="FFFF00"/>
                </a:solidFill>
                <a:effectLst>
                  <a:outerShdw blurRad="38100" dist="38100" dir="2700000" algn="tl">
                    <a:srgbClr val="000000">
                      <a:alpha val="43137"/>
                    </a:srgbClr>
                  </a:outerShdw>
                </a:effectLst>
              </a:rPr>
              <a:t>Community</a:t>
            </a:r>
          </a:p>
          <a:p>
            <a:r>
              <a:rPr lang="en-US" sz="3600" b="1" dirty="0" smtClean="0">
                <a:solidFill>
                  <a:srgbClr val="FFFF00"/>
                </a:solidFill>
                <a:effectLst>
                  <a:outerShdw blurRad="38100" dist="38100" dir="2700000" algn="tl">
                    <a:srgbClr val="000000">
                      <a:alpha val="43137"/>
                    </a:srgbClr>
                  </a:outerShdw>
                </a:effectLst>
              </a:rPr>
              <a:t>Conservation</a:t>
            </a:r>
            <a:endParaRPr lang="en-US" sz="36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13280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alpha val="25000"/>
          </a:srgbClr>
        </a:solidFill>
        <a:effectLst/>
      </p:bgPr>
    </p:bg>
    <p:spTree>
      <p:nvGrpSpPr>
        <p:cNvPr id="1" name=""/>
        <p:cNvGrpSpPr/>
        <p:nvPr/>
      </p:nvGrpSpPr>
      <p:grpSpPr>
        <a:xfrm>
          <a:off x="0" y="0"/>
          <a:ext cx="0" cy="0"/>
          <a:chOff x="0" y="0"/>
          <a:chExt cx="0" cy="0"/>
        </a:xfrm>
      </p:grpSpPr>
      <p:sp>
        <p:nvSpPr>
          <p:cNvPr id="69633" name="Title 1"/>
          <p:cNvSpPr>
            <a:spLocks noGrp="1"/>
          </p:cNvSpPr>
          <p:nvPr>
            <p:ph type="title"/>
          </p:nvPr>
        </p:nvSpPr>
        <p:spPr>
          <a:xfrm>
            <a:off x="0" y="0"/>
            <a:ext cx="9144000" cy="1417638"/>
          </a:xfrm>
          <a:solidFill>
            <a:schemeClr val="accent4">
              <a:lumMod val="75000"/>
            </a:schemeClr>
          </a:solidFill>
        </p:spPr>
        <p:txBody>
          <a:bodyPr/>
          <a:lstStyle/>
          <a:p>
            <a:pPr eaLnBrk="1" hangingPunct="1"/>
            <a:r>
              <a:rPr lang="en-US" dirty="0">
                <a:solidFill>
                  <a:srgbClr val="FFFFFF"/>
                </a:solidFill>
                <a:latin typeface="Calibri" charset="0"/>
                <a:ea typeface="ＭＳ Ｐゴシック" charset="0"/>
                <a:cs typeface="ＭＳ Ｐゴシック" charset="0"/>
              </a:rPr>
              <a:t>Initiatives</a:t>
            </a:r>
          </a:p>
        </p:txBody>
      </p:sp>
      <p:sp>
        <p:nvSpPr>
          <p:cNvPr id="69634" name="Content Placeholder 2"/>
          <p:cNvSpPr>
            <a:spLocks noGrp="1"/>
          </p:cNvSpPr>
          <p:nvPr>
            <p:ph idx="1"/>
          </p:nvPr>
        </p:nvSpPr>
        <p:spPr>
          <a:xfrm>
            <a:off x="304800" y="1646238"/>
            <a:ext cx="8686800" cy="5059362"/>
          </a:xfrm>
        </p:spPr>
        <p:txBody>
          <a:bodyPr>
            <a:normAutofit fontScale="92500" lnSpcReduction="20000"/>
          </a:bodyPr>
          <a:lstStyle/>
          <a:p>
            <a:pPr eaLnBrk="1" hangingPunct="1">
              <a:lnSpc>
                <a:spcPct val="90000"/>
              </a:lnSpc>
            </a:pPr>
            <a:r>
              <a:rPr lang="en-US" sz="2700" i="1" dirty="0">
                <a:latin typeface="Calibri" charset="0"/>
                <a:ea typeface="ＭＳ Ｐゴシック" charset="0"/>
                <a:cs typeface="ＭＳ Ｐゴシック" charset="0"/>
              </a:rPr>
              <a:t>Annual Conference </a:t>
            </a:r>
          </a:p>
          <a:p>
            <a:pPr lvl="1" eaLnBrk="1" hangingPunct="1">
              <a:lnSpc>
                <a:spcPct val="90000"/>
              </a:lnSpc>
            </a:pPr>
            <a:r>
              <a:rPr lang="en-US" sz="2400" dirty="0">
                <a:latin typeface="Calibri" charset="0"/>
                <a:ea typeface="ＭＳ Ｐゴシック" charset="0"/>
              </a:rPr>
              <a:t>To exchange information, build relationships, and explore opportunities to work together</a:t>
            </a:r>
          </a:p>
          <a:p>
            <a:pPr eaLnBrk="1" hangingPunct="1">
              <a:lnSpc>
                <a:spcPct val="90000"/>
              </a:lnSpc>
            </a:pPr>
            <a:endParaRPr lang="en-US" sz="2700" dirty="0">
              <a:latin typeface="Calibri" charset="0"/>
              <a:ea typeface="ＭＳ Ｐゴシック" charset="0"/>
              <a:cs typeface="ＭＳ Ｐゴシック" charset="0"/>
            </a:endParaRPr>
          </a:p>
          <a:p>
            <a:pPr eaLnBrk="1" hangingPunct="1">
              <a:lnSpc>
                <a:spcPct val="90000"/>
              </a:lnSpc>
            </a:pPr>
            <a:r>
              <a:rPr lang="en-US" sz="2700" i="1" dirty="0" smtClean="0">
                <a:latin typeface="Calibri" charset="0"/>
                <a:ea typeface="ＭＳ Ｐゴシック" charset="0"/>
                <a:cs typeface="ＭＳ Ｐゴシック" charset="0"/>
              </a:rPr>
              <a:t>Friends of the Crown  </a:t>
            </a:r>
          </a:p>
          <a:p>
            <a:pPr lvl="1">
              <a:lnSpc>
                <a:spcPct val="90000"/>
              </a:lnSpc>
            </a:pPr>
            <a:r>
              <a:rPr lang="en-US" sz="2400" dirty="0" smtClean="0">
                <a:latin typeface="Calibri" charset="0"/>
                <a:ea typeface="ＭＳ Ｐゴシック" charset="0"/>
                <a:cs typeface="ＭＳ Ｐゴシック" charset="0"/>
              </a:rPr>
              <a:t>To build regional identity</a:t>
            </a:r>
          </a:p>
          <a:p>
            <a:pPr lvl="1">
              <a:lnSpc>
                <a:spcPct val="90000"/>
              </a:lnSpc>
            </a:pPr>
            <a:endParaRPr lang="en-US" sz="2300" dirty="0">
              <a:latin typeface="Calibri" charset="0"/>
              <a:ea typeface="ＭＳ Ｐゴシック" charset="0"/>
              <a:cs typeface="ＭＳ Ｐゴシック" charset="0"/>
            </a:endParaRPr>
          </a:p>
          <a:p>
            <a:pPr>
              <a:lnSpc>
                <a:spcPct val="90000"/>
              </a:lnSpc>
            </a:pPr>
            <a:r>
              <a:rPr lang="en-US" sz="2700" i="1" dirty="0">
                <a:latin typeface="Calibri" charset="0"/>
                <a:ea typeface="ＭＳ Ｐゴシック" charset="0"/>
                <a:cs typeface="ＭＳ Ｐゴシック" charset="0"/>
              </a:rPr>
              <a:t>Newsletter / </a:t>
            </a:r>
            <a:r>
              <a:rPr lang="en-US" sz="2700" i="1" dirty="0" smtClean="0">
                <a:latin typeface="Calibri" charset="0"/>
                <a:ea typeface="ＭＳ Ｐゴシック" charset="0"/>
                <a:cs typeface="ＭＳ Ｐゴシック" charset="0"/>
              </a:rPr>
              <a:t>Website</a:t>
            </a:r>
            <a:endParaRPr lang="en-US" sz="2700" dirty="0" smtClean="0">
              <a:latin typeface="Calibri" charset="0"/>
              <a:ea typeface="ＭＳ Ｐゴシック" charset="0"/>
              <a:cs typeface="ＭＳ Ｐゴシック" charset="0"/>
            </a:endParaRPr>
          </a:p>
          <a:p>
            <a:pPr lvl="1">
              <a:lnSpc>
                <a:spcPct val="90000"/>
              </a:lnSpc>
            </a:pPr>
            <a:r>
              <a:rPr lang="en-US" sz="2300" dirty="0" smtClean="0">
                <a:latin typeface="Calibri" charset="0"/>
                <a:ea typeface="ＭＳ Ｐゴシック" charset="0"/>
                <a:cs typeface="ＭＳ Ｐゴシック" charset="0"/>
              </a:rPr>
              <a:t>To share information and resources on key issues, successes and challenges</a:t>
            </a:r>
            <a:endParaRPr lang="en-US" sz="2300" dirty="0">
              <a:latin typeface="Calibri" charset="0"/>
              <a:ea typeface="ＭＳ Ｐゴシック" charset="0"/>
              <a:cs typeface="ＭＳ Ｐゴシック" charset="0"/>
            </a:endParaRPr>
          </a:p>
          <a:p>
            <a:pPr marL="457200" lvl="1" indent="0">
              <a:lnSpc>
                <a:spcPct val="90000"/>
              </a:lnSpc>
              <a:buNone/>
            </a:pPr>
            <a:endParaRPr lang="en-US" sz="2700" dirty="0">
              <a:latin typeface="Calibri" charset="0"/>
              <a:ea typeface="ＭＳ Ｐゴシック" charset="0"/>
              <a:cs typeface="ＭＳ Ｐゴシック" charset="0"/>
            </a:endParaRPr>
          </a:p>
          <a:p>
            <a:pPr eaLnBrk="1" hangingPunct="1">
              <a:lnSpc>
                <a:spcPct val="90000"/>
              </a:lnSpc>
            </a:pPr>
            <a:r>
              <a:rPr lang="en-US" sz="2700" i="1" dirty="0">
                <a:latin typeface="Calibri" charset="0"/>
                <a:ea typeface="ＭＳ Ｐゴシック" charset="0"/>
                <a:cs typeface="ＭＳ Ｐゴシック" charset="0"/>
              </a:rPr>
              <a:t>Adaptive Management </a:t>
            </a:r>
            <a:r>
              <a:rPr lang="en-US" sz="2700" i="1" dirty="0" smtClean="0">
                <a:latin typeface="Calibri" charset="0"/>
                <a:ea typeface="ＭＳ Ｐゴシック" charset="0"/>
                <a:cs typeface="ＭＳ Ｐゴシック" charset="0"/>
              </a:rPr>
              <a:t>Initiative</a:t>
            </a:r>
            <a:r>
              <a:rPr lang="en-US" sz="2700" dirty="0">
                <a:latin typeface="Calibri" charset="0"/>
                <a:ea typeface="ＭＳ Ｐゴシック" charset="0"/>
                <a:cs typeface="ＭＳ Ｐゴシック" charset="0"/>
              </a:rPr>
              <a:t>	</a:t>
            </a:r>
          </a:p>
          <a:p>
            <a:pPr lvl="1" eaLnBrk="1" hangingPunct="1">
              <a:lnSpc>
                <a:spcPct val="90000"/>
              </a:lnSpc>
            </a:pPr>
            <a:r>
              <a:rPr lang="en-US" sz="2400" dirty="0">
                <a:latin typeface="Calibri" charset="0"/>
                <a:ea typeface="ＭＳ Ｐゴシック" charset="0"/>
              </a:rPr>
              <a:t>To sustain and enhance culture, community, and conservation by:</a:t>
            </a:r>
          </a:p>
          <a:p>
            <a:pPr lvl="2" eaLnBrk="1" hangingPunct="1">
              <a:lnSpc>
                <a:spcPct val="90000"/>
              </a:lnSpc>
            </a:pPr>
            <a:r>
              <a:rPr lang="en-US" sz="2000" dirty="0">
                <a:latin typeface="Calibri" charset="0"/>
                <a:ea typeface="ＭＳ Ｐゴシック" charset="0"/>
              </a:rPr>
              <a:t>Building capacity to advance the success of existing partnerships and initiatives</a:t>
            </a:r>
          </a:p>
          <a:p>
            <a:pPr lvl="2" eaLnBrk="1" hangingPunct="1">
              <a:lnSpc>
                <a:spcPct val="90000"/>
              </a:lnSpc>
            </a:pPr>
            <a:r>
              <a:rPr lang="en-US" sz="2000" dirty="0" smtClean="0">
                <a:latin typeface="Calibri" charset="0"/>
                <a:ea typeface="ＭＳ Ｐゴシック" charset="0"/>
              </a:rPr>
              <a:t>Support on the ground adaptation projects</a:t>
            </a:r>
            <a:endParaRPr lang="en-US" sz="2000" dirty="0">
              <a:latin typeface="Calibri" charset="0"/>
              <a:ea typeface="ＭＳ Ｐゴシック" charset="0"/>
            </a:endParaRPr>
          </a:p>
          <a:p>
            <a:pPr lvl="1" eaLnBrk="1" hangingPunct="1">
              <a:lnSpc>
                <a:spcPct val="90000"/>
              </a:lnSpc>
            </a:pPr>
            <a:endParaRPr lang="en-US" sz="2400" dirty="0">
              <a:latin typeface="Calibri" charset="0"/>
              <a:ea typeface="ＭＳ Ｐゴシック"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599" y="-1523999"/>
            <a:ext cx="7095909" cy="9156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3" y="4386894"/>
            <a:ext cx="3297383" cy="247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6032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 takes time…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8660717"/>
              </p:ext>
            </p:extLst>
          </p:nvPr>
        </p:nvGraphicFramePr>
        <p:xfrm>
          <a:off x="0" y="1219200"/>
          <a:ext cx="9144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916018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400" y="3554198"/>
            <a:ext cx="9144000" cy="1621996"/>
          </a:xfrm>
          <a:prstGeom prst="rect">
            <a:avLst/>
          </a:prstGeom>
        </p:spPr>
      </p:pic>
      <p:pic>
        <p:nvPicPr>
          <p:cNvPr id="8" name="Picture 7"/>
          <p:cNvPicPr>
            <a:picLocks noChangeAspect="1"/>
          </p:cNvPicPr>
          <p:nvPr/>
        </p:nvPicPr>
        <p:blipFill>
          <a:blip r:embed="rId3"/>
          <a:stretch>
            <a:fillRect/>
          </a:stretch>
        </p:blipFill>
        <p:spPr>
          <a:xfrm>
            <a:off x="0" y="1274891"/>
            <a:ext cx="9144000" cy="1620709"/>
          </a:xfrm>
          <a:prstGeom prst="rect">
            <a:avLst/>
          </a:prstGeom>
        </p:spPr>
      </p:pic>
      <p:pic>
        <p:nvPicPr>
          <p:cNvPr id="5" name="Picture 4" descr="Screen Shot 2013-10-30 at 12.23.55 A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3903344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30 at 12.22.37 AM.pn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4571536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876"/>
            <a:ext cx="9143999" cy="6842124"/>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228600" y="1828800"/>
            <a:ext cx="4571999" cy="4572000"/>
          </a:xfrm>
          <a:solidFill>
            <a:schemeClr val="bg1">
              <a:alpha val="80000"/>
            </a:schemeClr>
          </a:solidFill>
        </p:spPr>
        <p:txBody>
          <a:bodyPr>
            <a:normAutofit fontScale="85000" lnSpcReduction="20000"/>
          </a:bodyPr>
          <a:lstStyle/>
          <a:p>
            <a:pPr>
              <a:spcBef>
                <a:spcPts val="1224"/>
              </a:spcBef>
            </a:pPr>
            <a:r>
              <a:rPr lang="en-US" dirty="0" smtClean="0"/>
              <a:t>A growing network of people and organizations</a:t>
            </a:r>
          </a:p>
          <a:p>
            <a:r>
              <a:rPr lang="en-US" dirty="0" smtClean="0"/>
              <a:t>Successes at various scales and across jurisdictions</a:t>
            </a:r>
          </a:p>
          <a:p>
            <a:r>
              <a:rPr lang="en-US" dirty="0" smtClean="0"/>
              <a:t>Momentum (learning, building new relationships, making new connections)</a:t>
            </a:r>
          </a:p>
          <a:p>
            <a:r>
              <a:rPr lang="en-US" dirty="0" smtClean="0"/>
              <a:t>Enough capacity to serve as the glue</a:t>
            </a:r>
          </a:p>
          <a:p>
            <a:r>
              <a:rPr lang="en-US" dirty="0" smtClean="0"/>
              <a:t>Consistent leadership</a:t>
            </a:r>
          </a:p>
          <a:p>
            <a:r>
              <a:rPr lang="en-US" dirty="0" smtClean="0"/>
              <a:t>Relevance </a:t>
            </a:r>
            <a:endParaRPr lang="en-US" dirty="0"/>
          </a:p>
        </p:txBody>
      </p:sp>
      <p:sp>
        <p:nvSpPr>
          <p:cNvPr id="4" name="Title 1"/>
          <p:cNvSpPr txBox="1">
            <a:spLocks/>
          </p:cNvSpPr>
          <p:nvPr/>
        </p:nvSpPr>
        <p:spPr>
          <a:xfrm>
            <a:off x="0" y="0"/>
            <a:ext cx="9143999" cy="1600200"/>
          </a:xfrm>
          <a:prstGeom prst="rect">
            <a:avLst/>
          </a:prstGeom>
          <a:solidFill>
            <a:srgbClr val="6D7D76"/>
          </a:solid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latin typeface="Calibri" charset="0"/>
                <a:ea typeface="ＭＳ Ｐゴシック" charset="0"/>
                <a:cs typeface="ＭＳ Ｐゴシック" charset="0"/>
              </a:rPr>
              <a:t>What Sustains?</a:t>
            </a:r>
            <a:endParaRPr lang="en-US" dirty="0">
              <a:solidFill>
                <a:schemeClr val="bg1"/>
              </a:solidFill>
              <a:latin typeface="Calibri" charset="0"/>
              <a:ea typeface="ＭＳ Ｐゴシック" charset="0"/>
              <a:cs typeface="ＭＳ Ｐゴシック" charset="0"/>
            </a:endParaRPr>
          </a:p>
        </p:txBody>
      </p:sp>
      <p:sp>
        <p:nvSpPr>
          <p:cNvPr id="5" name="TextBox 4"/>
          <p:cNvSpPr txBox="1"/>
          <p:nvPr/>
        </p:nvSpPr>
        <p:spPr>
          <a:xfrm>
            <a:off x="2737202" y="1128144"/>
            <a:ext cx="3669594" cy="461665"/>
          </a:xfrm>
          <a:prstGeom prst="rect">
            <a:avLst/>
          </a:prstGeom>
          <a:noFill/>
        </p:spPr>
        <p:txBody>
          <a:bodyPr wrap="none" rtlCol="0">
            <a:spAutoFit/>
          </a:bodyPr>
          <a:lstStyle/>
          <a:p>
            <a:r>
              <a:rPr lang="en-US" sz="2400" b="1" dirty="0" smtClean="0">
                <a:solidFill>
                  <a:srgbClr val="FFFF00"/>
                </a:solidFill>
                <a:effectLst>
                  <a:outerShdw blurRad="38100" dist="38100" dir="2700000" algn="tl">
                    <a:srgbClr val="000000">
                      <a:alpha val="43137"/>
                    </a:srgbClr>
                  </a:outerShdw>
                </a:effectLst>
              </a:rPr>
              <a:t>Building Social Memory</a:t>
            </a:r>
            <a:endParaRPr lang="en-US" sz="24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85409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alpha val="26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smtClean="0"/>
              <a:t>16 Projects, </a:t>
            </a:r>
            <a:br>
              <a:rPr lang="en-US" sz="3200" dirty="0" smtClean="0"/>
            </a:br>
            <a:r>
              <a:rPr lang="en-US" sz="3200" dirty="0" smtClean="0"/>
              <a:t>five focal themes of the Roundtable</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1407140"/>
              </p:ext>
            </p:extLst>
          </p:nvPr>
        </p:nvGraphicFramePr>
        <p:xfrm>
          <a:off x="10629900" y="3292475"/>
          <a:ext cx="1335088" cy="19161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 4"/>
          <p:cNvGraphicFramePr/>
          <p:nvPr>
            <p:extLst>
              <p:ext uri="{D42A27DB-BD31-4B8C-83A1-F6EECF244321}">
                <p14:modId xmlns:p14="http://schemas.microsoft.com/office/powerpoint/2010/main" val="386432819"/>
              </p:ext>
            </p:extLst>
          </p:nvPr>
        </p:nvGraphicFramePr>
        <p:xfrm>
          <a:off x="261457" y="1677110"/>
          <a:ext cx="8123850" cy="111689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Chart 5"/>
          <p:cNvGraphicFramePr/>
          <p:nvPr>
            <p:extLst>
              <p:ext uri="{D42A27DB-BD31-4B8C-83A1-F6EECF244321}">
                <p14:modId xmlns:p14="http://schemas.microsoft.com/office/powerpoint/2010/main" val="878203643"/>
              </p:ext>
            </p:extLst>
          </p:nvPr>
        </p:nvGraphicFramePr>
        <p:xfrm>
          <a:off x="1213908" y="2687769"/>
          <a:ext cx="6386116" cy="410826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3667704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07214936"/>
              </p:ext>
            </p:extLst>
          </p:nvPr>
        </p:nvGraphicFramePr>
        <p:xfrm>
          <a:off x="343231" y="896349"/>
          <a:ext cx="7620000" cy="5504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a:off x="-4557448" y="5706533"/>
            <a:ext cx="425715" cy="580305"/>
          </a:xfrm>
        </p:spPr>
        <p:txBody>
          <a:bodyPr/>
          <a:lstStyle/>
          <a:p>
            <a:pPr marL="114300" indent="0">
              <a:buNone/>
            </a:pPr>
            <a:endParaRPr lang="en-US" dirty="0"/>
          </a:p>
        </p:txBody>
      </p:sp>
      <p:sp>
        <p:nvSpPr>
          <p:cNvPr id="5" name="TextBox 4"/>
          <p:cNvSpPr txBox="1"/>
          <p:nvPr/>
        </p:nvSpPr>
        <p:spPr>
          <a:xfrm>
            <a:off x="-2360792" y="1595452"/>
            <a:ext cx="184666" cy="923330"/>
          </a:xfrm>
          <a:prstGeom prst="rect">
            <a:avLst/>
          </a:prstGeom>
          <a:noFill/>
        </p:spPr>
        <p:txBody>
          <a:bodyPr wrap="none" rtlCol="0">
            <a:spAutoFit/>
          </a:bodyPr>
          <a:lstStyle/>
          <a:p>
            <a:endParaRPr lang="en-US" dirty="0" smtClean="0"/>
          </a:p>
          <a:p>
            <a:endParaRPr lang="en-US" dirty="0"/>
          </a:p>
          <a:p>
            <a:endParaRPr lang="en-US" dirty="0"/>
          </a:p>
        </p:txBody>
      </p:sp>
      <p:sp>
        <p:nvSpPr>
          <p:cNvPr id="2" name="TextBox 1"/>
          <p:cNvSpPr txBox="1"/>
          <p:nvPr/>
        </p:nvSpPr>
        <p:spPr>
          <a:xfrm>
            <a:off x="560266" y="298783"/>
            <a:ext cx="8126534" cy="707886"/>
          </a:xfrm>
          <a:prstGeom prst="rect">
            <a:avLst/>
          </a:prstGeom>
          <a:noFill/>
        </p:spPr>
        <p:txBody>
          <a:bodyPr wrap="square" rtlCol="0">
            <a:spAutoFit/>
          </a:bodyPr>
          <a:lstStyle/>
          <a:p>
            <a:pPr algn="ctr"/>
            <a:r>
              <a:rPr lang="en-US" sz="4000" dirty="0" smtClean="0">
                <a:solidFill>
                  <a:srgbClr val="FFFF00"/>
                </a:solidFill>
                <a:effectLst>
                  <a:outerShdw blurRad="38100" dist="38100" dir="2700000" algn="tl">
                    <a:srgbClr val="000000">
                      <a:alpha val="43137"/>
                    </a:srgbClr>
                  </a:outerShdw>
                </a:effectLst>
              </a:rPr>
              <a:t>Moving Towards Implementation</a:t>
            </a:r>
            <a:endParaRPr lang="en-US" sz="4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995105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Adaptive Management Organizations</a:t>
            </a:r>
            <a:br>
              <a:rPr lang="en-US" dirty="0" smtClean="0"/>
            </a:br>
            <a:r>
              <a:rPr lang="en-US" dirty="0" smtClean="0"/>
              <a:t>Year 1</a:t>
            </a:r>
            <a:endParaRPr lang="en-US" dirty="0"/>
          </a:p>
        </p:txBody>
      </p:sp>
      <p:pic>
        <p:nvPicPr>
          <p:cNvPr id="5" name="Picture 4" descr="Screen Shot 2014-10-15 at 4.12.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81787"/>
            <a:ext cx="9144000" cy="5176213"/>
          </a:xfrm>
          <a:prstGeom prst="rect">
            <a:avLst/>
          </a:prstGeom>
        </p:spPr>
      </p:pic>
    </p:spTree>
    <p:extLst>
      <p:ext uri="{BB962C8B-B14F-4D97-AF65-F5344CB8AC3E}">
        <p14:creationId xmlns:p14="http://schemas.microsoft.com/office/powerpoint/2010/main" val="357133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Adaptive Management Organizations</a:t>
            </a:r>
            <a:br>
              <a:rPr lang="en-US" dirty="0" smtClean="0"/>
            </a:br>
            <a:r>
              <a:rPr lang="en-US" dirty="0" smtClean="0"/>
              <a:t>Year 2</a:t>
            </a:r>
            <a:endParaRPr lang="en-US" dirty="0"/>
          </a:p>
        </p:txBody>
      </p:sp>
      <p:pic>
        <p:nvPicPr>
          <p:cNvPr id="6" name="Picture 5" descr="Screen Shot 2014-10-15 at 4.14.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01913"/>
            <a:ext cx="9126645" cy="4839428"/>
          </a:xfrm>
          <a:prstGeom prst="rect">
            <a:avLst/>
          </a:prstGeom>
        </p:spPr>
      </p:pic>
    </p:spTree>
    <p:extLst>
      <p:ext uri="{BB962C8B-B14F-4D97-AF65-F5344CB8AC3E}">
        <p14:creationId xmlns:p14="http://schemas.microsoft.com/office/powerpoint/2010/main" val="907487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alpha val="10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Adaptive Management Organizations</a:t>
            </a:r>
            <a:br>
              <a:rPr lang="en-US" dirty="0" smtClean="0"/>
            </a:br>
            <a:r>
              <a:rPr lang="en-US" dirty="0" smtClean="0"/>
              <a:t>Year 2 plus Project Partners</a:t>
            </a:r>
            <a:endParaRPr lang="en-US" dirty="0"/>
          </a:p>
        </p:txBody>
      </p:sp>
      <p:pic>
        <p:nvPicPr>
          <p:cNvPr id="7" name="Picture 6" descr="Screen Shot 2014-10-15 at 4.17.5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33270"/>
            <a:ext cx="9023854" cy="5124730"/>
          </a:xfrm>
          <a:prstGeom prst="rect">
            <a:avLst/>
          </a:prstGeom>
        </p:spPr>
      </p:pic>
    </p:spTree>
    <p:extLst>
      <p:ext uri="{BB962C8B-B14F-4D97-AF65-F5344CB8AC3E}">
        <p14:creationId xmlns:p14="http://schemas.microsoft.com/office/powerpoint/2010/main" val="16862868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495478"/>
            <a:ext cx="6047746" cy="4955203"/>
          </a:xfrm>
          <a:prstGeom prst="rect">
            <a:avLst/>
          </a:prstGeom>
          <a:noFill/>
        </p:spPr>
        <p:txBody>
          <a:bodyPr wrap="none" rtlCol="0">
            <a:spAutoFit/>
          </a:bodyPr>
          <a:lstStyle/>
          <a:p>
            <a:pPr defTabSz="914400" fontAlgn="auto">
              <a:spcBef>
                <a:spcPts val="0"/>
              </a:spcBef>
              <a:spcAft>
                <a:spcPts val="0"/>
              </a:spcAft>
            </a:pPr>
            <a:r>
              <a:rPr lang="en-US" sz="4000" b="1" dirty="0" smtClean="0">
                <a:solidFill>
                  <a:srgbClr val="FFFF00"/>
                </a:solidFill>
                <a:effectLst>
                  <a:outerShdw blurRad="38100" dist="38100" dir="2700000" algn="tl">
                    <a:srgbClr val="000000">
                      <a:alpha val="43137"/>
                    </a:srgbClr>
                  </a:outerShdw>
                </a:effectLst>
                <a:latin typeface="Calibri"/>
                <a:ea typeface="+mn-ea"/>
                <a:cs typeface="+mn-cs"/>
              </a:rPr>
              <a:t>Networked Communication</a:t>
            </a:r>
          </a:p>
          <a:p>
            <a:pPr defTabSz="914400" fontAlgn="auto">
              <a:spcBef>
                <a:spcPts val="0"/>
              </a:spcBef>
              <a:spcAft>
                <a:spcPts val="0"/>
              </a:spcAft>
            </a:pPr>
            <a:endParaRPr lang="en-US" sz="4000" b="1" dirty="0">
              <a:solidFill>
                <a:srgbClr val="FFFF00"/>
              </a:solidFill>
              <a:effectLst>
                <a:outerShdw blurRad="38100" dist="38100" dir="2700000" algn="tl">
                  <a:srgbClr val="000000">
                    <a:alpha val="43137"/>
                  </a:srgbClr>
                </a:outerShdw>
              </a:effectLst>
              <a:latin typeface="Calibri"/>
              <a:ea typeface="+mn-ea"/>
              <a:cs typeface="+mn-cs"/>
            </a:endParaRPr>
          </a:p>
          <a:p>
            <a:pPr defTabSz="914400" fontAlgn="auto">
              <a:spcBef>
                <a:spcPts val="0"/>
              </a:spcBef>
              <a:spcAft>
                <a:spcPts val="0"/>
              </a:spcAft>
            </a:pPr>
            <a:r>
              <a:rPr lang="en-US" sz="4000" b="1" dirty="0" smtClean="0">
                <a:solidFill>
                  <a:srgbClr val="FFFF00"/>
                </a:solidFill>
                <a:effectLst>
                  <a:outerShdw blurRad="38100" dist="38100" dir="2700000" algn="tl">
                    <a:srgbClr val="000000">
                      <a:alpha val="43137"/>
                    </a:srgbClr>
                  </a:outerShdw>
                </a:effectLst>
                <a:latin typeface="Calibri"/>
                <a:ea typeface="+mn-ea"/>
                <a:cs typeface="+mn-cs"/>
              </a:rPr>
              <a:t>Networked Science</a:t>
            </a:r>
          </a:p>
          <a:p>
            <a:pPr defTabSz="914400" fontAlgn="auto">
              <a:spcBef>
                <a:spcPts val="0"/>
              </a:spcBef>
              <a:spcAft>
                <a:spcPts val="0"/>
              </a:spcAft>
            </a:pPr>
            <a:endParaRPr lang="en-US" sz="4000" b="1" dirty="0">
              <a:solidFill>
                <a:srgbClr val="FFFF00"/>
              </a:solidFill>
              <a:effectLst>
                <a:outerShdw blurRad="38100" dist="38100" dir="2700000" algn="tl">
                  <a:srgbClr val="000000">
                    <a:alpha val="43137"/>
                  </a:srgbClr>
                </a:outerShdw>
              </a:effectLst>
              <a:latin typeface="Calibri"/>
              <a:ea typeface="+mn-ea"/>
              <a:cs typeface="+mn-cs"/>
            </a:endParaRPr>
          </a:p>
          <a:p>
            <a:pPr defTabSz="914400" fontAlgn="auto">
              <a:spcBef>
                <a:spcPts val="0"/>
              </a:spcBef>
              <a:spcAft>
                <a:spcPts val="0"/>
              </a:spcAft>
            </a:pPr>
            <a:r>
              <a:rPr lang="en-US" sz="4000" b="1" dirty="0" smtClean="0">
                <a:solidFill>
                  <a:srgbClr val="FFFF00"/>
                </a:solidFill>
                <a:effectLst>
                  <a:outerShdw blurRad="38100" dist="38100" dir="2700000" algn="tl">
                    <a:srgbClr val="000000">
                      <a:alpha val="43137"/>
                    </a:srgbClr>
                  </a:outerShdw>
                </a:effectLst>
                <a:latin typeface="Calibri"/>
                <a:ea typeface="+mn-ea"/>
                <a:cs typeface="+mn-cs"/>
              </a:rPr>
              <a:t>Networked Governance</a:t>
            </a:r>
          </a:p>
          <a:p>
            <a:pPr defTabSz="914400" fontAlgn="auto">
              <a:spcBef>
                <a:spcPts val="0"/>
              </a:spcBef>
              <a:spcAft>
                <a:spcPts val="0"/>
              </a:spcAft>
            </a:pPr>
            <a:endParaRPr lang="en-US" sz="4000" b="1" dirty="0">
              <a:solidFill>
                <a:srgbClr val="FFFF00"/>
              </a:solidFill>
              <a:effectLst>
                <a:outerShdw blurRad="38100" dist="38100" dir="2700000" algn="tl">
                  <a:srgbClr val="000000">
                    <a:alpha val="43137"/>
                  </a:srgbClr>
                </a:outerShdw>
              </a:effectLst>
              <a:latin typeface="Calibri"/>
              <a:ea typeface="+mn-ea"/>
              <a:cs typeface="+mn-cs"/>
            </a:endParaRPr>
          </a:p>
          <a:p>
            <a:pPr defTabSz="914400" fontAlgn="auto">
              <a:spcBef>
                <a:spcPts val="0"/>
              </a:spcBef>
              <a:spcAft>
                <a:spcPts val="0"/>
              </a:spcAft>
            </a:pPr>
            <a:r>
              <a:rPr lang="en-US" sz="4000" b="1" dirty="0" smtClean="0">
                <a:solidFill>
                  <a:srgbClr val="FFFF00"/>
                </a:solidFill>
                <a:effectLst>
                  <a:outerShdw blurRad="38100" dist="38100" dir="2700000" algn="tl">
                    <a:srgbClr val="000000">
                      <a:alpha val="43137"/>
                    </a:srgbClr>
                  </a:outerShdw>
                </a:effectLst>
                <a:latin typeface="Calibri"/>
                <a:ea typeface="+mn-ea"/>
                <a:cs typeface="+mn-cs"/>
              </a:rPr>
              <a:t>Networked Society</a:t>
            </a:r>
          </a:p>
          <a:p>
            <a:pPr defTabSz="914400" fontAlgn="auto">
              <a:spcBef>
                <a:spcPts val="0"/>
              </a:spcBef>
              <a:spcAft>
                <a:spcPts val="0"/>
              </a:spcAft>
            </a:pPr>
            <a:endParaRPr lang="en-US" dirty="0">
              <a:solidFill>
                <a:prstClr val="black"/>
              </a:solidFill>
              <a:latin typeface="Calibri"/>
              <a:ea typeface="+mn-ea"/>
              <a:cs typeface="+mn-cs"/>
            </a:endParaRPr>
          </a:p>
          <a:p>
            <a:pPr defTabSz="914400" fontAlgn="auto">
              <a:spcBef>
                <a:spcPts val="0"/>
              </a:spcBef>
              <a:spcAft>
                <a:spcPts val="0"/>
              </a:spcAft>
            </a:pPr>
            <a:endParaRPr lang="en-US" dirty="0">
              <a:solidFill>
                <a:prstClr val="black"/>
              </a:solidFill>
              <a:latin typeface="Calibri"/>
              <a:ea typeface="+mn-ea"/>
              <a:cs typeface="+mn-cs"/>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3657600"/>
            <a:ext cx="3630574"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6704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39" y="669162"/>
            <a:ext cx="8354629" cy="5539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38" y="669161"/>
            <a:ext cx="3365761" cy="553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72584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endParaRPr lang="en-US" smtClean="0"/>
          </a:p>
        </p:txBody>
      </p:sp>
      <p:sp>
        <p:nvSpPr>
          <p:cNvPr id="25603" name="Content Placeholder 2"/>
          <p:cNvSpPr>
            <a:spLocks noGrp="1"/>
          </p:cNvSpPr>
          <p:nvPr>
            <p:ph idx="1"/>
          </p:nvPr>
        </p:nvSpPr>
        <p:spPr/>
        <p:txBody>
          <a:bodyPr/>
          <a:lstStyle/>
          <a:p>
            <a:endParaRPr lang="en-US" smtClean="0"/>
          </a:p>
        </p:txBody>
      </p:sp>
      <p:pic>
        <p:nvPicPr>
          <p:cNvPr id="25604" name="Picture 3"/>
          <p:cNvPicPr>
            <a:picLocks noChangeAspect="1" noChangeArrowheads="1"/>
          </p:cNvPicPr>
          <p:nvPr/>
        </p:nvPicPr>
        <p:blipFill>
          <a:blip r:embed="rId3" cstate="print"/>
          <a:srcRect/>
          <a:stretch>
            <a:fillRect/>
          </a:stretch>
        </p:blipFill>
        <p:spPr bwMode="auto">
          <a:xfrm>
            <a:off x="457200" y="228600"/>
            <a:ext cx="5499100" cy="4495800"/>
          </a:xfrm>
          <a:prstGeom prst="rect">
            <a:avLst/>
          </a:prstGeom>
          <a:noFill/>
          <a:ln w="9525">
            <a:noFill/>
            <a:miter lim="800000"/>
            <a:headEnd/>
            <a:tailEnd/>
          </a:ln>
        </p:spPr>
      </p:pic>
      <p:pic>
        <p:nvPicPr>
          <p:cNvPr id="25605" name="Picture 4"/>
          <p:cNvPicPr>
            <a:picLocks noChangeAspect="1" noChangeArrowheads="1"/>
          </p:cNvPicPr>
          <p:nvPr/>
        </p:nvPicPr>
        <p:blipFill>
          <a:blip r:embed="rId4" cstate="print"/>
          <a:srcRect/>
          <a:stretch>
            <a:fillRect/>
          </a:stretch>
        </p:blipFill>
        <p:spPr bwMode="auto">
          <a:xfrm>
            <a:off x="990600" y="4800600"/>
            <a:ext cx="7410450" cy="1562100"/>
          </a:xfrm>
          <a:prstGeom prst="rect">
            <a:avLst/>
          </a:prstGeom>
          <a:noFill/>
          <a:ln w="9525">
            <a:noFill/>
            <a:miter lim="800000"/>
            <a:headEnd/>
            <a:tailEnd/>
          </a:ln>
        </p:spPr>
      </p:pic>
      <p:pic>
        <p:nvPicPr>
          <p:cNvPr id="25606" name="Picture 5"/>
          <p:cNvPicPr>
            <a:picLocks noChangeAspect="1" noChangeArrowheads="1"/>
          </p:cNvPicPr>
          <p:nvPr/>
        </p:nvPicPr>
        <p:blipFill>
          <a:blip r:embed="rId5" cstate="print"/>
          <a:srcRect/>
          <a:stretch>
            <a:fillRect/>
          </a:stretch>
        </p:blipFill>
        <p:spPr bwMode="auto">
          <a:xfrm>
            <a:off x="4724400" y="6238875"/>
            <a:ext cx="4095750" cy="619125"/>
          </a:xfrm>
          <a:prstGeom prst="rect">
            <a:avLst/>
          </a:prstGeom>
          <a:noFill/>
          <a:ln w="9525">
            <a:noFill/>
            <a:miter lim="800000"/>
            <a:headEnd/>
            <a:tailEnd/>
          </a:ln>
        </p:spPr>
      </p:pic>
    </p:spTree>
    <p:extLst>
      <p:ext uri="{BB962C8B-B14F-4D97-AF65-F5344CB8AC3E}">
        <p14:creationId xmlns:p14="http://schemas.microsoft.com/office/powerpoint/2010/main" val="32617844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8"/>
            <a:ext cx="9144000" cy="6691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732" y="5968568"/>
            <a:ext cx="30480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1778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 y="48490"/>
            <a:ext cx="9144001" cy="7647710"/>
          </a:xfrm>
          <a:prstGeom prst="rect">
            <a:avLst/>
          </a:prstGeom>
        </p:spPr>
      </p:pic>
    </p:spTree>
    <p:extLst>
      <p:ext uri="{BB962C8B-B14F-4D97-AF65-F5344CB8AC3E}">
        <p14:creationId xmlns:p14="http://schemas.microsoft.com/office/powerpoint/2010/main" val="10937649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8529" y="30249"/>
            <a:ext cx="6277671" cy="6827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7094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1" descr="TribalTerritoriesCOTCMap.pdf"/>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919035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86" y="3987751"/>
            <a:ext cx="4320223" cy="2870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CBD39EE9-F21F-4BD2-94B1-5713AA26B73A}" type="slidenum">
              <a:rPr lang="en-US" smtClean="0">
                <a:solidFill>
                  <a:prstClr val="black">
                    <a:tint val="75000"/>
                  </a:prstClr>
                </a:solidFill>
              </a:rPr>
              <a:pPr>
                <a:defRPr/>
              </a:pPr>
              <a:t>6</a:t>
            </a:fld>
            <a:endParaRPr lang="en-US">
              <a:solidFill>
                <a:prstClr val="black">
                  <a:tint val="75000"/>
                </a:prstClr>
              </a:solidFill>
            </a:endParaRPr>
          </a:p>
        </p:txBody>
      </p:sp>
      <p:pic>
        <p:nvPicPr>
          <p:cNvPr id="47107" name="Picture 5" descr="Areal photo of Triple Divide P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7848600" cy="627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352800" y="2057400"/>
            <a:ext cx="2574925" cy="584200"/>
          </a:xfrm>
          <a:prstGeom prst="rect">
            <a:avLst/>
          </a:prstGeom>
          <a:noFill/>
        </p:spPr>
        <p:txBody>
          <a:bodyPr wrap="none">
            <a:spAutoFit/>
          </a:bodyPr>
          <a:lstStyle/>
          <a:p>
            <a:pPr defTabSz="914400"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Calibri"/>
                <a:ea typeface="+mn-ea"/>
                <a:cs typeface="+mn-cs"/>
              </a:rPr>
              <a:t>Hudson Bay</a:t>
            </a:r>
          </a:p>
        </p:txBody>
      </p:sp>
      <p:sp>
        <p:nvSpPr>
          <p:cNvPr id="7" name="TextBox 6"/>
          <p:cNvSpPr txBox="1"/>
          <p:nvPr/>
        </p:nvSpPr>
        <p:spPr>
          <a:xfrm>
            <a:off x="3276600" y="4191000"/>
            <a:ext cx="1504950" cy="584200"/>
          </a:xfrm>
          <a:prstGeom prst="rect">
            <a:avLst/>
          </a:prstGeom>
          <a:noFill/>
        </p:spPr>
        <p:txBody>
          <a:bodyPr wrap="none">
            <a:spAutoFit/>
          </a:bodyPr>
          <a:lstStyle/>
          <a:p>
            <a:pPr defTabSz="914400"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Calibri"/>
                <a:ea typeface="+mn-ea"/>
                <a:cs typeface="+mn-cs"/>
              </a:rPr>
              <a:t>Pacific</a:t>
            </a:r>
          </a:p>
        </p:txBody>
      </p:sp>
      <p:sp>
        <p:nvSpPr>
          <p:cNvPr id="8" name="TextBox 7"/>
          <p:cNvSpPr txBox="1"/>
          <p:nvPr/>
        </p:nvSpPr>
        <p:spPr>
          <a:xfrm>
            <a:off x="6172200" y="3733800"/>
            <a:ext cx="1685925" cy="584200"/>
          </a:xfrm>
          <a:prstGeom prst="rect">
            <a:avLst/>
          </a:prstGeom>
          <a:noFill/>
        </p:spPr>
        <p:txBody>
          <a:bodyPr wrap="none">
            <a:spAutoFit/>
          </a:bodyPr>
          <a:lstStyle/>
          <a:p>
            <a:pPr defTabSz="914400" fontAlgn="auto">
              <a:spcBef>
                <a:spcPts val="0"/>
              </a:spcBef>
              <a:spcAft>
                <a:spcPts val="0"/>
              </a:spcAft>
              <a:defRPr/>
            </a:pPr>
            <a:r>
              <a:rPr lang="en-US" sz="3200" b="1" dirty="0">
                <a:solidFill>
                  <a:srgbClr val="FFFF00"/>
                </a:solidFill>
                <a:effectLst>
                  <a:outerShdw blurRad="38100" dist="38100" dir="2700000" algn="tl">
                    <a:srgbClr val="000000">
                      <a:alpha val="43137"/>
                    </a:srgbClr>
                  </a:outerShdw>
                </a:effectLst>
                <a:latin typeface="Calibri"/>
                <a:ea typeface="+mn-ea"/>
                <a:cs typeface="+mn-cs"/>
              </a:rPr>
              <a:t>Atlantic</a:t>
            </a:r>
          </a:p>
        </p:txBody>
      </p:sp>
    </p:spTree>
    <p:extLst>
      <p:ext uri="{BB962C8B-B14F-4D97-AF65-F5344CB8AC3E}">
        <p14:creationId xmlns:p14="http://schemas.microsoft.com/office/powerpoint/2010/main" val="37157669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66242" name="Picture 2" descr="http://www.transboundarywaters.orst.edu/publications/register/images/northamerica.gif"/>
          <p:cNvPicPr>
            <a:picLocks noChangeAspect="1" noChangeArrowheads="1"/>
          </p:cNvPicPr>
          <p:nvPr/>
        </p:nvPicPr>
        <p:blipFill>
          <a:blip r:embed="rId2"/>
          <a:srcRect/>
          <a:stretch>
            <a:fillRect/>
          </a:stretch>
        </p:blipFill>
        <p:spPr bwMode="auto">
          <a:xfrm>
            <a:off x="609600" y="0"/>
            <a:ext cx="8133479" cy="8562538"/>
          </a:xfrm>
          <a:prstGeom prst="rect">
            <a:avLst/>
          </a:prstGeom>
          <a:noFill/>
        </p:spPr>
      </p:pic>
      <p:sp>
        <p:nvSpPr>
          <p:cNvPr id="4" name="4-Point Star 3"/>
          <p:cNvSpPr/>
          <p:nvPr/>
        </p:nvSpPr>
        <p:spPr>
          <a:xfrm>
            <a:off x="3581400" y="3976469"/>
            <a:ext cx="381000" cy="304800"/>
          </a:xfrm>
          <a:prstGeom prst="star4">
            <a:avLst>
              <a:gd name="adj" fmla="val 2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2220941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solidFill>
                  <a:srgbClr val="FFFF00"/>
                </a:solidFill>
                <a:effectLst>
                  <a:outerShdw blurRad="38100" dist="38100" dir="2700000" algn="tl">
                    <a:srgbClr val="000000">
                      <a:alpha val="43137"/>
                    </a:srgbClr>
                  </a:outerShdw>
                </a:effectLst>
              </a:rPr>
              <a:t>Grinnell Glacier: Glacier National Park</a:t>
            </a:r>
            <a:endParaRPr lang="en-US"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18434" name="Picture 2" descr="GRN006_Overlook_2006_edited-1"/>
          <p:cNvPicPr>
            <a:picLocks noChangeAspect="1" noChangeArrowheads="1"/>
          </p:cNvPicPr>
          <p:nvPr/>
        </p:nvPicPr>
        <p:blipFill>
          <a:blip r:embed="rId2" cstate="print"/>
          <a:srcRect/>
          <a:stretch>
            <a:fillRect/>
          </a:stretch>
        </p:blipFill>
        <p:spPr bwMode="auto">
          <a:xfrm>
            <a:off x="206485" y="1040614"/>
            <a:ext cx="8785116" cy="4979186"/>
          </a:xfrm>
          <a:prstGeom prst="rect">
            <a:avLst/>
          </a:prstGeom>
          <a:noFill/>
          <a:ln w="9525">
            <a:noFill/>
            <a:miter lim="800000"/>
            <a:headEnd/>
            <a:tailEnd/>
          </a:ln>
        </p:spPr>
      </p:pic>
      <p:sp>
        <p:nvSpPr>
          <p:cNvPr id="5" name="TextBox 4"/>
          <p:cNvSpPr txBox="1"/>
          <p:nvPr/>
        </p:nvSpPr>
        <p:spPr>
          <a:xfrm>
            <a:off x="381000" y="5334000"/>
            <a:ext cx="652743" cy="369332"/>
          </a:xfrm>
          <a:prstGeom prst="rect">
            <a:avLst/>
          </a:prstGeom>
          <a:noFill/>
        </p:spPr>
        <p:txBody>
          <a:bodyPr wrap="none" rtlCol="0">
            <a:spAutoFit/>
          </a:bodyPr>
          <a:lstStyle/>
          <a:p>
            <a:pPr defTabSz="914400" fontAlgn="auto">
              <a:spcBef>
                <a:spcPts val="0"/>
              </a:spcBef>
              <a:spcAft>
                <a:spcPts val="0"/>
              </a:spcAft>
            </a:pPr>
            <a:r>
              <a:rPr lang="en-US" dirty="0" smtClean="0">
                <a:solidFill>
                  <a:prstClr val="white"/>
                </a:solidFill>
                <a:latin typeface="Calibri"/>
                <a:ea typeface="+mn-ea"/>
                <a:cs typeface="+mn-cs"/>
              </a:rPr>
              <a:t>2006</a:t>
            </a:r>
            <a:endParaRPr lang="en-US" dirty="0">
              <a:solidFill>
                <a:prstClr val="white"/>
              </a:solidFill>
              <a:latin typeface="Calibri"/>
              <a:ea typeface="+mn-ea"/>
              <a:cs typeface="+mn-cs"/>
            </a:endParaRPr>
          </a:p>
        </p:txBody>
      </p:sp>
      <p:sp>
        <p:nvSpPr>
          <p:cNvPr id="6" name="TextBox 5"/>
          <p:cNvSpPr txBox="1"/>
          <p:nvPr/>
        </p:nvSpPr>
        <p:spPr>
          <a:xfrm>
            <a:off x="381000" y="2819400"/>
            <a:ext cx="652743" cy="369332"/>
          </a:xfrm>
          <a:prstGeom prst="rect">
            <a:avLst/>
          </a:prstGeom>
          <a:noFill/>
        </p:spPr>
        <p:txBody>
          <a:bodyPr wrap="none" rtlCol="0">
            <a:spAutoFit/>
          </a:bodyPr>
          <a:lstStyle/>
          <a:p>
            <a:pPr defTabSz="914400" fontAlgn="auto">
              <a:spcBef>
                <a:spcPts val="0"/>
              </a:spcBef>
              <a:spcAft>
                <a:spcPts val="0"/>
              </a:spcAft>
            </a:pPr>
            <a:r>
              <a:rPr lang="en-US" dirty="0" smtClean="0">
                <a:solidFill>
                  <a:prstClr val="white"/>
                </a:solidFill>
                <a:latin typeface="Calibri"/>
                <a:ea typeface="+mn-ea"/>
                <a:cs typeface="+mn-cs"/>
              </a:rPr>
              <a:t>1940</a:t>
            </a:r>
            <a:endParaRPr lang="en-US" dirty="0">
              <a:solidFill>
                <a:prstClr val="white"/>
              </a:solidFill>
              <a:latin typeface="Calibri"/>
              <a:ea typeface="+mn-ea"/>
              <a:cs typeface="+mn-cs"/>
            </a:endParaRPr>
          </a:p>
        </p:txBody>
      </p:sp>
      <p:sp>
        <p:nvSpPr>
          <p:cNvPr id="7" name="TextBox 6"/>
          <p:cNvSpPr txBox="1"/>
          <p:nvPr/>
        </p:nvSpPr>
        <p:spPr>
          <a:xfrm>
            <a:off x="4495800" y="6248400"/>
            <a:ext cx="2442400" cy="369332"/>
          </a:xfrm>
          <a:prstGeom prst="rect">
            <a:avLst/>
          </a:prstGeom>
          <a:noFill/>
        </p:spPr>
        <p:txBody>
          <a:bodyPr wrap="none" rtlCol="0">
            <a:spAutoFit/>
          </a:bodyPr>
          <a:lstStyle/>
          <a:p>
            <a:pPr defTabSz="914400" fontAlgn="auto">
              <a:spcBef>
                <a:spcPts val="0"/>
              </a:spcBef>
              <a:spcAft>
                <a:spcPts val="0"/>
              </a:spcAft>
            </a:pPr>
            <a:r>
              <a:rPr lang="en-US" dirty="0" smtClean="0">
                <a:solidFill>
                  <a:prstClr val="black"/>
                </a:solidFill>
                <a:latin typeface="Calibri"/>
                <a:ea typeface="+mn-ea"/>
                <a:cs typeface="+mn-cs"/>
              </a:rPr>
              <a:t>Courtesy USGS NOROCK</a:t>
            </a:r>
            <a:endParaRPr lang="en-US" dirty="0">
              <a:solidFill>
                <a:prstClr val="black"/>
              </a:solidFill>
              <a:latin typeface="Calibri"/>
              <a:ea typeface="+mn-ea"/>
              <a:cs typeface="+mn-cs"/>
            </a:endParaRPr>
          </a:p>
        </p:txBody>
      </p:sp>
    </p:spTree>
    <p:extLst>
      <p:ext uri="{BB962C8B-B14F-4D97-AF65-F5344CB8AC3E}">
        <p14:creationId xmlns:p14="http://schemas.microsoft.com/office/powerpoint/2010/main" val="2304969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3" name="Rectangle 3"/>
          <p:cNvSpPr>
            <a:spLocks noChangeArrowheads="1"/>
          </p:cNvSpPr>
          <p:nvPr/>
        </p:nvSpPr>
        <p:spPr bwMode="auto">
          <a:xfrm>
            <a:off x="358775" y="358775"/>
            <a:ext cx="7756525" cy="647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75000"/>
              </a:lnSpc>
              <a:defRPr/>
            </a:pPr>
            <a:endParaRPr lang="en-US" sz="4000" b="1" dirty="0">
              <a:solidFill>
                <a:srgbClr val="6EB43F"/>
              </a:solidFill>
              <a:effectLst>
                <a:outerShdw blurRad="38100" dist="38100" dir="2700000" algn="tl">
                  <a:srgbClr val="000000"/>
                </a:outerShdw>
              </a:effectLst>
              <a:cs typeface="Arial" charset="0"/>
            </a:endParaRPr>
          </a:p>
        </p:txBody>
      </p:sp>
      <p:sp>
        <p:nvSpPr>
          <p:cNvPr id="465924" name="Rectangle 4"/>
          <p:cNvSpPr>
            <a:spLocks noChangeArrowheads="1"/>
          </p:cNvSpPr>
          <p:nvPr/>
        </p:nvSpPr>
        <p:spPr bwMode="auto">
          <a:xfrm>
            <a:off x="898525" y="989013"/>
            <a:ext cx="6356350" cy="647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a:lnSpc>
                <a:spcPct val="75000"/>
              </a:lnSpc>
              <a:defRPr/>
            </a:pPr>
            <a:endParaRPr lang="en-US" sz="3600" b="1">
              <a:solidFill>
                <a:srgbClr val="FFFFFF"/>
              </a:solidFill>
              <a:effectLst>
                <a:outerShdw blurRad="38100" dist="38100" dir="2700000" algn="tl">
                  <a:srgbClr val="000000"/>
                </a:outerShdw>
              </a:effectLst>
              <a:cs typeface="Arial" charset="0"/>
            </a:endParaRPr>
          </a:p>
        </p:txBody>
      </p:sp>
      <p:pic>
        <p:nvPicPr>
          <p:cNvPr id="3076" name="Picture 5" descr="new colour log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58100" y="5905500"/>
            <a:ext cx="933450" cy="709613"/>
          </a:xfrm>
          <a:prstGeom prst="rect">
            <a:avLst/>
          </a:prstGeom>
          <a:noFill/>
          <a:ln w="9525">
            <a:solidFill>
              <a:srgbClr val="6EB43F"/>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2"/>
          <p:cNvPicPr>
            <a:picLocks noChangeAspect="1"/>
          </p:cNvPicPr>
          <p:nvPr/>
        </p:nvPicPr>
        <p:blipFill>
          <a:blip r:embed="rId4" cstate="screen">
            <a:extLst>
              <a:ext uri="{28A0092B-C50C-407E-A947-70E740481C1C}">
                <a14:useLocalDpi xmlns:a14="http://schemas.microsoft.com/office/drawing/2010/main"/>
              </a:ext>
            </a:extLst>
          </a:blip>
          <a:srcRect t="9094"/>
          <a:stretch>
            <a:fillRect/>
          </a:stretch>
        </p:blipFill>
        <p:spPr bwMode="auto">
          <a:xfrm>
            <a:off x="225425" y="242888"/>
            <a:ext cx="4572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TextBox 7"/>
          <p:cNvSpPr txBox="1">
            <a:spLocks noChangeArrowheads="1"/>
          </p:cNvSpPr>
          <p:nvPr/>
        </p:nvSpPr>
        <p:spPr bwMode="auto">
          <a:xfrm>
            <a:off x="5065713" y="1176338"/>
            <a:ext cx="3832225"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charset="0"/>
                <a:ea typeface="ＭＳ Ｐゴシック" charset="0"/>
                <a:cs typeface="Arial" charset="0"/>
              </a:defRPr>
            </a:lvl1pPr>
            <a:lvl2pPr marL="742950" indent="-285750" eaLnBrk="0" hangingPunct="0">
              <a:defRPr>
                <a:solidFill>
                  <a:schemeClr val="tx1"/>
                </a:solidFill>
                <a:latin typeface="Tahoma" charset="0"/>
                <a:ea typeface="Arial" charset="0"/>
                <a:cs typeface="Arial" charset="0"/>
              </a:defRPr>
            </a:lvl2pPr>
            <a:lvl3pPr marL="1143000" indent="-228600" eaLnBrk="0" hangingPunct="0">
              <a:defRPr>
                <a:solidFill>
                  <a:schemeClr val="tx1"/>
                </a:solidFill>
                <a:latin typeface="Tahoma" charset="0"/>
                <a:ea typeface="Arial" charset="0"/>
                <a:cs typeface="Arial" charset="0"/>
              </a:defRPr>
            </a:lvl3pPr>
            <a:lvl4pPr marL="1600200" indent="-228600" eaLnBrk="0" hangingPunct="0">
              <a:defRPr>
                <a:solidFill>
                  <a:schemeClr val="tx1"/>
                </a:solidFill>
                <a:latin typeface="Tahoma" charset="0"/>
                <a:ea typeface="Arial" charset="0"/>
                <a:cs typeface="Arial" charset="0"/>
              </a:defRPr>
            </a:lvl4pPr>
            <a:lvl5pPr marL="2057400" indent="-228600" eaLnBrk="0" hangingPunct="0">
              <a:defRPr>
                <a:solidFill>
                  <a:schemeClr val="tx1"/>
                </a:solidFill>
                <a:latin typeface="Tahoma" charset="0"/>
                <a:ea typeface="Arial" charset="0"/>
                <a:cs typeface="Arial" charset="0"/>
              </a:defRPr>
            </a:lvl5pPr>
            <a:lvl6pPr marL="2514600" indent="-228600" eaLnBrk="0" fontAlgn="base" hangingPunct="0">
              <a:spcBef>
                <a:spcPct val="0"/>
              </a:spcBef>
              <a:spcAft>
                <a:spcPct val="0"/>
              </a:spcAft>
              <a:defRPr>
                <a:solidFill>
                  <a:schemeClr val="tx1"/>
                </a:solidFill>
                <a:latin typeface="Tahoma" charset="0"/>
                <a:ea typeface="Arial" charset="0"/>
                <a:cs typeface="Arial" charset="0"/>
              </a:defRPr>
            </a:lvl6pPr>
            <a:lvl7pPr marL="2971800" indent="-228600" eaLnBrk="0" fontAlgn="base" hangingPunct="0">
              <a:spcBef>
                <a:spcPct val="0"/>
              </a:spcBef>
              <a:spcAft>
                <a:spcPct val="0"/>
              </a:spcAft>
              <a:defRPr>
                <a:solidFill>
                  <a:schemeClr val="tx1"/>
                </a:solidFill>
                <a:latin typeface="Tahoma" charset="0"/>
                <a:ea typeface="Arial" charset="0"/>
                <a:cs typeface="Arial" charset="0"/>
              </a:defRPr>
            </a:lvl7pPr>
            <a:lvl8pPr marL="3429000" indent="-228600" eaLnBrk="0" fontAlgn="base" hangingPunct="0">
              <a:spcBef>
                <a:spcPct val="0"/>
              </a:spcBef>
              <a:spcAft>
                <a:spcPct val="0"/>
              </a:spcAft>
              <a:defRPr>
                <a:solidFill>
                  <a:schemeClr val="tx1"/>
                </a:solidFill>
                <a:latin typeface="Tahoma" charset="0"/>
                <a:ea typeface="Arial" charset="0"/>
                <a:cs typeface="Arial" charset="0"/>
              </a:defRPr>
            </a:lvl8pPr>
            <a:lvl9pPr marL="3886200" indent="-228600" eaLnBrk="0" fontAlgn="base" hangingPunct="0">
              <a:spcBef>
                <a:spcPct val="0"/>
              </a:spcBef>
              <a:spcAft>
                <a:spcPct val="0"/>
              </a:spcAft>
              <a:defRPr>
                <a:solidFill>
                  <a:schemeClr val="tx1"/>
                </a:solidFill>
                <a:latin typeface="Tahoma" charset="0"/>
                <a:ea typeface="Arial" charset="0"/>
                <a:cs typeface="Arial" charset="0"/>
              </a:defRPr>
            </a:lvl9pPr>
          </a:lstStyle>
          <a:p>
            <a:pPr defTabSz="914400"/>
            <a:r>
              <a:rPr lang="en-CA" smtClean="0">
                <a:solidFill>
                  <a:srgbClr val="FFFFFF"/>
                </a:solidFill>
              </a:rPr>
              <a:t>First Nations/Tribal land</a:t>
            </a:r>
          </a:p>
          <a:p>
            <a:pPr defTabSz="914400"/>
            <a:r>
              <a:rPr lang="en-CA" smtClean="0">
                <a:solidFill>
                  <a:srgbClr val="FFFFFF"/>
                </a:solidFill>
              </a:rPr>
              <a:t>National Parks</a:t>
            </a:r>
          </a:p>
          <a:p>
            <a:pPr defTabSz="914400"/>
            <a:r>
              <a:rPr lang="en-CA" smtClean="0">
                <a:solidFill>
                  <a:srgbClr val="FFFFFF"/>
                </a:solidFill>
              </a:rPr>
              <a:t>US Bureau of Land Management</a:t>
            </a:r>
          </a:p>
          <a:p>
            <a:pPr defTabSz="914400"/>
            <a:r>
              <a:rPr lang="en-CA" smtClean="0">
                <a:solidFill>
                  <a:srgbClr val="FFFFFF"/>
                </a:solidFill>
              </a:rPr>
              <a:t>US Fish &amp; Wildlife</a:t>
            </a:r>
          </a:p>
          <a:p>
            <a:pPr defTabSz="914400"/>
            <a:r>
              <a:rPr lang="en-CA" smtClean="0">
                <a:solidFill>
                  <a:srgbClr val="FFFFFF"/>
                </a:solidFill>
              </a:rPr>
              <a:t>US Forest Service</a:t>
            </a:r>
          </a:p>
          <a:p>
            <a:pPr defTabSz="914400"/>
            <a:r>
              <a:rPr lang="en-CA" smtClean="0">
                <a:solidFill>
                  <a:srgbClr val="FFFFFF"/>
                </a:solidFill>
              </a:rPr>
              <a:t>Federal</a:t>
            </a:r>
          </a:p>
          <a:p>
            <a:pPr defTabSz="914400"/>
            <a:r>
              <a:rPr lang="en-CA" smtClean="0">
                <a:solidFill>
                  <a:srgbClr val="FFFFFF"/>
                </a:solidFill>
              </a:rPr>
              <a:t>Provincially Protected Areas</a:t>
            </a:r>
          </a:p>
          <a:p>
            <a:pPr defTabSz="914400"/>
            <a:r>
              <a:rPr lang="en-CA" smtClean="0">
                <a:solidFill>
                  <a:srgbClr val="FFFFFF"/>
                </a:solidFill>
              </a:rPr>
              <a:t>State Trusts</a:t>
            </a:r>
          </a:p>
          <a:p>
            <a:pPr defTabSz="914400"/>
            <a:r>
              <a:rPr lang="en-CA" smtClean="0">
                <a:solidFill>
                  <a:srgbClr val="FFFFFF"/>
                </a:solidFill>
              </a:rPr>
              <a:t>Montana Fish, Wildlife, &amp; Parks</a:t>
            </a:r>
          </a:p>
          <a:p>
            <a:pPr defTabSz="914400"/>
            <a:r>
              <a:rPr lang="en-CA" smtClean="0">
                <a:solidFill>
                  <a:srgbClr val="FFFFFF"/>
                </a:solidFill>
              </a:rPr>
              <a:t>Provincial/State</a:t>
            </a:r>
          </a:p>
          <a:p>
            <a:pPr defTabSz="914400"/>
            <a:r>
              <a:rPr lang="en-CA" smtClean="0">
                <a:solidFill>
                  <a:srgbClr val="FFFFFF"/>
                </a:solidFill>
              </a:rPr>
              <a:t>Private Conservation Land</a:t>
            </a:r>
          </a:p>
          <a:p>
            <a:pPr defTabSz="914400"/>
            <a:r>
              <a:rPr lang="en-CA" smtClean="0">
                <a:solidFill>
                  <a:srgbClr val="FFFFFF"/>
                </a:solidFill>
              </a:rPr>
              <a:t>Plum Creek Timber</a:t>
            </a:r>
          </a:p>
          <a:p>
            <a:pPr defTabSz="914400"/>
            <a:r>
              <a:rPr lang="en-CA" smtClean="0">
                <a:solidFill>
                  <a:srgbClr val="FFFFFF"/>
                </a:solidFill>
              </a:rPr>
              <a:t>Private Land</a:t>
            </a:r>
          </a:p>
          <a:p>
            <a:pPr defTabSz="914400"/>
            <a:endParaRPr lang="en-CA" smtClean="0">
              <a:solidFill>
                <a:srgbClr val="FFFFFF"/>
              </a:solidFill>
            </a:endParaRPr>
          </a:p>
        </p:txBody>
      </p:sp>
      <p:pic>
        <p:nvPicPr>
          <p:cNvPr id="3" name="Picture 2"/>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425" y="-379413"/>
            <a:ext cx="457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237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3">
                                            <p:txEl>
                                              <p:pRg st="0" end="0"/>
                                            </p:txEl>
                                          </p:spTgt>
                                        </p:tgtEl>
                                        <p:attrNameLst>
                                          <p:attrName>style.visibility</p:attrName>
                                        </p:attrNameLst>
                                      </p:cBhvr>
                                      <p:to>
                                        <p:strVal val="visible"/>
                                      </p:to>
                                    </p:set>
                                    <p:animEffect transition="in" filter="fade">
                                      <p:cBhvr>
                                        <p:cTn id="12" dur="1000"/>
                                        <p:tgtEl>
                                          <p:spTgt spid="4103">
                                            <p:txEl>
                                              <p:pRg st="0" end="0"/>
                                            </p:txEl>
                                          </p:spTgt>
                                        </p:tgtEl>
                                      </p:cBhvr>
                                    </p:animEffect>
                                    <p:anim calcmode="lin" valueType="num">
                                      <p:cBhvr>
                                        <p:cTn id="13" dur="1000" fill="hold"/>
                                        <p:tgtEl>
                                          <p:spTgt spid="410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103">
                                            <p:txEl>
                                              <p:pRg st="0" end="0"/>
                                            </p:txEl>
                                          </p:spTgt>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4103">
                                            <p:txEl>
                                              <p:pRg st="1" end="1"/>
                                            </p:txEl>
                                          </p:spTgt>
                                        </p:tgtEl>
                                        <p:attrNameLst>
                                          <p:attrName>style.visibility</p:attrName>
                                        </p:attrNameLst>
                                      </p:cBhvr>
                                      <p:to>
                                        <p:strVal val="visible"/>
                                      </p:to>
                                    </p:set>
                                    <p:animEffect transition="in" filter="fade">
                                      <p:cBhvr>
                                        <p:cTn id="23" dur="1000"/>
                                        <p:tgtEl>
                                          <p:spTgt spid="4103">
                                            <p:txEl>
                                              <p:pRg st="1" end="1"/>
                                            </p:txEl>
                                          </p:spTgt>
                                        </p:tgtEl>
                                      </p:cBhvr>
                                    </p:animEffect>
                                    <p:anim calcmode="lin" valueType="num">
                                      <p:cBhvr>
                                        <p:cTn id="24" dur="1000" fill="hold"/>
                                        <p:tgtEl>
                                          <p:spTgt spid="410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4103">
                                            <p:txEl>
                                              <p:pRg st="1" end="1"/>
                                            </p:txEl>
                                          </p:spTgt>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2000"/>
                            </p:stCondLst>
                            <p:childTnLst>
                              <p:par>
                                <p:cTn id="27" presetID="42" presetClass="entr" presetSubtype="0"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03">
                                            <p:txEl>
                                              <p:pRg st="2" end="2"/>
                                            </p:txEl>
                                          </p:spTgt>
                                        </p:tgtEl>
                                        <p:attrNameLst>
                                          <p:attrName>style.visibility</p:attrName>
                                        </p:attrNameLst>
                                      </p:cBhvr>
                                      <p:to>
                                        <p:strVal val="visible"/>
                                      </p:to>
                                    </p:set>
                                    <p:animEffect transition="in" filter="fade">
                                      <p:cBhvr>
                                        <p:cTn id="34" dur="1000"/>
                                        <p:tgtEl>
                                          <p:spTgt spid="4103">
                                            <p:txEl>
                                              <p:pRg st="2" end="2"/>
                                            </p:txEl>
                                          </p:spTgt>
                                        </p:tgtEl>
                                      </p:cBhvr>
                                    </p:animEffect>
                                    <p:anim calcmode="lin" valueType="num">
                                      <p:cBhvr>
                                        <p:cTn id="35" dur="1000" fill="hold"/>
                                        <p:tgtEl>
                                          <p:spTgt spid="410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4103">
                                            <p:txEl>
                                              <p:pRg st="2" end="2"/>
                                            </p:txEl>
                                          </p:spTgt>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3000"/>
                            </p:stCondLst>
                            <p:childTnLst>
                              <p:par>
                                <p:cTn id="38" presetID="42"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4103">
                                            <p:txEl>
                                              <p:pRg st="3" end="3"/>
                                            </p:txEl>
                                          </p:spTgt>
                                        </p:tgtEl>
                                        <p:attrNameLst>
                                          <p:attrName>style.visibility</p:attrName>
                                        </p:attrNameLst>
                                      </p:cBhvr>
                                      <p:to>
                                        <p:strVal val="visible"/>
                                      </p:to>
                                    </p:set>
                                    <p:animEffect transition="in" filter="fade">
                                      <p:cBhvr>
                                        <p:cTn id="45" dur="1000"/>
                                        <p:tgtEl>
                                          <p:spTgt spid="4103">
                                            <p:txEl>
                                              <p:pRg st="3" end="3"/>
                                            </p:txEl>
                                          </p:spTgt>
                                        </p:tgtEl>
                                      </p:cBhvr>
                                    </p:animEffect>
                                    <p:anim calcmode="lin" valueType="num">
                                      <p:cBhvr>
                                        <p:cTn id="46" dur="1000" fill="hold"/>
                                        <p:tgtEl>
                                          <p:spTgt spid="4103">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4103">
                                            <p:txEl>
                                              <p:pRg st="3" end="3"/>
                                            </p:txEl>
                                          </p:spTgt>
                                        </p:tgtEl>
                                        <p:attrNameLst>
                                          <p:attrName>ppt_y</p:attrName>
                                        </p:attrNameLst>
                                      </p:cBhvr>
                                      <p:tavLst>
                                        <p:tav tm="0">
                                          <p:val>
                                            <p:strVal val="#ppt_y+.1"/>
                                          </p:val>
                                        </p:tav>
                                        <p:tav tm="100000">
                                          <p:val>
                                            <p:strVal val="#ppt_y"/>
                                          </p:val>
                                        </p:tav>
                                      </p:tavLst>
                                    </p:anim>
                                  </p:childTnLst>
                                </p:cTn>
                              </p:par>
                            </p:childTnLst>
                          </p:cTn>
                        </p:par>
                        <p:par>
                          <p:cTn id="48" fill="hold" nodeType="afterGroup">
                            <p:stCondLst>
                              <p:cond delay="4000"/>
                            </p:stCondLst>
                            <p:childTnLst>
                              <p:par>
                                <p:cTn id="49" presetID="42"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4103">
                                            <p:txEl>
                                              <p:pRg st="4" end="4"/>
                                            </p:txEl>
                                          </p:spTgt>
                                        </p:tgtEl>
                                        <p:attrNameLst>
                                          <p:attrName>style.visibility</p:attrName>
                                        </p:attrNameLst>
                                      </p:cBhvr>
                                      <p:to>
                                        <p:strVal val="visible"/>
                                      </p:to>
                                    </p:set>
                                    <p:animEffect transition="in" filter="fade">
                                      <p:cBhvr>
                                        <p:cTn id="56" dur="1000"/>
                                        <p:tgtEl>
                                          <p:spTgt spid="4103">
                                            <p:txEl>
                                              <p:pRg st="4" end="4"/>
                                            </p:txEl>
                                          </p:spTgt>
                                        </p:tgtEl>
                                      </p:cBhvr>
                                    </p:animEffect>
                                    <p:anim calcmode="lin" valueType="num">
                                      <p:cBhvr>
                                        <p:cTn id="57" dur="1000" fill="hold"/>
                                        <p:tgtEl>
                                          <p:spTgt spid="4103">
                                            <p:txEl>
                                              <p:pRg st="4" end="4"/>
                                            </p:txEl>
                                          </p:spTgt>
                                        </p:tgtEl>
                                        <p:attrNameLst>
                                          <p:attrName>ppt_x</p:attrName>
                                        </p:attrNameLst>
                                      </p:cBhvr>
                                      <p:tavLst>
                                        <p:tav tm="0">
                                          <p:val>
                                            <p:strVal val="#ppt_x"/>
                                          </p:val>
                                        </p:tav>
                                        <p:tav tm="100000">
                                          <p:val>
                                            <p:strVal val="#ppt_x"/>
                                          </p:val>
                                        </p:tav>
                                      </p:tavLst>
                                    </p:anim>
                                    <p:anim calcmode="lin" valueType="num">
                                      <p:cBhvr>
                                        <p:cTn id="58" dur="1000" fill="hold"/>
                                        <p:tgtEl>
                                          <p:spTgt spid="4103">
                                            <p:txEl>
                                              <p:pRg st="4" end="4"/>
                                            </p:txEl>
                                          </p:spTgt>
                                        </p:tgtEl>
                                        <p:attrNameLst>
                                          <p:attrName>ppt_y</p:attrName>
                                        </p:attrNameLst>
                                      </p:cBhvr>
                                      <p:tavLst>
                                        <p:tav tm="0">
                                          <p:val>
                                            <p:strVal val="#ppt_y+.1"/>
                                          </p:val>
                                        </p:tav>
                                        <p:tav tm="100000">
                                          <p:val>
                                            <p:strVal val="#ppt_y"/>
                                          </p:val>
                                        </p:tav>
                                      </p:tavLst>
                                    </p:anim>
                                  </p:childTnLst>
                                </p:cTn>
                              </p:par>
                            </p:childTnLst>
                          </p:cTn>
                        </p:par>
                        <p:par>
                          <p:cTn id="59" fill="hold" nodeType="afterGroup">
                            <p:stCondLst>
                              <p:cond delay="5000"/>
                            </p:stCondLst>
                            <p:childTnLst>
                              <p:par>
                                <p:cTn id="60" presetID="42" presetClass="entr" presetSubtype="0"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4103">
                                            <p:txEl>
                                              <p:pRg st="5" end="5"/>
                                            </p:txEl>
                                          </p:spTgt>
                                        </p:tgtEl>
                                        <p:attrNameLst>
                                          <p:attrName>style.visibility</p:attrName>
                                        </p:attrNameLst>
                                      </p:cBhvr>
                                      <p:to>
                                        <p:strVal val="visible"/>
                                      </p:to>
                                    </p:set>
                                    <p:animEffect transition="in" filter="fade">
                                      <p:cBhvr>
                                        <p:cTn id="67" dur="1000"/>
                                        <p:tgtEl>
                                          <p:spTgt spid="4103">
                                            <p:txEl>
                                              <p:pRg st="5" end="5"/>
                                            </p:txEl>
                                          </p:spTgt>
                                        </p:tgtEl>
                                      </p:cBhvr>
                                    </p:animEffect>
                                    <p:anim calcmode="lin" valueType="num">
                                      <p:cBhvr>
                                        <p:cTn id="68" dur="1000" fill="hold"/>
                                        <p:tgtEl>
                                          <p:spTgt spid="4103">
                                            <p:txEl>
                                              <p:pRg st="5" end="5"/>
                                            </p:txEl>
                                          </p:spTgt>
                                        </p:tgtEl>
                                        <p:attrNameLst>
                                          <p:attrName>ppt_x</p:attrName>
                                        </p:attrNameLst>
                                      </p:cBhvr>
                                      <p:tavLst>
                                        <p:tav tm="0">
                                          <p:val>
                                            <p:strVal val="#ppt_x"/>
                                          </p:val>
                                        </p:tav>
                                        <p:tav tm="100000">
                                          <p:val>
                                            <p:strVal val="#ppt_x"/>
                                          </p:val>
                                        </p:tav>
                                      </p:tavLst>
                                    </p:anim>
                                    <p:anim calcmode="lin" valueType="num">
                                      <p:cBhvr>
                                        <p:cTn id="69" dur="1000" fill="hold"/>
                                        <p:tgtEl>
                                          <p:spTgt spid="4103">
                                            <p:txEl>
                                              <p:pRg st="5" end="5"/>
                                            </p:txEl>
                                          </p:spTgt>
                                        </p:tgtEl>
                                        <p:attrNameLst>
                                          <p:attrName>ppt_y</p:attrName>
                                        </p:attrNameLst>
                                      </p:cBhvr>
                                      <p:tavLst>
                                        <p:tav tm="0">
                                          <p:val>
                                            <p:strVal val="#ppt_y+.1"/>
                                          </p:val>
                                        </p:tav>
                                        <p:tav tm="100000">
                                          <p:val>
                                            <p:strVal val="#ppt_y"/>
                                          </p:val>
                                        </p:tav>
                                      </p:tavLst>
                                    </p:anim>
                                  </p:childTnLst>
                                </p:cTn>
                              </p:par>
                            </p:childTnLst>
                          </p:cTn>
                        </p:par>
                        <p:par>
                          <p:cTn id="70" fill="hold" nodeType="afterGroup">
                            <p:stCondLst>
                              <p:cond delay="6000"/>
                            </p:stCondLst>
                            <p:childTnLst>
                              <p:par>
                                <p:cTn id="71" presetID="42" presetClass="entr" presetSubtype="0" fill="hold" nodeType="after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4103">
                                            <p:txEl>
                                              <p:pRg st="6" end="6"/>
                                            </p:txEl>
                                          </p:spTgt>
                                        </p:tgtEl>
                                        <p:attrNameLst>
                                          <p:attrName>style.visibility</p:attrName>
                                        </p:attrNameLst>
                                      </p:cBhvr>
                                      <p:to>
                                        <p:strVal val="visible"/>
                                      </p:to>
                                    </p:set>
                                    <p:animEffect transition="in" filter="fade">
                                      <p:cBhvr>
                                        <p:cTn id="78" dur="1000"/>
                                        <p:tgtEl>
                                          <p:spTgt spid="4103">
                                            <p:txEl>
                                              <p:pRg st="6" end="6"/>
                                            </p:txEl>
                                          </p:spTgt>
                                        </p:tgtEl>
                                      </p:cBhvr>
                                    </p:animEffect>
                                    <p:anim calcmode="lin" valueType="num">
                                      <p:cBhvr>
                                        <p:cTn id="79" dur="1000" fill="hold"/>
                                        <p:tgtEl>
                                          <p:spTgt spid="4103">
                                            <p:txEl>
                                              <p:pRg st="6" end="6"/>
                                            </p:txEl>
                                          </p:spTgt>
                                        </p:tgtEl>
                                        <p:attrNameLst>
                                          <p:attrName>ppt_x</p:attrName>
                                        </p:attrNameLst>
                                      </p:cBhvr>
                                      <p:tavLst>
                                        <p:tav tm="0">
                                          <p:val>
                                            <p:strVal val="#ppt_x"/>
                                          </p:val>
                                        </p:tav>
                                        <p:tav tm="100000">
                                          <p:val>
                                            <p:strVal val="#ppt_x"/>
                                          </p:val>
                                        </p:tav>
                                      </p:tavLst>
                                    </p:anim>
                                    <p:anim calcmode="lin" valueType="num">
                                      <p:cBhvr>
                                        <p:cTn id="80" dur="1000" fill="hold"/>
                                        <p:tgtEl>
                                          <p:spTgt spid="4103">
                                            <p:txEl>
                                              <p:pRg st="6" end="6"/>
                                            </p:txEl>
                                          </p:spTgt>
                                        </p:tgtEl>
                                        <p:attrNameLst>
                                          <p:attrName>ppt_y</p:attrName>
                                        </p:attrNameLst>
                                      </p:cBhvr>
                                      <p:tavLst>
                                        <p:tav tm="0">
                                          <p:val>
                                            <p:strVal val="#ppt_y+.1"/>
                                          </p:val>
                                        </p:tav>
                                        <p:tav tm="100000">
                                          <p:val>
                                            <p:strVal val="#ppt_y"/>
                                          </p:val>
                                        </p:tav>
                                      </p:tavLst>
                                    </p:anim>
                                  </p:childTnLst>
                                </p:cTn>
                              </p:par>
                            </p:childTnLst>
                          </p:cTn>
                        </p:par>
                        <p:par>
                          <p:cTn id="81" fill="hold" nodeType="afterGroup">
                            <p:stCondLst>
                              <p:cond delay="7000"/>
                            </p:stCondLst>
                            <p:childTnLst>
                              <p:par>
                                <p:cTn id="82" presetID="42" presetClass="entr" presetSubtype="0" fill="hold"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1000"/>
                                        <p:tgtEl>
                                          <p:spTgt spid="22"/>
                                        </p:tgtEl>
                                      </p:cBhvr>
                                    </p:animEffect>
                                    <p:anim calcmode="lin" valueType="num">
                                      <p:cBhvr>
                                        <p:cTn id="85" dur="1000" fill="hold"/>
                                        <p:tgtEl>
                                          <p:spTgt spid="22"/>
                                        </p:tgtEl>
                                        <p:attrNameLst>
                                          <p:attrName>ppt_x</p:attrName>
                                        </p:attrNameLst>
                                      </p:cBhvr>
                                      <p:tavLst>
                                        <p:tav tm="0">
                                          <p:val>
                                            <p:strVal val="#ppt_x"/>
                                          </p:val>
                                        </p:tav>
                                        <p:tav tm="100000">
                                          <p:val>
                                            <p:strVal val="#ppt_x"/>
                                          </p:val>
                                        </p:tav>
                                      </p:tavLst>
                                    </p:anim>
                                    <p:anim calcmode="lin" valueType="num">
                                      <p:cBhvr>
                                        <p:cTn id="86" dur="1000" fill="hold"/>
                                        <p:tgtEl>
                                          <p:spTgt spid="22"/>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103">
                                            <p:txEl>
                                              <p:pRg st="7" end="7"/>
                                            </p:txEl>
                                          </p:spTgt>
                                        </p:tgtEl>
                                        <p:attrNameLst>
                                          <p:attrName>style.visibility</p:attrName>
                                        </p:attrNameLst>
                                      </p:cBhvr>
                                      <p:to>
                                        <p:strVal val="visible"/>
                                      </p:to>
                                    </p:set>
                                    <p:animEffect transition="in" filter="fade">
                                      <p:cBhvr>
                                        <p:cTn id="89" dur="1000"/>
                                        <p:tgtEl>
                                          <p:spTgt spid="4103">
                                            <p:txEl>
                                              <p:pRg st="7" end="7"/>
                                            </p:txEl>
                                          </p:spTgt>
                                        </p:tgtEl>
                                      </p:cBhvr>
                                    </p:animEffect>
                                    <p:anim calcmode="lin" valueType="num">
                                      <p:cBhvr>
                                        <p:cTn id="90" dur="1000" fill="hold"/>
                                        <p:tgtEl>
                                          <p:spTgt spid="4103">
                                            <p:txEl>
                                              <p:pRg st="7" end="7"/>
                                            </p:txEl>
                                          </p:spTgt>
                                        </p:tgtEl>
                                        <p:attrNameLst>
                                          <p:attrName>ppt_x</p:attrName>
                                        </p:attrNameLst>
                                      </p:cBhvr>
                                      <p:tavLst>
                                        <p:tav tm="0">
                                          <p:val>
                                            <p:strVal val="#ppt_x"/>
                                          </p:val>
                                        </p:tav>
                                        <p:tav tm="100000">
                                          <p:val>
                                            <p:strVal val="#ppt_x"/>
                                          </p:val>
                                        </p:tav>
                                      </p:tavLst>
                                    </p:anim>
                                    <p:anim calcmode="lin" valueType="num">
                                      <p:cBhvr>
                                        <p:cTn id="91" dur="1000" fill="hold"/>
                                        <p:tgtEl>
                                          <p:spTgt spid="4103">
                                            <p:txEl>
                                              <p:pRg st="7" end="7"/>
                                            </p:txEl>
                                          </p:spTgt>
                                        </p:tgtEl>
                                        <p:attrNameLst>
                                          <p:attrName>ppt_y</p:attrName>
                                        </p:attrNameLst>
                                      </p:cBhvr>
                                      <p:tavLst>
                                        <p:tav tm="0">
                                          <p:val>
                                            <p:strVal val="#ppt_y+.1"/>
                                          </p:val>
                                        </p:tav>
                                        <p:tav tm="100000">
                                          <p:val>
                                            <p:strVal val="#ppt_y"/>
                                          </p:val>
                                        </p:tav>
                                      </p:tavLst>
                                    </p:anim>
                                  </p:childTnLst>
                                </p:cTn>
                              </p:par>
                            </p:childTnLst>
                          </p:cTn>
                        </p:par>
                        <p:par>
                          <p:cTn id="92" fill="hold" nodeType="afterGroup">
                            <p:stCondLst>
                              <p:cond delay="8000"/>
                            </p:stCondLst>
                            <p:childTnLst>
                              <p:par>
                                <p:cTn id="93" presetID="42" presetClass="entr" presetSubtype="0" fill="hold"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fade">
                                      <p:cBhvr>
                                        <p:cTn id="95" dur="1000"/>
                                        <p:tgtEl>
                                          <p:spTgt spid="23"/>
                                        </p:tgtEl>
                                      </p:cBhvr>
                                    </p:animEffect>
                                    <p:anim calcmode="lin" valueType="num">
                                      <p:cBhvr>
                                        <p:cTn id="96" dur="1000" fill="hold"/>
                                        <p:tgtEl>
                                          <p:spTgt spid="23"/>
                                        </p:tgtEl>
                                        <p:attrNameLst>
                                          <p:attrName>ppt_x</p:attrName>
                                        </p:attrNameLst>
                                      </p:cBhvr>
                                      <p:tavLst>
                                        <p:tav tm="0">
                                          <p:val>
                                            <p:strVal val="#ppt_x"/>
                                          </p:val>
                                        </p:tav>
                                        <p:tav tm="100000">
                                          <p:val>
                                            <p:strVal val="#ppt_x"/>
                                          </p:val>
                                        </p:tav>
                                      </p:tavLst>
                                    </p:anim>
                                    <p:anim calcmode="lin" valueType="num">
                                      <p:cBhvr>
                                        <p:cTn id="97" dur="1000" fill="hold"/>
                                        <p:tgtEl>
                                          <p:spTgt spid="23"/>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4103">
                                            <p:txEl>
                                              <p:pRg st="8" end="8"/>
                                            </p:txEl>
                                          </p:spTgt>
                                        </p:tgtEl>
                                        <p:attrNameLst>
                                          <p:attrName>style.visibility</p:attrName>
                                        </p:attrNameLst>
                                      </p:cBhvr>
                                      <p:to>
                                        <p:strVal val="visible"/>
                                      </p:to>
                                    </p:set>
                                    <p:animEffect transition="in" filter="fade">
                                      <p:cBhvr>
                                        <p:cTn id="100" dur="1000"/>
                                        <p:tgtEl>
                                          <p:spTgt spid="4103">
                                            <p:txEl>
                                              <p:pRg st="8" end="8"/>
                                            </p:txEl>
                                          </p:spTgt>
                                        </p:tgtEl>
                                      </p:cBhvr>
                                    </p:animEffect>
                                    <p:anim calcmode="lin" valueType="num">
                                      <p:cBhvr>
                                        <p:cTn id="101" dur="1000" fill="hold"/>
                                        <p:tgtEl>
                                          <p:spTgt spid="4103">
                                            <p:txEl>
                                              <p:pRg st="8" end="8"/>
                                            </p:txEl>
                                          </p:spTgt>
                                        </p:tgtEl>
                                        <p:attrNameLst>
                                          <p:attrName>ppt_x</p:attrName>
                                        </p:attrNameLst>
                                      </p:cBhvr>
                                      <p:tavLst>
                                        <p:tav tm="0">
                                          <p:val>
                                            <p:strVal val="#ppt_x"/>
                                          </p:val>
                                        </p:tav>
                                        <p:tav tm="100000">
                                          <p:val>
                                            <p:strVal val="#ppt_x"/>
                                          </p:val>
                                        </p:tav>
                                      </p:tavLst>
                                    </p:anim>
                                    <p:anim calcmode="lin" valueType="num">
                                      <p:cBhvr>
                                        <p:cTn id="102" dur="1000" fill="hold"/>
                                        <p:tgtEl>
                                          <p:spTgt spid="4103">
                                            <p:txEl>
                                              <p:pRg st="8" end="8"/>
                                            </p:txEl>
                                          </p:spTgt>
                                        </p:tgtEl>
                                        <p:attrNameLst>
                                          <p:attrName>ppt_y</p:attrName>
                                        </p:attrNameLst>
                                      </p:cBhvr>
                                      <p:tavLst>
                                        <p:tav tm="0">
                                          <p:val>
                                            <p:strVal val="#ppt_y+.1"/>
                                          </p:val>
                                        </p:tav>
                                        <p:tav tm="100000">
                                          <p:val>
                                            <p:strVal val="#ppt_y"/>
                                          </p:val>
                                        </p:tav>
                                      </p:tavLst>
                                    </p:anim>
                                  </p:childTnLst>
                                </p:cTn>
                              </p:par>
                            </p:childTnLst>
                          </p:cTn>
                        </p:par>
                        <p:par>
                          <p:cTn id="103" fill="hold" nodeType="afterGroup">
                            <p:stCondLst>
                              <p:cond delay="9000"/>
                            </p:stCondLst>
                            <p:childTnLst>
                              <p:par>
                                <p:cTn id="104" presetID="42" presetClass="entr" presetSubtype="0" fill="hold" nodeType="after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1000"/>
                                        <p:tgtEl>
                                          <p:spTgt spid="24"/>
                                        </p:tgtEl>
                                      </p:cBhvr>
                                    </p:animEffect>
                                    <p:anim calcmode="lin" valueType="num">
                                      <p:cBhvr>
                                        <p:cTn id="107" dur="1000" fill="hold"/>
                                        <p:tgtEl>
                                          <p:spTgt spid="24"/>
                                        </p:tgtEl>
                                        <p:attrNameLst>
                                          <p:attrName>ppt_x</p:attrName>
                                        </p:attrNameLst>
                                      </p:cBhvr>
                                      <p:tavLst>
                                        <p:tav tm="0">
                                          <p:val>
                                            <p:strVal val="#ppt_x"/>
                                          </p:val>
                                        </p:tav>
                                        <p:tav tm="100000">
                                          <p:val>
                                            <p:strVal val="#ppt_x"/>
                                          </p:val>
                                        </p:tav>
                                      </p:tavLst>
                                    </p:anim>
                                    <p:anim calcmode="lin" valueType="num">
                                      <p:cBhvr>
                                        <p:cTn id="108" dur="1000" fill="hold"/>
                                        <p:tgtEl>
                                          <p:spTgt spid="24"/>
                                        </p:tgtEl>
                                        <p:attrNameLst>
                                          <p:attrName>ppt_y</p:attrName>
                                        </p:attrNameLst>
                                      </p:cBhvr>
                                      <p:tavLst>
                                        <p:tav tm="0">
                                          <p:val>
                                            <p:strVal val="#ppt_y+.1"/>
                                          </p:val>
                                        </p:tav>
                                        <p:tav tm="100000">
                                          <p:val>
                                            <p:strVal val="#ppt_y"/>
                                          </p:val>
                                        </p:tav>
                                      </p:tavLst>
                                    </p:anim>
                                  </p:childTnLst>
                                </p:cTn>
                              </p:par>
                              <p:par>
                                <p:cTn id="109" presetID="42" presetClass="entr" presetSubtype="0" fill="hold" nodeType="withEffect">
                                  <p:stCondLst>
                                    <p:cond delay="0"/>
                                  </p:stCondLst>
                                  <p:childTnLst>
                                    <p:set>
                                      <p:cBhvr>
                                        <p:cTn id="110" dur="1" fill="hold">
                                          <p:stCondLst>
                                            <p:cond delay="0"/>
                                          </p:stCondLst>
                                        </p:cTn>
                                        <p:tgtEl>
                                          <p:spTgt spid="4103">
                                            <p:txEl>
                                              <p:pRg st="9" end="9"/>
                                            </p:txEl>
                                          </p:spTgt>
                                        </p:tgtEl>
                                        <p:attrNameLst>
                                          <p:attrName>style.visibility</p:attrName>
                                        </p:attrNameLst>
                                      </p:cBhvr>
                                      <p:to>
                                        <p:strVal val="visible"/>
                                      </p:to>
                                    </p:set>
                                    <p:animEffect transition="in" filter="fade">
                                      <p:cBhvr>
                                        <p:cTn id="111" dur="1000"/>
                                        <p:tgtEl>
                                          <p:spTgt spid="4103">
                                            <p:txEl>
                                              <p:pRg st="9" end="9"/>
                                            </p:txEl>
                                          </p:spTgt>
                                        </p:tgtEl>
                                      </p:cBhvr>
                                    </p:animEffect>
                                    <p:anim calcmode="lin" valueType="num">
                                      <p:cBhvr>
                                        <p:cTn id="112" dur="1000" fill="hold"/>
                                        <p:tgtEl>
                                          <p:spTgt spid="4103">
                                            <p:txEl>
                                              <p:pRg st="9" end="9"/>
                                            </p:txEl>
                                          </p:spTgt>
                                        </p:tgtEl>
                                        <p:attrNameLst>
                                          <p:attrName>ppt_x</p:attrName>
                                        </p:attrNameLst>
                                      </p:cBhvr>
                                      <p:tavLst>
                                        <p:tav tm="0">
                                          <p:val>
                                            <p:strVal val="#ppt_x"/>
                                          </p:val>
                                        </p:tav>
                                        <p:tav tm="100000">
                                          <p:val>
                                            <p:strVal val="#ppt_x"/>
                                          </p:val>
                                        </p:tav>
                                      </p:tavLst>
                                    </p:anim>
                                    <p:anim calcmode="lin" valueType="num">
                                      <p:cBhvr>
                                        <p:cTn id="113" dur="1000" fill="hold"/>
                                        <p:tgtEl>
                                          <p:spTgt spid="4103">
                                            <p:txEl>
                                              <p:pRg st="9" end="9"/>
                                            </p:txEl>
                                          </p:spTgt>
                                        </p:tgtEl>
                                        <p:attrNameLst>
                                          <p:attrName>ppt_y</p:attrName>
                                        </p:attrNameLst>
                                      </p:cBhvr>
                                      <p:tavLst>
                                        <p:tav tm="0">
                                          <p:val>
                                            <p:strVal val="#ppt_y+.1"/>
                                          </p:val>
                                        </p:tav>
                                        <p:tav tm="100000">
                                          <p:val>
                                            <p:strVal val="#ppt_y"/>
                                          </p:val>
                                        </p:tav>
                                      </p:tavLst>
                                    </p:anim>
                                  </p:childTnLst>
                                </p:cTn>
                              </p:par>
                            </p:childTnLst>
                          </p:cTn>
                        </p:par>
                        <p:par>
                          <p:cTn id="114" fill="hold" nodeType="afterGroup">
                            <p:stCondLst>
                              <p:cond delay="10000"/>
                            </p:stCondLst>
                            <p:childTnLst>
                              <p:par>
                                <p:cTn id="115" presetID="42" presetClass="entr" presetSubtype="0" fill="hold" nodeType="afterEffect">
                                  <p:stCondLst>
                                    <p:cond delay="0"/>
                                  </p:stCondLst>
                                  <p:childTnLst>
                                    <p:set>
                                      <p:cBhvr>
                                        <p:cTn id="116" dur="1" fill="hold">
                                          <p:stCondLst>
                                            <p:cond delay="0"/>
                                          </p:stCondLst>
                                        </p:cTn>
                                        <p:tgtEl>
                                          <p:spTgt spid="25"/>
                                        </p:tgtEl>
                                        <p:attrNameLst>
                                          <p:attrName>style.visibility</p:attrName>
                                        </p:attrNameLst>
                                      </p:cBhvr>
                                      <p:to>
                                        <p:strVal val="visible"/>
                                      </p:to>
                                    </p:set>
                                    <p:animEffect transition="in" filter="fade">
                                      <p:cBhvr>
                                        <p:cTn id="117" dur="1000"/>
                                        <p:tgtEl>
                                          <p:spTgt spid="25"/>
                                        </p:tgtEl>
                                      </p:cBhvr>
                                    </p:animEffect>
                                    <p:anim calcmode="lin" valueType="num">
                                      <p:cBhvr>
                                        <p:cTn id="118" dur="1000" fill="hold"/>
                                        <p:tgtEl>
                                          <p:spTgt spid="25"/>
                                        </p:tgtEl>
                                        <p:attrNameLst>
                                          <p:attrName>ppt_x</p:attrName>
                                        </p:attrNameLst>
                                      </p:cBhvr>
                                      <p:tavLst>
                                        <p:tav tm="0">
                                          <p:val>
                                            <p:strVal val="#ppt_x"/>
                                          </p:val>
                                        </p:tav>
                                        <p:tav tm="100000">
                                          <p:val>
                                            <p:strVal val="#ppt_x"/>
                                          </p:val>
                                        </p:tav>
                                      </p:tavLst>
                                    </p:anim>
                                    <p:anim calcmode="lin" valueType="num">
                                      <p:cBhvr>
                                        <p:cTn id="119" dur="1000" fill="hold"/>
                                        <p:tgtEl>
                                          <p:spTgt spid="25"/>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0"/>
                                  </p:stCondLst>
                                  <p:childTnLst>
                                    <p:set>
                                      <p:cBhvr>
                                        <p:cTn id="121" dur="1" fill="hold">
                                          <p:stCondLst>
                                            <p:cond delay="0"/>
                                          </p:stCondLst>
                                        </p:cTn>
                                        <p:tgtEl>
                                          <p:spTgt spid="4103">
                                            <p:txEl>
                                              <p:pRg st="10" end="10"/>
                                            </p:txEl>
                                          </p:spTgt>
                                        </p:tgtEl>
                                        <p:attrNameLst>
                                          <p:attrName>style.visibility</p:attrName>
                                        </p:attrNameLst>
                                      </p:cBhvr>
                                      <p:to>
                                        <p:strVal val="visible"/>
                                      </p:to>
                                    </p:set>
                                    <p:animEffect transition="in" filter="fade">
                                      <p:cBhvr>
                                        <p:cTn id="122" dur="1000"/>
                                        <p:tgtEl>
                                          <p:spTgt spid="4103">
                                            <p:txEl>
                                              <p:pRg st="10" end="10"/>
                                            </p:txEl>
                                          </p:spTgt>
                                        </p:tgtEl>
                                      </p:cBhvr>
                                    </p:animEffect>
                                    <p:anim calcmode="lin" valueType="num">
                                      <p:cBhvr>
                                        <p:cTn id="123" dur="1000" fill="hold"/>
                                        <p:tgtEl>
                                          <p:spTgt spid="4103">
                                            <p:txEl>
                                              <p:pRg st="10" end="10"/>
                                            </p:txEl>
                                          </p:spTgt>
                                        </p:tgtEl>
                                        <p:attrNameLst>
                                          <p:attrName>ppt_x</p:attrName>
                                        </p:attrNameLst>
                                      </p:cBhvr>
                                      <p:tavLst>
                                        <p:tav tm="0">
                                          <p:val>
                                            <p:strVal val="#ppt_x"/>
                                          </p:val>
                                        </p:tav>
                                        <p:tav tm="100000">
                                          <p:val>
                                            <p:strVal val="#ppt_x"/>
                                          </p:val>
                                        </p:tav>
                                      </p:tavLst>
                                    </p:anim>
                                    <p:anim calcmode="lin" valueType="num">
                                      <p:cBhvr>
                                        <p:cTn id="124" dur="1000" fill="hold"/>
                                        <p:tgtEl>
                                          <p:spTgt spid="4103">
                                            <p:txEl>
                                              <p:pRg st="10" end="10"/>
                                            </p:txEl>
                                          </p:spTgt>
                                        </p:tgtEl>
                                        <p:attrNameLst>
                                          <p:attrName>ppt_y</p:attrName>
                                        </p:attrNameLst>
                                      </p:cBhvr>
                                      <p:tavLst>
                                        <p:tav tm="0">
                                          <p:val>
                                            <p:strVal val="#ppt_y+.1"/>
                                          </p:val>
                                        </p:tav>
                                        <p:tav tm="100000">
                                          <p:val>
                                            <p:strVal val="#ppt_y"/>
                                          </p:val>
                                        </p:tav>
                                      </p:tavLst>
                                    </p:anim>
                                  </p:childTnLst>
                                </p:cTn>
                              </p:par>
                            </p:childTnLst>
                          </p:cTn>
                        </p:par>
                        <p:par>
                          <p:cTn id="125" fill="hold" nodeType="afterGroup">
                            <p:stCondLst>
                              <p:cond delay="11000"/>
                            </p:stCondLst>
                            <p:childTnLst>
                              <p:par>
                                <p:cTn id="126" presetID="42" presetClass="entr" presetSubtype="0" fill="hold" nodeType="afterEffect">
                                  <p:stCondLst>
                                    <p:cond delay="0"/>
                                  </p:stCondLst>
                                  <p:childTnLst>
                                    <p:set>
                                      <p:cBhvr>
                                        <p:cTn id="127" dur="1" fill="hold">
                                          <p:stCondLst>
                                            <p:cond delay="0"/>
                                          </p:stCondLst>
                                        </p:cTn>
                                        <p:tgtEl>
                                          <p:spTgt spid="26"/>
                                        </p:tgtEl>
                                        <p:attrNameLst>
                                          <p:attrName>style.visibility</p:attrName>
                                        </p:attrNameLst>
                                      </p:cBhvr>
                                      <p:to>
                                        <p:strVal val="visible"/>
                                      </p:to>
                                    </p:set>
                                    <p:animEffect transition="in" filter="fade">
                                      <p:cBhvr>
                                        <p:cTn id="128" dur="1000"/>
                                        <p:tgtEl>
                                          <p:spTgt spid="26"/>
                                        </p:tgtEl>
                                      </p:cBhvr>
                                    </p:animEffect>
                                    <p:anim calcmode="lin" valueType="num">
                                      <p:cBhvr>
                                        <p:cTn id="129" dur="1000" fill="hold"/>
                                        <p:tgtEl>
                                          <p:spTgt spid="26"/>
                                        </p:tgtEl>
                                        <p:attrNameLst>
                                          <p:attrName>ppt_x</p:attrName>
                                        </p:attrNameLst>
                                      </p:cBhvr>
                                      <p:tavLst>
                                        <p:tav tm="0">
                                          <p:val>
                                            <p:strVal val="#ppt_x"/>
                                          </p:val>
                                        </p:tav>
                                        <p:tav tm="100000">
                                          <p:val>
                                            <p:strVal val="#ppt_x"/>
                                          </p:val>
                                        </p:tav>
                                      </p:tavLst>
                                    </p:anim>
                                    <p:anim calcmode="lin" valueType="num">
                                      <p:cBhvr>
                                        <p:cTn id="130" dur="1000" fill="hold"/>
                                        <p:tgtEl>
                                          <p:spTgt spid="26"/>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4103">
                                            <p:txEl>
                                              <p:pRg st="11" end="11"/>
                                            </p:txEl>
                                          </p:spTgt>
                                        </p:tgtEl>
                                        <p:attrNameLst>
                                          <p:attrName>style.visibility</p:attrName>
                                        </p:attrNameLst>
                                      </p:cBhvr>
                                      <p:to>
                                        <p:strVal val="visible"/>
                                      </p:to>
                                    </p:set>
                                    <p:animEffect transition="in" filter="fade">
                                      <p:cBhvr>
                                        <p:cTn id="133" dur="1000"/>
                                        <p:tgtEl>
                                          <p:spTgt spid="4103">
                                            <p:txEl>
                                              <p:pRg st="11" end="11"/>
                                            </p:txEl>
                                          </p:spTgt>
                                        </p:tgtEl>
                                      </p:cBhvr>
                                    </p:animEffect>
                                    <p:anim calcmode="lin" valueType="num">
                                      <p:cBhvr>
                                        <p:cTn id="134" dur="1000" fill="hold"/>
                                        <p:tgtEl>
                                          <p:spTgt spid="4103">
                                            <p:txEl>
                                              <p:pRg st="11" end="11"/>
                                            </p:txEl>
                                          </p:spTgt>
                                        </p:tgtEl>
                                        <p:attrNameLst>
                                          <p:attrName>ppt_x</p:attrName>
                                        </p:attrNameLst>
                                      </p:cBhvr>
                                      <p:tavLst>
                                        <p:tav tm="0">
                                          <p:val>
                                            <p:strVal val="#ppt_x"/>
                                          </p:val>
                                        </p:tav>
                                        <p:tav tm="100000">
                                          <p:val>
                                            <p:strVal val="#ppt_x"/>
                                          </p:val>
                                        </p:tav>
                                      </p:tavLst>
                                    </p:anim>
                                    <p:anim calcmode="lin" valueType="num">
                                      <p:cBhvr>
                                        <p:cTn id="135" dur="1000" fill="hold"/>
                                        <p:tgtEl>
                                          <p:spTgt spid="4103">
                                            <p:txEl>
                                              <p:pRg st="11" end="11"/>
                                            </p:txEl>
                                          </p:spTgt>
                                        </p:tgtEl>
                                        <p:attrNameLst>
                                          <p:attrName>ppt_y</p:attrName>
                                        </p:attrNameLst>
                                      </p:cBhvr>
                                      <p:tavLst>
                                        <p:tav tm="0">
                                          <p:val>
                                            <p:strVal val="#ppt_y+.1"/>
                                          </p:val>
                                        </p:tav>
                                        <p:tav tm="100000">
                                          <p:val>
                                            <p:strVal val="#ppt_y"/>
                                          </p:val>
                                        </p:tav>
                                      </p:tavLst>
                                    </p:anim>
                                  </p:childTnLst>
                                </p:cTn>
                              </p:par>
                            </p:childTnLst>
                          </p:cTn>
                        </p:par>
                        <p:par>
                          <p:cTn id="136" fill="hold" nodeType="afterGroup">
                            <p:stCondLst>
                              <p:cond delay="12000"/>
                            </p:stCondLst>
                            <p:childTnLst>
                              <p:par>
                                <p:cTn id="137" presetID="42" presetClass="entr" presetSubtype="0" fill="hold" nodeType="afterEffect">
                                  <p:stCondLst>
                                    <p:cond delay="0"/>
                                  </p:stCondLst>
                                  <p:childTnLst>
                                    <p:set>
                                      <p:cBhvr>
                                        <p:cTn id="138" dur="1" fill="hold">
                                          <p:stCondLst>
                                            <p:cond delay="0"/>
                                          </p:stCondLst>
                                        </p:cTn>
                                        <p:tgtEl>
                                          <p:spTgt spid="27"/>
                                        </p:tgtEl>
                                        <p:attrNameLst>
                                          <p:attrName>style.visibility</p:attrName>
                                        </p:attrNameLst>
                                      </p:cBhvr>
                                      <p:to>
                                        <p:strVal val="visible"/>
                                      </p:to>
                                    </p:set>
                                    <p:animEffect transition="in" filter="fade">
                                      <p:cBhvr>
                                        <p:cTn id="139" dur="1000"/>
                                        <p:tgtEl>
                                          <p:spTgt spid="27"/>
                                        </p:tgtEl>
                                      </p:cBhvr>
                                    </p:animEffect>
                                    <p:anim calcmode="lin" valueType="num">
                                      <p:cBhvr>
                                        <p:cTn id="140" dur="1000" fill="hold"/>
                                        <p:tgtEl>
                                          <p:spTgt spid="27"/>
                                        </p:tgtEl>
                                        <p:attrNameLst>
                                          <p:attrName>ppt_x</p:attrName>
                                        </p:attrNameLst>
                                      </p:cBhvr>
                                      <p:tavLst>
                                        <p:tav tm="0">
                                          <p:val>
                                            <p:strVal val="#ppt_x"/>
                                          </p:val>
                                        </p:tav>
                                        <p:tav tm="100000">
                                          <p:val>
                                            <p:strVal val="#ppt_x"/>
                                          </p:val>
                                        </p:tav>
                                      </p:tavLst>
                                    </p:anim>
                                    <p:anim calcmode="lin" valueType="num">
                                      <p:cBhvr>
                                        <p:cTn id="141" dur="1000" fill="hold"/>
                                        <p:tgtEl>
                                          <p:spTgt spid="27"/>
                                        </p:tgtEl>
                                        <p:attrNameLst>
                                          <p:attrName>ppt_y</p:attrName>
                                        </p:attrNameLst>
                                      </p:cBhvr>
                                      <p:tavLst>
                                        <p:tav tm="0">
                                          <p:val>
                                            <p:strVal val="#ppt_y+.1"/>
                                          </p:val>
                                        </p:tav>
                                        <p:tav tm="100000">
                                          <p:val>
                                            <p:strVal val="#ppt_y"/>
                                          </p:val>
                                        </p:tav>
                                      </p:tavLst>
                                    </p:anim>
                                  </p:childTnLst>
                                </p:cTn>
                              </p:par>
                              <p:par>
                                <p:cTn id="142" presetID="42" presetClass="entr" presetSubtype="0" fill="hold" nodeType="withEffect">
                                  <p:stCondLst>
                                    <p:cond delay="0"/>
                                  </p:stCondLst>
                                  <p:childTnLst>
                                    <p:set>
                                      <p:cBhvr>
                                        <p:cTn id="143" dur="1" fill="hold">
                                          <p:stCondLst>
                                            <p:cond delay="0"/>
                                          </p:stCondLst>
                                        </p:cTn>
                                        <p:tgtEl>
                                          <p:spTgt spid="4103">
                                            <p:txEl>
                                              <p:pRg st="12" end="12"/>
                                            </p:txEl>
                                          </p:spTgt>
                                        </p:tgtEl>
                                        <p:attrNameLst>
                                          <p:attrName>style.visibility</p:attrName>
                                        </p:attrNameLst>
                                      </p:cBhvr>
                                      <p:to>
                                        <p:strVal val="visible"/>
                                      </p:to>
                                    </p:set>
                                    <p:animEffect transition="in" filter="fade">
                                      <p:cBhvr>
                                        <p:cTn id="144" dur="1000"/>
                                        <p:tgtEl>
                                          <p:spTgt spid="4103">
                                            <p:txEl>
                                              <p:pRg st="12" end="12"/>
                                            </p:txEl>
                                          </p:spTgt>
                                        </p:tgtEl>
                                      </p:cBhvr>
                                    </p:animEffect>
                                    <p:anim calcmode="lin" valueType="num">
                                      <p:cBhvr>
                                        <p:cTn id="145" dur="1000" fill="hold"/>
                                        <p:tgtEl>
                                          <p:spTgt spid="4103">
                                            <p:txEl>
                                              <p:pRg st="12" end="12"/>
                                            </p:txEl>
                                          </p:spTgt>
                                        </p:tgtEl>
                                        <p:attrNameLst>
                                          <p:attrName>ppt_x</p:attrName>
                                        </p:attrNameLst>
                                      </p:cBhvr>
                                      <p:tavLst>
                                        <p:tav tm="0">
                                          <p:val>
                                            <p:strVal val="#ppt_x"/>
                                          </p:val>
                                        </p:tav>
                                        <p:tav tm="100000">
                                          <p:val>
                                            <p:strVal val="#ppt_x"/>
                                          </p:val>
                                        </p:tav>
                                      </p:tavLst>
                                    </p:anim>
                                    <p:anim calcmode="lin" valueType="num">
                                      <p:cBhvr>
                                        <p:cTn id="146" dur="1000" fill="hold"/>
                                        <p:tgtEl>
                                          <p:spTgt spid="410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11773</TotalTime>
  <Words>1164</Words>
  <Application>Microsoft Office PowerPoint</Application>
  <PresentationFormat>On-screen Show (4:3)</PresentationFormat>
  <Paragraphs>196</Paragraphs>
  <Slides>32</Slides>
  <Notes>6</Notes>
  <HiddenSlides>0</HiddenSlides>
  <MMClips>0</MMClips>
  <ScaleCrop>false</ScaleCrop>
  <HeadingPairs>
    <vt:vector size="4" baseType="variant">
      <vt:variant>
        <vt:lpstr>Theme</vt:lpstr>
      </vt:variant>
      <vt:variant>
        <vt:i4>7</vt:i4>
      </vt:variant>
      <vt:variant>
        <vt:lpstr>Slide Titles</vt:lpstr>
      </vt:variant>
      <vt:variant>
        <vt:i4>32</vt:i4>
      </vt:variant>
    </vt:vector>
  </HeadingPairs>
  <TitlesOfParts>
    <vt:vector size="39" baseType="lpstr">
      <vt:lpstr>Office Theme</vt:lpstr>
      <vt:lpstr>Balance</vt:lpstr>
      <vt:lpstr>11_Office Theme</vt:lpstr>
      <vt:lpstr>1_Office Theme</vt:lpstr>
      <vt:lpstr>12_Office Theme</vt:lpstr>
      <vt:lpstr>13_Office Theme</vt:lpstr>
      <vt:lpstr>14_Office Theme</vt:lpstr>
      <vt:lpstr>     Roundtable on the       Crown of the Continent      Connecting People to Sustain and Enhance       Culture, Community, and Conservation</vt:lpstr>
      <vt:lpstr>PowerPoint Presentation</vt:lpstr>
      <vt:lpstr>PowerPoint Presentation</vt:lpstr>
      <vt:lpstr>PowerPoint Presentation</vt:lpstr>
      <vt:lpstr>PowerPoint Presentation</vt:lpstr>
      <vt:lpstr>PowerPoint Presentation</vt:lpstr>
      <vt:lpstr>PowerPoint Presentation</vt:lpstr>
      <vt:lpstr>Grinnell Glacier: Glacier National Park</vt:lpstr>
      <vt:lpstr>PowerPoint Presentation</vt:lpstr>
      <vt:lpstr>PowerPoint Presentation</vt:lpstr>
      <vt:lpstr>Connecting Social Scale with Ecological Scale</vt:lpstr>
      <vt:lpstr>A Regional Neighborhood</vt:lpstr>
      <vt:lpstr>Crown-wide Initiatives</vt:lpstr>
      <vt:lpstr>PowerPoint Presentation</vt:lpstr>
      <vt:lpstr>An impressive community of  people shaping the future</vt:lpstr>
      <vt:lpstr>What is the challenge / opportunity? </vt:lpstr>
      <vt:lpstr>PowerPoint Presentation</vt:lpstr>
      <vt:lpstr>PowerPoint Presentation</vt:lpstr>
      <vt:lpstr>Initiatives</vt:lpstr>
      <vt:lpstr>It takes time…</vt:lpstr>
      <vt:lpstr>PowerPoint Presentation</vt:lpstr>
      <vt:lpstr>PowerPoint Presentation</vt:lpstr>
      <vt:lpstr>PowerPoint Presentation</vt:lpstr>
      <vt:lpstr>16 Projects,  five focal themes of the Roundtable</vt:lpstr>
      <vt:lpstr>PowerPoint Presentation</vt:lpstr>
      <vt:lpstr>Adaptive Management Organizations Year 1</vt:lpstr>
      <vt:lpstr>Adaptive Management Organizations Year 2</vt:lpstr>
      <vt:lpstr>Adaptive Management Organizations Year 2 plus Project Partners</vt:lpstr>
      <vt:lpstr>PowerPoint Presentation</vt:lpstr>
      <vt:lpstr>PowerPoint Presentation</vt:lpstr>
      <vt:lpstr>PowerPoint Presentation</vt:lpstr>
      <vt:lpstr>PowerPoint Presentation</vt:lpstr>
    </vt:vector>
  </TitlesOfParts>
  <Company>The University of Montana</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Roundtable on the  Crown of the Continent</dc:title>
  <dc:creator>Shawn Johnson</dc:creator>
  <cp:lastModifiedBy>Tabor</cp:lastModifiedBy>
  <cp:revision>151</cp:revision>
  <dcterms:created xsi:type="dcterms:W3CDTF">2010-11-02T21:11:09Z</dcterms:created>
  <dcterms:modified xsi:type="dcterms:W3CDTF">2014-11-17T00:12:42Z</dcterms:modified>
</cp:coreProperties>
</file>