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78" r:id="rId5"/>
    <p:sldId id="284" r:id="rId6"/>
    <p:sldId id="261" r:id="rId7"/>
    <p:sldId id="285" r:id="rId8"/>
    <p:sldId id="262" r:id="rId9"/>
    <p:sldId id="281" r:id="rId10"/>
    <p:sldId id="280" r:id="rId11"/>
    <p:sldId id="282" r:id="rId12"/>
    <p:sldId id="283" r:id="rId13"/>
    <p:sldId id="274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99" autoAdjust="0"/>
  </p:normalViewPr>
  <p:slideViewPr>
    <p:cSldViewPr>
      <p:cViewPr varScale="1">
        <p:scale>
          <a:sx n="94" d="100"/>
          <a:sy n="94" d="100"/>
        </p:scale>
        <p:origin x="-11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0270851560222"/>
          <c:y val="0.0357142857142857"/>
          <c:w val="0.47916210994459"/>
          <c:h val="0.8478308961379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Other</c:v>
                </c:pt>
                <c:pt idx="1">
                  <c:v>Multinational organizations</c:v>
                </c:pt>
                <c:pt idx="2">
                  <c:v>Development cooperation agencies</c:v>
                </c:pt>
                <c:pt idx="3">
                  <c:v>Philantropic foundations, families &amp; individuals</c:v>
                </c:pt>
                <c:pt idx="4">
                  <c:v>Regional partnerships and institutions</c:v>
                </c:pt>
                <c:pt idx="5">
                  <c:v>Local, national and international NGOs</c:v>
                </c:pt>
                <c:pt idx="6">
                  <c:v>Local, provincial or national government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cat>
            <c:strRef>
              <c:f>Sheet1!$A$2:$A$8</c:f>
              <c:strCache>
                <c:ptCount val="7"/>
                <c:pt idx="0">
                  <c:v>Other</c:v>
                </c:pt>
                <c:pt idx="1">
                  <c:v>Multinational organizations</c:v>
                </c:pt>
                <c:pt idx="2">
                  <c:v>Development cooperation agencies</c:v>
                </c:pt>
                <c:pt idx="3">
                  <c:v>Philantropic foundations, families &amp; individuals</c:v>
                </c:pt>
                <c:pt idx="4">
                  <c:v>Regional partnerships and institutions</c:v>
                </c:pt>
                <c:pt idx="5">
                  <c:v>Local, national and international NGOs</c:v>
                </c:pt>
                <c:pt idx="6">
                  <c:v>Local, provincial or national government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5.0</c:v>
                </c:pt>
                <c:pt idx="1">
                  <c:v>11.0</c:v>
                </c:pt>
                <c:pt idx="2">
                  <c:v>15.0</c:v>
                </c:pt>
                <c:pt idx="3">
                  <c:v>18.0</c:v>
                </c:pt>
                <c:pt idx="4">
                  <c:v>23.0</c:v>
                </c:pt>
                <c:pt idx="5">
                  <c:v>25.0</c:v>
                </c:pt>
                <c:pt idx="6">
                  <c:v>31.0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Other</c:v>
                </c:pt>
                <c:pt idx="1">
                  <c:v>Multinational organizations</c:v>
                </c:pt>
                <c:pt idx="2">
                  <c:v>Development cooperation agencies</c:v>
                </c:pt>
                <c:pt idx="3">
                  <c:v>Philantropic foundations, families &amp; individuals</c:v>
                </c:pt>
                <c:pt idx="4">
                  <c:v>Regional partnerships and institutions</c:v>
                </c:pt>
                <c:pt idx="5">
                  <c:v>Local, national and international NGOs</c:v>
                </c:pt>
                <c:pt idx="6">
                  <c:v>Local, provincial or national government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087384"/>
        <c:axId val="2120175496"/>
      </c:barChart>
      <c:catAx>
        <c:axId val="20950873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0175496"/>
        <c:crosses val="autoZero"/>
        <c:auto val="1"/>
        <c:lblAlgn val="ctr"/>
        <c:lblOffset val="100"/>
        <c:noMultiLvlLbl val="0"/>
      </c:catAx>
      <c:valAx>
        <c:axId val="2120175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5087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8181D-DCAD-4C95-B56A-385F97782AF1}" type="datetimeFigureOut">
              <a:rPr lang="en-GB" smtClean="0"/>
              <a:t>11/17/14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D4249-389F-40B4-88FD-278308C64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1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8F65-2F11-4BE5-A202-A4BD1C9CDC6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000" baseline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100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000" baseline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r-H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000" baseline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r-H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000" baseline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000" b="0" baseline="0" dirty="0" smtClean="0">
              <a:latin typeface="Candara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2E8D4-F5AA-47D2-9A5B-240CECA6000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0" baseline="0" dirty="0" smtClean="0">
              <a:latin typeface="Candara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2E8D4-F5AA-47D2-9A5B-240CECA6000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000" baseline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000" baseline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1000" baseline="0" dirty="0" smtClean="0"/>
              <a:t> 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100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000" baseline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100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508B-D273-4BCD-8E28-93A3E2CB89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11/17/14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0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11/17/14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64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11/17/14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0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11/17/14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13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11/17/14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4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11/17/14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9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11/17/14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1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11/17/14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11/17/14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5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11/17/14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65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E2E6-CA77-4A10-A30E-7B877B5A3B68}" type="datetimeFigureOut">
              <a:rPr lang="en-GB" smtClean="0"/>
              <a:t>11/17/14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4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E2E6-CA77-4A10-A30E-7B877B5A3B68}" type="datetimeFigureOut">
              <a:rPr lang="en-GB" smtClean="0"/>
              <a:t>11/17/14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5D1E7-C8D5-4B41-B04F-F31865D7B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1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958975"/>
            <a:ext cx="8964488" cy="1470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Transboundary Conservation Governance:</a:t>
            </a:r>
            <a:br>
              <a:rPr lang="hr-HR" dirty="0" smtClean="0"/>
            </a:br>
            <a:r>
              <a:rPr lang="hr-HR" dirty="0" smtClean="0"/>
              <a:t>Key Principles &amp; Concepts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1800" b="1" dirty="0" smtClean="0"/>
              <a:t>Governance of Transboundary Conservation Areas</a:t>
            </a:r>
            <a:endParaRPr lang="en-GB" sz="1800" dirty="0"/>
          </a:p>
          <a:p>
            <a:r>
              <a:rPr lang="hr-HR" sz="1800" dirty="0" smtClean="0"/>
              <a:t>WPC, Sydney, 17 November 2014</a:t>
            </a:r>
          </a:p>
          <a:p>
            <a:r>
              <a:rPr lang="hr-HR" sz="1800" dirty="0" smtClean="0"/>
              <a:t>Matthew McKinney and Maja Vasilijević</a:t>
            </a:r>
          </a:p>
          <a:p>
            <a:r>
              <a:rPr lang="hr-HR" sz="1800" dirty="0" smtClean="0"/>
              <a:t>IUCN WCPA</a:t>
            </a:r>
            <a:endParaRPr lang="hr-HR" sz="1800" dirty="0"/>
          </a:p>
        </p:txBody>
      </p:sp>
      <p:pic>
        <p:nvPicPr>
          <p:cNvPr id="6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92" y="-24"/>
            <a:ext cx="2914640" cy="1150516"/>
          </a:xfrm>
          <a:prstGeom prst="rect">
            <a:avLst/>
          </a:prstGeom>
          <a:noFill/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 anchor="t"/>
          <a:lstStyle/>
          <a:p>
            <a:r>
              <a:rPr lang="hr-HR" dirty="0" smtClean="0">
                <a:solidFill>
                  <a:srgbClr val="EAEAEA"/>
                </a:solidFill>
                <a:latin typeface="Helvetica 45 Light" pitchFamily="34" charset="0"/>
                <a:cs typeface="Arial" pitchFamily="34" charset="0"/>
              </a:rPr>
              <a:t> 				             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pitchFamily="34" charset="0"/>
                <a:cs typeface="Arial" pitchFamily="34" charset="0"/>
              </a:rPr>
              <a:t>Transboundary Conservation Specialist Group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9793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 noChangeAspect="1"/>
          </p:cNvSpPr>
          <p:nvPr>
            <p:ph idx="1"/>
          </p:nvPr>
        </p:nvSpPr>
        <p:spPr>
          <a:xfrm>
            <a:off x="502914" y="1855364"/>
            <a:ext cx="10121724" cy="4105656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pic>
        <p:nvPicPr>
          <p:cNvPr id="7171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0"/>
            <a:ext cx="29146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-3056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7023"/>
            <a:ext cx="3600400" cy="1179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3200" dirty="0" smtClean="0"/>
              <a:t>Sources of Funding</a:t>
            </a:r>
            <a:endParaRPr lang="hr-HR" sz="3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65122415"/>
              </p:ext>
            </p:extLst>
          </p:nvPr>
        </p:nvGraphicFramePr>
        <p:xfrm>
          <a:off x="323528" y="1124744"/>
          <a:ext cx="74888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495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692697"/>
            <a:ext cx="8640960" cy="3384376"/>
          </a:xfrm>
        </p:spPr>
        <p:txBody>
          <a:bodyPr rtlCol="0">
            <a:normAutofit fontScale="85000" lnSpcReduction="20000"/>
          </a:bodyPr>
          <a:lstStyle/>
          <a:p>
            <a:pPr lvl="0"/>
            <a:endParaRPr lang="en-GB" sz="2000" dirty="0" smtClean="0"/>
          </a:p>
          <a:p>
            <a:pPr lvl="0"/>
            <a:r>
              <a:rPr lang="en-GB" sz="2000" dirty="0" smtClean="0"/>
              <a:t>Lack of:</a:t>
            </a:r>
          </a:p>
          <a:p>
            <a:pPr lvl="1"/>
            <a:r>
              <a:rPr lang="en-GB" sz="1600" dirty="0" smtClean="0"/>
              <a:t>Public awareness &amp; understanding </a:t>
            </a:r>
            <a:endParaRPr lang="en-GB" sz="1600" dirty="0" smtClean="0"/>
          </a:p>
          <a:p>
            <a:pPr lvl="1"/>
            <a:r>
              <a:rPr lang="en-GB" sz="1600" dirty="0"/>
              <a:t>A</a:t>
            </a:r>
            <a:r>
              <a:rPr lang="en-GB" sz="1600" dirty="0" smtClean="0"/>
              <a:t> </a:t>
            </a:r>
            <a:r>
              <a:rPr lang="en-GB" sz="1600" dirty="0" smtClean="0"/>
              <a:t>compelling </a:t>
            </a:r>
            <a:r>
              <a:rPr lang="en-GB" sz="1600" dirty="0" smtClean="0"/>
              <a:t>story</a:t>
            </a:r>
            <a:endParaRPr lang="en-GB" sz="1600" dirty="0" smtClean="0"/>
          </a:p>
          <a:p>
            <a:pPr lvl="1"/>
            <a:r>
              <a:rPr lang="en-GB" sz="1600" dirty="0" smtClean="0"/>
              <a:t>Civic &amp; political will</a:t>
            </a:r>
          </a:p>
          <a:p>
            <a:pPr lvl="1"/>
            <a:r>
              <a:rPr lang="en-GB" sz="1600" dirty="0" smtClean="0"/>
              <a:t>Trust </a:t>
            </a:r>
            <a:r>
              <a:rPr lang="en-GB" sz="1600" dirty="0"/>
              <a:t>among </a:t>
            </a:r>
            <a:r>
              <a:rPr lang="en-GB" sz="1600" dirty="0" smtClean="0"/>
              <a:t>potential partners </a:t>
            </a:r>
            <a:endParaRPr lang="en-GB" sz="1600" dirty="0"/>
          </a:p>
          <a:p>
            <a:pPr lvl="1"/>
            <a:r>
              <a:rPr lang="en-GB" sz="1600" dirty="0" smtClean="0"/>
              <a:t>Local </a:t>
            </a:r>
            <a:r>
              <a:rPr lang="en-GB" sz="1600" dirty="0"/>
              <a:t>capacity and civil society </a:t>
            </a:r>
            <a:r>
              <a:rPr lang="en-GB" sz="1600" dirty="0" smtClean="0"/>
              <a:t>experience</a:t>
            </a:r>
          </a:p>
          <a:p>
            <a:pPr lvl="1"/>
            <a:r>
              <a:rPr lang="en-GB" sz="1600" dirty="0" smtClean="0"/>
              <a:t>Capacity to integrate culture, community, and conservation interests</a:t>
            </a:r>
            <a:endParaRPr lang="en-US" sz="1600" dirty="0"/>
          </a:p>
          <a:p>
            <a:pPr lvl="1"/>
            <a:endParaRPr lang="en-GB" sz="1600" dirty="0" smtClean="0"/>
          </a:p>
          <a:p>
            <a:r>
              <a:rPr lang="en-GB" sz="2000" dirty="0"/>
              <a:t>Incompatible </a:t>
            </a:r>
            <a:r>
              <a:rPr lang="en-GB" sz="2000" dirty="0" smtClean="0"/>
              <a:t>missions &amp; mandates, making </a:t>
            </a:r>
            <a:r>
              <a:rPr lang="en-GB" sz="2000" dirty="0"/>
              <a:t>it difficult to </a:t>
            </a:r>
            <a:r>
              <a:rPr lang="en-GB" sz="2000" dirty="0" smtClean="0"/>
              <a:t>align </a:t>
            </a:r>
            <a:r>
              <a:rPr lang="en-GB" sz="2000" dirty="0"/>
              <a:t>common goals and aspirations</a:t>
            </a:r>
            <a:endParaRPr lang="en-US" sz="2000" dirty="0"/>
          </a:p>
          <a:p>
            <a:pPr marL="0" lvl="0" indent="0">
              <a:buNone/>
            </a:pPr>
            <a:endParaRPr lang="en-GB" sz="2000" dirty="0" smtClean="0"/>
          </a:p>
          <a:p>
            <a:pPr lvl="0"/>
            <a:r>
              <a:rPr lang="en-GB" sz="2000" dirty="0" smtClean="0"/>
              <a:t>Competition </a:t>
            </a:r>
            <a:r>
              <a:rPr lang="en-GB" sz="2000" dirty="0" smtClean="0"/>
              <a:t>within </a:t>
            </a:r>
            <a:r>
              <a:rPr lang="en-GB" sz="2000" dirty="0"/>
              <a:t>the same region </a:t>
            </a:r>
            <a:r>
              <a:rPr lang="en-GB" sz="2000" dirty="0" smtClean="0"/>
              <a:t>for limited </a:t>
            </a:r>
            <a:r>
              <a:rPr lang="en-GB" sz="2000" dirty="0"/>
              <a:t>resources</a:t>
            </a:r>
            <a:endParaRPr lang="en-US" sz="2000" dirty="0"/>
          </a:p>
          <a:p>
            <a:pPr lvl="0"/>
            <a:endParaRPr lang="en-GB" sz="2000" dirty="0" smtClean="0"/>
          </a:p>
          <a:p>
            <a:pPr lvl="0"/>
            <a:r>
              <a:rPr lang="en-US" sz="2000" dirty="0" smtClean="0"/>
              <a:t>Challenge of moving from ad hoc project funding to more sustainable operational funding </a:t>
            </a:r>
            <a:endParaRPr lang="en-US" sz="2000" dirty="0"/>
          </a:p>
          <a:p>
            <a:pPr marL="0" lvl="0" indent="0">
              <a:buNone/>
            </a:pPr>
            <a:endParaRPr lang="en-GB" sz="2000" dirty="0" smtClean="0"/>
          </a:p>
          <a:p>
            <a:pPr marL="0" indent="0">
              <a:buNone/>
              <a:defRPr/>
            </a:pPr>
            <a:endParaRPr lang="en-GB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260649"/>
            <a:ext cx="324036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3300" dirty="0" smtClean="0"/>
              <a:t>(Some) Obstacles</a:t>
            </a:r>
            <a:endParaRPr lang="hr-HR" sz="3300" dirty="0" smtClean="0"/>
          </a:p>
          <a:p>
            <a:pPr marL="457200" indent="-457200">
              <a:defRPr/>
            </a:pPr>
            <a:endParaRPr lang="hr-HR" sz="3700" dirty="0" smtClean="0"/>
          </a:p>
        </p:txBody>
      </p:sp>
      <p:pic>
        <p:nvPicPr>
          <p:cNvPr id="5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0"/>
            <a:ext cx="29146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4221088"/>
            <a:ext cx="9144000" cy="762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-3056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pic>
        <p:nvPicPr>
          <p:cNvPr id="10" name="Picture 3" descr="E:\IUCN\UNDP Kosovo WS March 2009\Maja PPs\Picture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1911"/>
          <a:stretch/>
        </p:blipFill>
        <p:spPr bwMode="auto">
          <a:xfrm>
            <a:off x="-1" y="4297288"/>
            <a:ext cx="9324529" cy="1724000"/>
          </a:xfrm>
          <a:prstGeom prst="rect">
            <a:avLst/>
          </a:prstGeom>
          <a:noFill/>
          <a:ln w="9525">
            <a:solidFill>
              <a:schemeClr val="tx1">
                <a:alpha val="63921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4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 noChangeAspect="1"/>
          </p:cNvSpPr>
          <p:nvPr>
            <p:ph idx="1"/>
          </p:nvPr>
        </p:nvSpPr>
        <p:spPr>
          <a:xfrm>
            <a:off x="179512" y="1412776"/>
            <a:ext cx="8352928" cy="4608512"/>
          </a:xfrm>
        </p:spPr>
        <p:txBody>
          <a:bodyPr rtlCol="0">
            <a:normAutofit fontScale="92500" lnSpcReduction="10000"/>
          </a:bodyPr>
          <a:lstStyle/>
          <a:p>
            <a:pPr lvl="0"/>
            <a:r>
              <a:rPr lang="en-GB" sz="2000" dirty="0"/>
              <a:t>Create training </a:t>
            </a:r>
            <a:r>
              <a:rPr lang="en-GB" sz="2000" dirty="0" smtClean="0"/>
              <a:t>opportunities</a:t>
            </a:r>
            <a:endParaRPr lang="en-US" sz="2000" dirty="0"/>
          </a:p>
          <a:p>
            <a:pPr lvl="1"/>
            <a:r>
              <a:rPr lang="en-GB" sz="1600" dirty="0" smtClean="0"/>
              <a:t>For </a:t>
            </a:r>
            <a:r>
              <a:rPr lang="en-GB" sz="1600" dirty="0"/>
              <a:t>example a </a:t>
            </a:r>
            <a:r>
              <a:rPr lang="en-GB" sz="1600" i="1" dirty="0" err="1" smtClean="0"/>
              <a:t>Transboundary</a:t>
            </a:r>
            <a:r>
              <a:rPr lang="en-GB" sz="1600" i="1" dirty="0" smtClean="0"/>
              <a:t> </a:t>
            </a:r>
            <a:r>
              <a:rPr lang="en-GB" sz="1600" i="1" dirty="0"/>
              <a:t>Conservation Finance </a:t>
            </a:r>
            <a:r>
              <a:rPr lang="en-GB" sz="1600" dirty="0" smtClean="0"/>
              <a:t>training</a:t>
            </a:r>
          </a:p>
          <a:p>
            <a:pPr lvl="1"/>
            <a:r>
              <a:rPr lang="en-GB" sz="1600" dirty="0" smtClean="0"/>
              <a:t>Peer </a:t>
            </a:r>
            <a:r>
              <a:rPr lang="en-GB" sz="1600" dirty="0"/>
              <a:t>exchange and </a:t>
            </a:r>
            <a:r>
              <a:rPr lang="en-GB" sz="1600" dirty="0" smtClean="0"/>
              <a:t>network</a:t>
            </a:r>
          </a:p>
          <a:p>
            <a:pPr lvl="1"/>
            <a:r>
              <a:rPr lang="en-GB" sz="1600" dirty="0" smtClean="0"/>
              <a:t>Highlight </a:t>
            </a:r>
            <a:r>
              <a:rPr lang="en-GB" sz="1600" dirty="0"/>
              <a:t>innovative tools, programmes, and </a:t>
            </a:r>
            <a:r>
              <a:rPr lang="en-GB" sz="1600" dirty="0" smtClean="0"/>
              <a:t>partnerships</a:t>
            </a:r>
          </a:p>
          <a:p>
            <a:pPr lvl="0"/>
            <a:endParaRPr lang="en-GB" sz="1200" dirty="0" smtClean="0"/>
          </a:p>
          <a:p>
            <a:pPr lvl="0"/>
            <a:r>
              <a:rPr lang="en-GB" sz="2000" dirty="0" smtClean="0"/>
              <a:t>Compile and </a:t>
            </a:r>
            <a:r>
              <a:rPr lang="en-GB" sz="2000" dirty="0"/>
              <a:t>disseminate </a:t>
            </a:r>
            <a:r>
              <a:rPr lang="en-GB" sz="2000" dirty="0" smtClean="0"/>
              <a:t>resources</a:t>
            </a:r>
            <a:endParaRPr lang="en-US" sz="2000" dirty="0"/>
          </a:p>
          <a:p>
            <a:pPr lvl="1"/>
            <a:r>
              <a:rPr lang="en-GB" sz="1600" dirty="0" smtClean="0"/>
              <a:t>Information clearinghouse</a:t>
            </a:r>
            <a:endParaRPr lang="en-GB" sz="1600" dirty="0"/>
          </a:p>
          <a:p>
            <a:pPr lvl="1"/>
            <a:r>
              <a:rPr lang="en-GB" sz="1600" dirty="0" smtClean="0"/>
              <a:t>Case studies</a:t>
            </a:r>
          </a:p>
          <a:p>
            <a:pPr lvl="1"/>
            <a:r>
              <a:rPr lang="en-GB" sz="1600" dirty="0" smtClean="0"/>
              <a:t>“</a:t>
            </a:r>
            <a:r>
              <a:rPr lang="en-GB" sz="1600" dirty="0" smtClean="0"/>
              <a:t>Ask </a:t>
            </a:r>
            <a:r>
              <a:rPr lang="en-GB" sz="1600" dirty="0"/>
              <a:t>the </a:t>
            </a:r>
            <a:r>
              <a:rPr lang="en-GB" sz="1600" dirty="0" smtClean="0"/>
              <a:t>Expert” </a:t>
            </a:r>
            <a:r>
              <a:rPr lang="en-GB" sz="1600" dirty="0"/>
              <a:t>webinars</a:t>
            </a:r>
            <a:endParaRPr lang="en-US" sz="1600" dirty="0"/>
          </a:p>
          <a:p>
            <a:pPr marL="0" indent="0">
              <a:buNone/>
            </a:pPr>
            <a:endParaRPr lang="en-US" sz="1200" dirty="0"/>
          </a:p>
          <a:p>
            <a:pPr lvl="0"/>
            <a:r>
              <a:rPr lang="en-GB" sz="2000" dirty="0"/>
              <a:t>Build and support a </a:t>
            </a:r>
            <a:r>
              <a:rPr lang="en-GB" sz="2000" i="1" dirty="0" err="1" smtClean="0"/>
              <a:t>Transboundary</a:t>
            </a:r>
            <a:r>
              <a:rPr lang="en-GB" sz="2000" i="1" dirty="0" smtClean="0"/>
              <a:t> </a:t>
            </a:r>
            <a:r>
              <a:rPr lang="en-GB" sz="2000" i="1" dirty="0"/>
              <a:t>Conservation Finance </a:t>
            </a:r>
            <a:r>
              <a:rPr lang="en-GB" sz="2000" i="1" dirty="0" smtClean="0"/>
              <a:t>Network</a:t>
            </a:r>
            <a:endParaRPr lang="en-GB" sz="2000" dirty="0" smtClean="0"/>
          </a:p>
          <a:p>
            <a:pPr lvl="1"/>
            <a:r>
              <a:rPr lang="en-GB" sz="1600" dirty="0"/>
              <a:t>E</a:t>
            </a:r>
            <a:r>
              <a:rPr lang="en-GB" sz="1600" dirty="0" smtClean="0"/>
              <a:t>xchange information</a:t>
            </a:r>
            <a:endParaRPr lang="en-GB" sz="1600" dirty="0"/>
          </a:p>
          <a:p>
            <a:pPr lvl="1"/>
            <a:r>
              <a:rPr lang="en-GB" sz="1600" dirty="0" smtClean="0"/>
              <a:t>Build capacity</a:t>
            </a:r>
            <a:endParaRPr lang="en-GB" sz="1600" dirty="0"/>
          </a:p>
          <a:p>
            <a:pPr lvl="1"/>
            <a:r>
              <a:rPr lang="en-GB" sz="1600" dirty="0" smtClean="0"/>
              <a:t>Inspire </a:t>
            </a:r>
            <a:r>
              <a:rPr lang="en-GB" sz="1600" dirty="0"/>
              <a:t>each other</a:t>
            </a:r>
            <a:r>
              <a:rPr lang="en-US" sz="1600" dirty="0"/>
              <a:t> </a:t>
            </a:r>
          </a:p>
          <a:p>
            <a:pPr marL="457200" lvl="1" indent="0">
              <a:buNone/>
            </a:pPr>
            <a:endParaRPr lang="en-US" sz="1200" dirty="0"/>
          </a:p>
          <a:p>
            <a:pPr lvl="0"/>
            <a:r>
              <a:rPr lang="en-GB" sz="2000" dirty="0"/>
              <a:t>Foster new and innovative </a:t>
            </a:r>
            <a:r>
              <a:rPr lang="en-GB" sz="2000" dirty="0" smtClean="0"/>
              <a:t>ideas &amp; approaches!</a:t>
            </a:r>
          </a:p>
          <a:p>
            <a:pPr lvl="1"/>
            <a:r>
              <a:rPr lang="en-GB" sz="1600" dirty="0"/>
              <a:t>e</a:t>
            </a:r>
            <a:r>
              <a:rPr lang="en-GB" sz="1600" dirty="0" smtClean="0"/>
              <a:t>.g., a “f</a:t>
            </a:r>
            <a:r>
              <a:rPr lang="en-GB" sz="1600" dirty="0" smtClean="0"/>
              <a:t>under’s collaborative” around particular landscapes</a:t>
            </a:r>
            <a:endParaRPr lang="en-US" sz="1600" dirty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pic>
        <p:nvPicPr>
          <p:cNvPr id="7171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0"/>
            <a:ext cx="29146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-3056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7023"/>
            <a:ext cx="4968552" cy="1179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3200" dirty="0" smtClean="0"/>
              <a:t>Recommendations to Improve Financing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06759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Maja\Documents\PROTECTED AREAS general\TB Conservation_SPECIALIST GROUP\PHOTOS\Europe\Madeira non TB\Madeira_Bojko\P1030485 (800x60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33448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ja\Documents\PROTECTED AREAS general\TB Conservation_SPECIALIST GROUP\PHOTOS\Africa\Tanzania_Boris Erg\ND3_2251 (800x53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236"/>
            <a:ext cx="2952328" cy="196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2914" y="1855365"/>
            <a:ext cx="8317558" cy="337383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pic>
        <p:nvPicPr>
          <p:cNvPr id="7171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9350" y="0"/>
            <a:ext cx="29146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-3056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3200" dirty="0"/>
              <a:t>3 trends in </a:t>
            </a:r>
            <a:r>
              <a:rPr lang="hr-HR" sz="3200" dirty="0" smtClean="0"/>
              <a:t>TBC </a:t>
            </a:r>
            <a:r>
              <a:rPr lang="hr-HR" sz="3200" dirty="0"/>
              <a:t>governance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39552" y="1772817"/>
            <a:ext cx="8352928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dirty="0" smtClean="0"/>
              <a:t>Increasingly </a:t>
            </a:r>
            <a:r>
              <a:rPr lang="hr-HR" sz="2000" b="1" dirty="0" smtClean="0"/>
              <a:t>collaborative</a:t>
            </a:r>
            <a:r>
              <a:rPr lang="hr-HR" sz="2000" dirty="0" smtClean="0"/>
              <a:t> - engagement of diverse </a:t>
            </a:r>
            <a:r>
              <a:rPr lang="hr-HR" sz="2000" dirty="0" smtClean="0"/>
              <a:t>players &amp; sectors</a:t>
            </a:r>
            <a:endParaRPr lang="hr-HR" sz="2000" dirty="0" smtClean="0"/>
          </a:p>
          <a:p>
            <a:pPr>
              <a:defRPr/>
            </a:pPr>
            <a:r>
              <a:rPr lang="hr-HR" sz="2000" dirty="0" smtClean="0"/>
              <a:t>Increasingly </a:t>
            </a:r>
            <a:r>
              <a:rPr lang="hr-HR" sz="2000" b="1" dirty="0" smtClean="0"/>
              <a:t>nested</a:t>
            </a:r>
            <a:r>
              <a:rPr lang="hr-HR" sz="2000" dirty="0" smtClean="0"/>
              <a:t>             - </a:t>
            </a:r>
            <a:r>
              <a:rPr lang="en-GB" sz="2000" dirty="0" smtClean="0"/>
              <a:t>includes distinct but linked systems at two or </a:t>
            </a:r>
            <a:r>
              <a:rPr lang="en-GB" sz="2000" dirty="0" smtClean="0"/>
              <a:t>				more levels</a:t>
            </a:r>
            <a:r>
              <a:rPr lang="hr-HR" sz="2000" dirty="0" smtClean="0"/>
              <a:t> </a:t>
            </a:r>
            <a:r>
              <a:rPr lang="en-GB" sz="2000" dirty="0" smtClean="0"/>
              <a:t>of social organization</a:t>
            </a:r>
            <a:endParaRPr lang="hr-HR" sz="2000" dirty="0" smtClean="0"/>
          </a:p>
          <a:p>
            <a:pPr>
              <a:defRPr/>
            </a:pPr>
            <a:r>
              <a:rPr lang="hr-HR" sz="2000" dirty="0" smtClean="0"/>
              <a:t>Increasingly </a:t>
            </a:r>
            <a:r>
              <a:rPr lang="hr-HR" sz="2000" b="1" dirty="0" smtClean="0"/>
              <a:t>adaptive</a:t>
            </a:r>
            <a:r>
              <a:rPr lang="hr-HR" sz="2000" dirty="0" smtClean="0"/>
              <a:t>         - </a:t>
            </a:r>
            <a:r>
              <a:rPr lang="en-GB" sz="2000" dirty="0" smtClean="0"/>
              <a:t>learn by doing and create an expectation of</a:t>
            </a:r>
            <a:endParaRPr lang="hr-HR" sz="20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hr-HR" sz="2000" dirty="0" smtClean="0"/>
              <a:t>			        </a:t>
            </a:r>
            <a:r>
              <a:rPr lang="en-GB" sz="2000" dirty="0" smtClean="0"/>
              <a:t>learning as we go</a:t>
            </a:r>
          </a:p>
          <a:p>
            <a:pPr marL="457200" indent="-457200">
              <a:buFont typeface="Arial" pitchFamily="34" charset="0"/>
              <a:buNone/>
              <a:defRPr/>
            </a:pPr>
            <a:endParaRPr lang="hr-HR" sz="1000" dirty="0" smtClean="0"/>
          </a:p>
          <a:p>
            <a:pPr marL="0" indent="0"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>
              <a:defRPr/>
            </a:pPr>
            <a:endParaRPr lang="hr-HR" sz="2000" dirty="0" smtClean="0"/>
          </a:p>
          <a:p>
            <a:pPr marL="514350" indent="-514350"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4077072"/>
            <a:ext cx="9144000" cy="762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051" name="Picture 3" descr="C:\Users\Maja\Documents\PROTECTED AREAS general\TB Conservation_SPECIALIST GROUP\PHOTOS\Africa\Tanzania_Boris Erg\ND3_1277 (800x53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236"/>
            <a:ext cx="2843808" cy="18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85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1772816"/>
            <a:ext cx="5256584" cy="3661867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sz="2400" dirty="0" smtClean="0"/>
              <a:t>No single model, but key elements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Let form follow function; create homegrown solutions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Be intentional, yet flexible and adaptive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Promote accountability via open, inclusive, transparent processes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Govern at the scale of the problem</a:t>
            </a:r>
          </a:p>
          <a:p>
            <a:pPr>
              <a:defRPr/>
            </a:pPr>
            <a:endParaRPr lang="en-US" sz="24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pic>
        <p:nvPicPr>
          <p:cNvPr id="7171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0"/>
            <a:ext cx="29146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-3056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1520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3200" dirty="0" smtClean="0"/>
              <a:t>Five Key Take-home Lessons</a:t>
            </a:r>
            <a:endParaRPr lang="hr-HR" sz="3200" dirty="0"/>
          </a:p>
        </p:txBody>
      </p:sp>
      <p:pic>
        <p:nvPicPr>
          <p:cNvPr id="6" name="Picture 4" descr="E:\PROTECTED AREAS general\TB Conservation_SPECIALIST GROUP\PHOTOS\IZBOR Imre\Sar Planina_Tomasz Pezo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177" y="1484784"/>
            <a:ext cx="3168823" cy="2110077"/>
          </a:xfrm>
          <a:prstGeom prst="rect">
            <a:avLst/>
          </a:prstGeom>
          <a:noFill/>
          <a:ln w="9525">
            <a:solidFill>
              <a:schemeClr val="tx1">
                <a:alpha val="32941"/>
              </a:schemeClr>
            </a:solidFill>
            <a:miter lim="800000"/>
            <a:headEnd/>
            <a:tailEnd/>
          </a:ln>
        </p:spPr>
      </p:pic>
      <p:pic>
        <p:nvPicPr>
          <p:cNvPr id="7" name="Picture 3" descr="E:\PROTECTED AREAS general\TB Conservation_SPECIALIST GROUP\PHOTOS\IZBOR Imre\Mt Nebo drv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3688" y="3573016"/>
            <a:ext cx="3125658" cy="2082552"/>
          </a:xfrm>
          <a:prstGeom prst="rect">
            <a:avLst/>
          </a:prstGeom>
          <a:noFill/>
          <a:ln w="9525">
            <a:solidFill>
              <a:schemeClr val="tx1">
                <a:alpha val="43921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23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PROTECTED AREAS general\TB Conservation_SPECIALIST GROUP\PHOTOS\Asia\Altai Sayan_Boris Erg\people2l_Boris E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920124"/>
            <a:ext cx="3155197" cy="2099676"/>
          </a:xfrm>
          <a:prstGeom prst="rect">
            <a:avLst/>
          </a:prstGeom>
          <a:noFill/>
          <a:ln w="9525">
            <a:solidFill>
              <a:schemeClr val="tx1">
                <a:alpha val="34901"/>
              </a:schemeClr>
            </a:solidFill>
            <a:miter lim="800000"/>
            <a:headEnd/>
            <a:tailEnd/>
          </a:ln>
        </p:spPr>
      </p:pic>
      <p:pic>
        <p:nvPicPr>
          <p:cNvPr id="14" name="Picture 3" descr="E:\IUCN\UNDP Kosovo WS March 2009\Maja PPs\Picture2.jpg"/>
          <p:cNvPicPr>
            <a:picLocks noChangeAspect="1" noChangeArrowheads="1"/>
          </p:cNvPicPr>
          <p:nvPr/>
        </p:nvPicPr>
        <p:blipFill>
          <a:blip r:embed="rId4" cstate="print"/>
          <a:srcRect b="2057"/>
          <a:stretch>
            <a:fillRect/>
          </a:stretch>
        </p:blipFill>
        <p:spPr bwMode="auto">
          <a:xfrm>
            <a:off x="3149845" y="3916686"/>
            <a:ext cx="2862315" cy="210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E:\WWF\BIG WIN\PHOTOS EVENT\_MG_3693.jpg"/>
          <p:cNvPicPr>
            <a:picLocks noChangeAspect="1" noChangeArrowheads="1"/>
          </p:cNvPicPr>
          <p:nvPr/>
        </p:nvPicPr>
        <p:blipFill>
          <a:blip r:embed="rId5" cstate="print"/>
          <a:srcRect l="19685" t="2953" b="15748"/>
          <a:stretch>
            <a:fillRect/>
          </a:stretch>
        </p:blipFill>
        <p:spPr bwMode="auto">
          <a:xfrm>
            <a:off x="-36512" y="3937249"/>
            <a:ext cx="3239081" cy="2088624"/>
          </a:xfrm>
          <a:prstGeom prst="rect">
            <a:avLst/>
          </a:prstGeom>
          <a:noFill/>
          <a:ln w="9525">
            <a:solidFill>
              <a:schemeClr val="bg1">
                <a:lumMod val="75000"/>
                <a:alpha val="61000"/>
              </a:schemeClr>
            </a:solidFill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2008" y="1412777"/>
            <a:ext cx="8671992" cy="2808312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r>
              <a:rPr lang="en-GB" sz="2000" dirty="0"/>
              <a:t>Graham et al. (2003) define governance as </a:t>
            </a:r>
            <a:endParaRPr lang="hr-HR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i="1" dirty="0"/>
              <a:t>‘the interactions among structures, processes and traditions that determine how power and responsibilities are exercised, how decisions are taken, and how citizens or other stakeholders have their </a:t>
            </a:r>
            <a:r>
              <a:rPr lang="en-GB" sz="2000" i="1" dirty="0" smtClean="0"/>
              <a:t>say’</a:t>
            </a:r>
            <a:endParaRPr lang="hr-HR" sz="2000" dirty="0" smtClean="0"/>
          </a:p>
          <a:p>
            <a:pPr marL="0" indent="0">
              <a:buNone/>
            </a:pPr>
            <a:endParaRPr lang="en-GB" sz="2000" i="1" dirty="0" smtClean="0"/>
          </a:p>
          <a:p>
            <a:pPr marL="0" indent="0"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sp>
        <p:nvSpPr>
          <p:cNvPr id="4105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                                                    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pic>
        <p:nvPicPr>
          <p:cNvPr id="10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9350" y="0"/>
            <a:ext cx="29146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72008" y="836712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2800" dirty="0" smtClean="0"/>
              <a:t>Defining governance</a:t>
            </a:r>
            <a:endParaRPr lang="en-GB" sz="2800" dirty="0" smtClean="0"/>
          </a:p>
          <a:p>
            <a:pPr marL="457200" indent="-457200">
              <a:defRPr/>
            </a:pPr>
            <a:endParaRPr lang="hr-HR" sz="2000" dirty="0"/>
          </a:p>
          <a:p>
            <a:pPr marL="457200" indent="-457200">
              <a:defRPr/>
            </a:pPr>
            <a:endParaRPr lang="hr-HR" sz="2800" dirty="0" smtClean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3861048"/>
            <a:ext cx="9144000" cy="762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5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1628800"/>
            <a:ext cx="8686800" cy="45243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0" indent="0">
              <a:buNone/>
              <a:defRPr/>
            </a:pPr>
            <a:r>
              <a:rPr lang="hr-HR" sz="2000" dirty="0" smtClean="0"/>
              <a:t>Governance 			</a:t>
            </a:r>
          </a:p>
          <a:p>
            <a:pPr marL="0" indent="0">
              <a:buNone/>
              <a:defRPr/>
            </a:pPr>
            <a:r>
              <a:rPr lang="hr-HR" sz="2000" dirty="0" smtClean="0"/>
              <a:t>		</a:t>
            </a:r>
            <a:r>
              <a:rPr lang="hr-HR" sz="2000" i="1" dirty="0" smtClean="0"/>
              <a:t>process</a:t>
            </a:r>
          </a:p>
          <a:p>
            <a:pPr marL="0" indent="0">
              <a:buNone/>
              <a:defRPr/>
            </a:pPr>
            <a:endParaRPr lang="hr-HR" sz="2000" dirty="0" smtClean="0"/>
          </a:p>
          <a:p>
            <a:pPr marL="0" indent="0">
              <a:buNone/>
              <a:defRPr/>
            </a:pPr>
            <a:endParaRPr lang="hr-HR" sz="2000" dirty="0" smtClean="0"/>
          </a:p>
          <a:p>
            <a:pPr marL="0" indent="0">
              <a:buNone/>
              <a:defRPr/>
            </a:pPr>
            <a:endParaRPr lang="hr-HR" sz="2000" dirty="0" smtClean="0"/>
          </a:p>
          <a:p>
            <a:pPr marL="0" indent="0">
              <a:buNone/>
              <a:defRPr/>
            </a:pPr>
            <a:endParaRPr lang="hr-HR" sz="2000" dirty="0"/>
          </a:p>
          <a:p>
            <a:pPr marL="0" indent="0">
              <a:buNone/>
              <a:defRPr/>
            </a:pPr>
            <a:r>
              <a:rPr lang="hr-HR" sz="2000" dirty="0" smtClean="0"/>
              <a:t>Management 			</a:t>
            </a:r>
            <a:endParaRPr lang="en-GB" sz="2000" dirty="0" smtClean="0"/>
          </a:p>
          <a:p>
            <a:pPr marL="0" indent="0">
              <a:buNone/>
              <a:defRPr/>
            </a:pPr>
            <a:r>
              <a:rPr lang="hr-HR" sz="2000" dirty="0" smtClean="0"/>
              <a:t>		</a:t>
            </a:r>
            <a:r>
              <a:rPr lang="hr-HR" sz="2000" i="1" dirty="0" smtClean="0"/>
              <a:t>substance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sp>
        <p:nvSpPr>
          <p:cNvPr id="4105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                                                    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pic>
        <p:nvPicPr>
          <p:cNvPr id="10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0"/>
            <a:ext cx="29146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72008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2800" dirty="0" smtClean="0"/>
              <a:t>Governance vs. management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95736" y="2276872"/>
            <a:ext cx="151216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75756" y="4437112"/>
            <a:ext cx="151216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69195"/>
              </p:ext>
            </p:extLst>
          </p:nvPr>
        </p:nvGraphicFramePr>
        <p:xfrm>
          <a:off x="3995936" y="1351776"/>
          <a:ext cx="4824536" cy="4237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536"/>
              </a:tblGrid>
              <a:tr h="4237464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500" b="0" dirty="0">
                          <a:solidFill>
                            <a:srgbClr val="002060"/>
                          </a:solidFill>
                          <a:effectLst/>
                        </a:rPr>
                        <a:t>Who decides what the objectives </a:t>
                      </a:r>
                      <a:r>
                        <a:rPr lang="en-GB" sz="1500" b="0" dirty="0" smtClean="0">
                          <a:solidFill>
                            <a:srgbClr val="002060"/>
                          </a:solidFill>
                          <a:effectLst/>
                        </a:rPr>
                        <a:t>are</a:t>
                      </a:r>
                      <a:endParaRPr lang="hr-HR" sz="1500" b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500" b="0" dirty="0" smtClean="0">
                          <a:solidFill>
                            <a:srgbClr val="002060"/>
                          </a:solidFill>
                          <a:effectLst/>
                        </a:rPr>
                        <a:t>How </a:t>
                      </a:r>
                      <a:r>
                        <a:rPr lang="en-GB" sz="1500" b="0" dirty="0">
                          <a:solidFill>
                            <a:srgbClr val="002060"/>
                          </a:solidFill>
                          <a:effectLst/>
                        </a:rPr>
                        <a:t>to bring together the appropriate people with the best available information to determine what ought to happen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500" b="0" dirty="0">
                          <a:solidFill>
                            <a:srgbClr val="002060"/>
                          </a:solidFill>
                          <a:effectLst/>
                        </a:rPr>
                        <a:t>How the decisions are taken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500" b="0" dirty="0">
                          <a:solidFill>
                            <a:srgbClr val="002060"/>
                          </a:solidFill>
                          <a:effectLst/>
                        </a:rPr>
                        <a:t>Who holds power, authority, and responsibility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500" b="0" dirty="0">
                          <a:solidFill>
                            <a:srgbClr val="002060"/>
                          </a:solidFill>
                          <a:effectLst/>
                        </a:rPr>
                        <a:t>Who is </a:t>
                      </a:r>
                      <a:r>
                        <a:rPr lang="en-GB" sz="1500" b="0" dirty="0" smtClean="0">
                          <a:solidFill>
                            <a:srgbClr val="002060"/>
                          </a:solidFill>
                          <a:effectLst/>
                        </a:rPr>
                        <a:t>accountable</a:t>
                      </a:r>
                      <a:endParaRPr lang="en-GB" sz="15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500" b="0" dirty="0">
                          <a:solidFill>
                            <a:srgbClr val="002060"/>
                          </a:solidFill>
                          <a:effectLst/>
                        </a:rPr>
                        <a:t>Reconciling differences between and among stakeholders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500" b="0" dirty="0">
                          <a:solidFill>
                            <a:srgbClr val="002060"/>
                          </a:solidFill>
                          <a:effectLst/>
                        </a:rPr>
                        <a:t>Deciding amongst choices that lead to </a:t>
                      </a:r>
                      <a:r>
                        <a:rPr lang="en-GB" sz="1500" b="0" dirty="0" smtClean="0">
                          <a:solidFill>
                            <a:srgbClr val="002060"/>
                          </a:solidFill>
                          <a:effectLst/>
                        </a:rPr>
                        <a:t>trade-offs</a:t>
                      </a:r>
                      <a:endParaRPr lang="hr-HR" sz="1500" b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457200" lvl="1" indent="0">
                        <a:spcAft>
                          <a:spcPts val="0"/>
                        </a:spcAft>
                        <a:buFont typeface="Courier New"/>
                        <a:buNone/>
                      </a:pPr>
                      <a:r>
                        <a:rPr lang="hr-HR" sz="1500" b="1" dirty="0" smtClean="0">
                          <a:solidFill>
                            <a:srgbClr val="002060"/>
                          </a:solidFill>
                          <a:effectLst/>
                        </a:rPr>
                        <a:t>____________________________________________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endParaRPr lang="hr-HR" sz="1500" b="0" kern="1200" dirty="0" smtClean="0">
                        <a:solidFill>
                          <a:srgbClr val="00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500" b="0" kern="12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done in pursuit of given objective</a:t>
                      </a:r>
                      <a:endParaRPr lang="hr-HR" sz="1500" b="0" kern="1200" dirty="0" smtClean="0">
                        <a:solidFill>
                          <a:srgbClr val="00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500" b="0" kern="12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means and actions to achieve objectives</a:t>
                      </a:r>
                      <a:endParaRPr lang="hr-HR" sz="1500" b="0" kern="1200" dirty="0" smtClean="0">
                        <a:solidFill>
                          <a:srgbClr val="00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500" b="0" kern="12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Generate, implement, and assess the effectiveness of alternative policies, programmes, and plans</a:t>
                      </a:r>
                      <a:endParaRPr lang="en-GB" sz="1500" b="0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57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9512" y="1124744"/>
            <a:ext cx="9253662" cy="4525963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GB" sz="2400" dirty="0" smtClean="0"/>
              <a:t>Governance by government</a:t>
            </a:r>
          </a:p>
          <a:p>
            <a:pPr lvl="1">
              <a:defRPr/>
            </a:pPr>
            <a:r>
              <a:rPr lang="en-GB" sz="1600" dirty="0" smtClean="0"/>
              <a:t>Multiple levels … national, regional, local</a:t>
            </a:r>
          </a:p>
          <a:p>
            <a:pPr lvl="1">
              <a:defRPr/>
            </a:pPr>
            <a:r>
              <a:rPr lang="en-GB" sz="1600" dirty="0" smtClean="0"/>
              <a:t>May delegate responsibilities to NGOs, communities, etc.</a:t>
            </a:r>
            <a:endParaRPr lang="en-GB" sz="2000" dirty="0" smtClean="0"/>
          </a:p>
          <a:p>
            <a:pPr>
              <a:defRPr/>
            </a:pPr>
            <a:endParaRPr lang="en-GB" sz="1300" dirty="0" smtClean="0"/>
          </a:p>
          <a:p>
            <a:pPr>
              <a:defRPr/>
            </a:pPr>
            <a:r>
              <a:rPr lang="en-GB" sz="2400" dirty="0" smtClean="0"/>
              <a:t>Private governance</a:t>
            </a:r>
          </a:p>
          <a:p>
            <a:pPr lvl="1">
              <a:defRPr/>
            </a:pPr>
            <a:r>
              <a:rPr lang="en-GB" sz="1600" dirty="0" smtClean="0"/>
              <a:t>Individual landowners</a:t>
            </a:r>
          </a:p>
          <a:p>
            <a:pPr lvl="1">
              <a:defRPr/>
            </a:pPr>
            <a:r>
              <a:rPr lang="en-GB" sz="1600" dirty="0" smtClean="0"/>
              <a:t>NGOs</a:t>
            </a:r>
          </a:p>
          <a:p>
            <a:pPr lvl="1">
              <a:defRPr/>
            </a:pPr>
            <a:r>
              <a:rPr lang="en-GB" sz="1600" dirty="0" smtClean="0"/>
              <a:t>For profit organizations</a:t>
            </a:r>
            <a:endParaRPr lang="en-GB" sz="2000" dirty="0" smtClean="0"/>
          </a:p>
          <a:p>
            <a:pPr>
              <a:defRPr/>
            </a:pPr>
            <a:endParaRPr lang="en-GB" sz="1200" dirty="0" smtClean="0"/>
          </a:p>
          <a:p>
            <a:pPr>
              <a:defRPr/>
            </a:pPr>
            <a:r>
              <a:rPr lang="en-GB" sz="2400" dirty="0" smtClean="0"/>
              <a:t>Indigenous/local governance</a:t>
            </a:r>
          </a:p>
          <a:p>
            <a:pPr lvl="1">
              <a:defRPr/>
            </a:pPr>
            <a:r>
              <a:rPr lang="en-GB" sz="1600" dirty="0" smtClean="0"/>
              <a:t>Indigenous initiatives</a:t>
            </a:r>
          </a:p>
          <a:p>
            <a:pPr lvl="1">
              <a:defRPr/>
            </a:pPr>
            <a:r>
              <a:rPr lang="en-GB" sz="1600" dirty="0" smtClean="0"/>
              <a:t>Community-based efforts</a:t>
            </a:r>
          </a:p>
          <a:p>
            <a:pPr marL="457200" lvl="1" indent="0">
              <a:buNone/>
              <a:defRPr/>
            </a:pPr>
            <a:endParaRPr lang="en-GB" sz="1300" dirty="0" smtClean="0"/>
          </a:p>
          <a:p>
            <a:pPr>
              <a:defRPr/>
            </a:pPr>
            <a:r>
              <a:rPr lang="en-GB" sz="2400" dirty="0"/>
              <a:t>Shared </a:t>
            </a:r>
            <a:r>
              <a:rPr lang="en-GB" sz="2400" dirty="0" smtClean="0"/>
              <a:t>governance</a:t>
            </a:r>
            <a:endParaRPr lang="en-GB" sz="2400" dirty="0"/>
          </a:p>
          <a:p>
            <a:pPr lvl="1">
              <a:defRPr/>
            </a:pPr>
            <a:r>
              <a:rPr lang="en-GB" sz="1600" dirty="0"/>
              <a:t>Collaborative</a:t>
            </a:r>
          </a:p>
          <a:p>
            <a:pPr lvl="1">
              <a:defRPr/>
            </a:pPr>
            <a:r>
              <a:rPr lang="en-GB" sz="1600" dirty="0"/>
              <a:t>Joint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pic>
        <p:nvPicPr>
          <p:cNvPr id="7171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0"/>
            <a:ext cx="29146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9512" y="260648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2800" dirty="0" smtClean="0"/>
              <a:t>IUCN’s Types of Protected Area Governance</a:t>
            </a:r>
            <a:endParaRPr lang="hr-HR" sz="2800" dirty="0"/>
          </a:p>
        </p:txBody>
      </p:sp>
      <p:pic>
        <p:nvPicPr>
          <p:cNvPr id="13" name="Picture 2" descr="threeparralelriverschina 2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9350" y="1556792"/>
            <a:ext cx="2790645" cy="396044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80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4922" y="1484784"/>
            <a:ext cx="9253662" cy="452596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GB" sz="2000" dirty="0" smtClean="0"/>
              <a:t>			</a:t>
            </a:r>
          </a:p>
          <a:p>
            <a:pPr>
              <a:defRPr/>
            </a:pPr>
            <a:r>
              <a:rPr lang="hr-HR" sz="2000" dirty="0" smtClean="0"/>
              <a:t>A </a:t>
            </a:r>
            <a:r>
              <a:rPr lang="hr-HR" sz="2000" dirty="0" smtClean="0"/>
              <a:t>type of </a:t>
            </a:r>
            <a:r>
              <a:rPr lang="hr-HR" sz="2000" i="1" dirty="0" smtClean="0"/>
              <a:t>shared governance </a:t>
            </a:r>
            <a:r>
              <a:rPr lang="hr-HR" sz="2000" dirty="0" smtClean="0"/>
              <a:t>in which </a:t>
            </a:r>
          </a:p>
          <a:p>
            <a:pPr marL="0" indent="0">
              <a:buNone/>
              <a:defRPr/>
            </a:pPr>
            <a:r>
              <a:rPr lang="hr-HR" sz="2000" b="1" dirty="0"/>
              <a:t> </a:t>
            </a:r>
            <a:r>
              <a:rPr lang="hr-HR" sz="2000" b="1" dirty="0" smtClean="0"/>
              <a:t>     </a:t>
            </a:r>
            <a:r>
              <a:rPr lang="en-GB" sz="2000" dirty="0" smtClean="0"/>
              <a:t>various </a:t>
            </a:r>
            <a:r>
              <a:rPr lang="en-GB" sz="2000" dirty="0"/>
              <a:t>actors </a:t>
            </a:r>
            <a:r>
              <a:rPr lang="hr-HR" sz="2000" dirty="0" smtClean="0"/>
              <a:t>from two or more countries </a:t>
            </a:r>
          </a:p>
          <a:p>
            <a:pPr marL="0" indent="0">
              <a:buNone/>
              <a:defRPr/>
            </a:pPr>
            <a:r>
              <a:rPr lang="hr-HR" sz="2000" b="1" dirty="0"/>
              <a:t> </a:t>
            </a:r>
            <a:r>
              <a:rPr lang="hr-HR" sz="2000" b="1" dirty="0" smtClean="0"/>
              <a:t>     </a:t>
            </a:r>
            <a:r>
              <a:rPr lang="hr-HR" sz="2000" dirty="0" smtClean="0"/>
              <a:t>share</a:t>
            </a:r>
            <a:r>
              <a:rPr lang="en-GB" sz="2000" dirty="0" smtClean="0"/>
              <a:t> </a:t>
            </a:r>
            <a:r>
              <a:rPr lang="en-GB" sz="2000" dirty="0"/>
              <a:t>power, </a:t>
            </a:r>
            <a:r>
              <a:rPr lang="en-GB" sz="2000" dirty="0" smtClean="0"/>
              <a:t>authority </a:t>
            </a:r>
            <a:r>
              <a:rPr lang="en-GB" sz="2000" dirty="0"/>
              <a:t>and </a:t>
            </a:r>
            <a:r>
              <a:rPr lang="hr-HR" sz="2000" dirty="0" smtClean="0"/>
              <a:t>r</a:t>
            </a:r>
            <a:r>
              <a:rPr lang="en-GB" sz="2000" dirty="0" err="1" smtClean="0"/>
              <a:t>esponsibility</a:t>
            </a:r>
            <a:r>
              <a:rPr lang="en-GB" sz="2000" dirty="0" smtClean="0"/>
              <a:t> </a:t>
            </a:r>
            <a:r>
              <a:rPr lang="en-GB" sz="2000" dirty="0" smtClean="0"/>
              <a:t>in </a:t>
            </a:r>
            <a:endParaRPr lang="hr-HR" sz="2000" dirty="0" smtClean="0"/>
          </a:p>
          <a:p>
            <a:pPr marL="0" indent="0">
              <a:buNone/>
              <a:defRPr/>
            </a:pPr>
            <a:r>
              <a:rPr lang="hr-HR" sz="2000" dirty="0"/>
              <a:t> </a:t>
            </a:r>
            <a:r>
              <a:rPr lang="hr-HR" sz="2000" dirty="0" smtClean="0"/>
              <a:t>     </a:t>
            </a:r>
            <a:r>
              <a:rPr lang="en-GB" sz="2000" dirty="0" smtClean="0"/>
              <a:t>the </a:t>
            </a:r>
            <a:r>
              <a:rPr lang="hr-HR" sz="2000" dirty="0" smtClean="0"/>
              <a:t>decision-making </a:t>
            </a:r>
            <a:r>
              <a:rPr lang="en-GB" sz="2000" dirty="0" smtClean="0"/>
              <a:t>process </a:t>
            </a:r>
            <a:endParaRPr lang="hr-HR" sz="2000" dirty="0"/>
          </a:p>
          <a:p>
            <a:pPr marL="0" indent="0">
              <a:buNone/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 smtClean="0"/>
              <a:t>It normally </a:t>
            </a:r>
            <a:r>
              <a:rPr lang="hr-HR" sz="2000" dirty="0" smtClean="0"/>
              <a:t>involves:</a:t>
            </a:r>
          </a:p>
          <a:p>
            <a:pPr lvl="1">
              <a:defRPr/>
            </a:pPr>
            <a:r>
              <a:rPr lang="hr-HR" sz="2000" dirty="0" smtClean="0"/>
              <a:t>Multiple actors</a:t>
            </a:r>
          </a:p>
          <a:p>
            <a:pPr lvl="1">
              <a:defRPr/>
            </a:pPr>
            <a:r>
              <a:rPr lang="hr-HR" sz="2000" dirty="0" smtClean="0"/>
              <a:t>Diverse </a:t>
            </a:r>
            <a:r>
              <a:rPr lang="hr-HR" sz="2000" dirty="0" smtClean="0"/>
              <a:t>levels of </a:t>
            </a:r>
            <a:r>
              <a:rPr lang="hr-HR" sz="2000" dirty="0" smtClean="0"/>
              <a:t>authority</a:t>
            </a:r>
          </a:p>
          <a:p>
            <a:pPr lvl="1">
              <a:defRPr/>
            </a:pPr>
            <a:r>
              <a:rPr lang="hr-HR" sz="2000" dirty="0" smtClean="0"/>
              <a:t>Informal </a:t>
            </a:r>
            <a:r>
              <a:rPr lang="hr-HR" sz="2000" dirty="0" smtClean="0"/>
              <a:t>and/or formal arrangements</a:t>
            </a:r>
            <a:endParaRPr lang="en-GB" sz="1000" dirty="0" smtClean="0"/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No single model, but key characteristics</a:t>
            </a:r>
            <a:endParaRPr lang="en-US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pic>
        <p:nvPicPr>
          <p:cNvPr id="7171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0"/>
            <a:ext cx="29146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4016" y="548680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2800" dirty="0" smtClean="0"/>
              <a:t>Transboundary governance</a:t>
            </a:r>
            <a:endParaRPr lang="hr-HR" sz="2800" dirty="0"/>
          </a:p>
        </p:txBody>
      </p:sp>
      <p:pic>
        <p:nvPicPr>
          <p:cNvPr id="7" name="Picture 2" descr="C:\Users\Maja\Pictures\2014\Russia_Mongolia 9_2014\Russia\6_Zun Torey Lake9 (1024x68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3203848" cy="21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3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2914" y="1484784"/>
            <a:ext cx="5005190" cy="4525963"/>
          </a:xfrm>
        </p:spPr>
        <p:txBody>
          <a:bodyPr rtlCol="0">
            <a:normAutofit fontScale="92500"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0" indent="0">
              <a:buNone/>
            </a:pPr>
            <a:endParaRPr lang="en-GB" sz="2000" dirty="0"/>
          </a:p>
          <a:p>
            <a:pPr marL="457200" indent="-457200">
              <a:buAutoNum type="arabicPeriod"/>
            </a:pPr>
            <a:endParaRPr lang="en-GB" sz="20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/>
              <a:t>                                              </a:t>
            </a: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2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hr-HR" sz="2200" dirty="0" smtClean="0"/>
              <a:t>Case studies will illustrate how these characteristics are adapted</a:t>
            </a:r>
            <a:endParaRPr lang="hr-HR" sz="22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pic>
        <p:nvPicPr>
          <p:cNvPr id="7171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0"/>
            <a:ext cx="29146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95536" y="332656"/>
            <a:ext cx="79208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endParaRPr lang="hr-HR" sz="2800" dirty="0"/>
          </a:p>
        </p:txBody>
      </p:sp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2008" y="44680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2800" dirty="0" smtClean="0"/>
              <a:t>10 defining characteristics of TBC governance</a:t>
            </a:r>
            <a:endParaRPr lang="hr-HR" sz="2800" dirty="0"/>
          </a:p>
        </p:txBody>
      </p:sp>
      <p:sp>
        <p:nvSpPr>
          <p:cNvPr id="2" name="Rectangle 1"/>
          <p:cNvSpPr/>
          <p:nvPr/>
        </p:nvSpPr>
        <p:spPr>
          <a:xfrm>
            <a:off x="611560" y="1916832"/>
            <a:ext cx="2880320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1. Leadership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55576" y="2492896"/>
            <a:ext cx="2880320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2. </a:t>
            </a:r>
            <a:r>
              <a:rPr lang="en-GB" dirty="0" smtClean="0"/>
              <a:t>P</a:t>
            </a:r>
            <a:r>
              <a:rPr lang="hr-HR" dirty="0"/>
              <a:t>ublic participation</a:t>
            </a:r>
            <a:r>
              <a:rPr lang="en-GB" dirty="0"/>
              <a:t> 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899592" y="3068960"/>
            <a:ext cx="2880320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  <a:p>
            <a:r>
              <a:rPr lang="hr-HR" dirty="0" smtClean="0"/>
              <a:t>3. Representation</a:t>
            </a:r>
            <a:endParaRPr lang="hr-HR" dirty="0"/>
          </a:p>
          <a:p>
            <a:endParaRPr lang="hr-HR" dirty="0"/>
          </a:p>
        </p:txBody>
      </p:sp>
      <p:sp>
        <p:nvSpPr>
          <p:cNvPr id="15" name="Rectangle 14"/>
          <p:cNvSpPr/>
          <p:nvPr/>
        </p:nvSpPr>
        <p:spPr>
          <a:xfrm>
            <a:off x="1043608" y="3645024"/>
            <a:ext cx="2880320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 smtClean="0"/>
          </a:p>
          <a:p>
            <a:r>
              <a:rPr lang="hr-HR" dirty="0" smtClean="0"/>
              <a:t>4. Function </a:t>
            </a:r>
            <a:r>
              <a:rPr lang="hr-HR" dirty="0"/>
              <a:t>and scope</a:t>
            </a:r>
          </a:p>
          <a:p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16" name="Rectangle 15"/>
          <p:cNvSpPr/>
          <p:nvPr/>
        </p:nvSpPr>
        <p:spPr>
          <a:xfrm>
            <a:off x="1187624" y="4247496"/>
            <a:ext cx="2880320" cy="7656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  <a:p>
            <a:r>
              <a:rPr lang="hr-HR" dirty="0" smtClean="0"/>
              <a:t>5. Authority</a:t>
            </a:r>
            <a:r>
              <a:rPr lang="hr-HR" dirty="0"/>
              <a:t>, legitimacy and accountability</a:t>
            </a:r>
          </a:p>
          <a:p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555227" y="1916832"/>
            <a:ext cx="2880320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6. Learning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716016" y="2494816"/>
            <a:ext cx="2880320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7. Decision-making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860032" y="3068960"/>
            <a:ext cx="2880320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8. Conflict resolution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004048" y="3645024"/>
            <a:ext cx="2880320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9. Adaptive management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5148064" y="4365104"/>
            <a:ext cx="2880320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10. Financing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00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1772816"/>
            <a:ext cx="4104456" cy="3805883"/>
          </a:xfrm>
        </p:spPr>
        <p:txBody>
          <a:bodyPr rtlCol="0">
            <a:normAutofit fontScale="85000"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lvl="0"/>
            <a:r>
              <a:rPr lang="en-GB" sz="2000" dirty="0"/>
              <a:t>The willingness and ability to share power, mobilize people, synthesize ideas, and assemble resources</a:t>
            </a:r>
            <a:endParaRPr lang="en-US" sz="2000" dirty="0"/>
          </a:p>
          <a:p>
            <a:pPr lvl="0"/>
            <a:endParaRPr lang="en-GB" sz="2000" dirty="0" smtClean="0"/>
          </a:p>
          <a:p>
            <a:pPr lvl="0"/>
            <a:r>
              <a:rPr lang="en-GB" sz="2000" dirty="0" smtClean="0"/>
              <a:t>The </a:t>
            </a:r>
            <a:r>
              <a:rPr lang="en-GB" sz="2000" dirty="0"/>
              <a:t>ability </a:t>
            </a:r>
            <a:r>
              <a:rPr lang="en-GB" sz="2000" dirty="0" smtClean="0"/>
              <a:t>to … </a:t>
            </a:r>
          </a:p>
          <a:p>
            <a:pPr lvl="1"/>
            <a:r>
              <a:rPr lang="en-GB" sz="1600" dirty="0" smtClean="0"/>
              <a:t>forge </a:t>
            </a:r>
            <a:r>
              <a:rPr lang="en-GB" sz="1600" dirty="0"/>
              <a:t>alliances with people holding diverse interests, viewpoints, and </a:t>
            </a:r>
            <a:r>
              <a:rPr lang="en-GB" sz="1600" dirty="0" smtClean="0"/>
              <a:t>mandates</a:t>
            </a:r>
          </a:p>
          <a:p>
            <a:pPr lvl="1"/>
            <a:r>
              <a:rPr lang="en-GB" sz="1600" dirty="0" smtClean="0"/>
              <a:t>invite </a:t>
            </a:r>
            <a:r>
              <a:rPr lang="en-GB" sz="1600" dirty="0"/>
              <a:t>people to develop and take ownership of a shared vision and values</a:t>
            </a:r>
            <a:r>
              <a:rPr lang="en-GB" sz="1600" dirty="0" smtClean="0"/>
              <a:t>;</a:t>
            </a:r>
          </a:p>
          <a:p>
            <a:pPr lvl="1"/>
            <a:r>
              <a:rPr lang="en-GB" sz="1600" dirty="0" smtClean="0"/>
              <a:t>bridge </a:t>
            </a:r>
            <a:r>
              <a:rPr lang="en-GB" sz="1600" dirty="0"/>
              <a:t>differences and nourish relationships </a:t>
            </a:r>
            <a:endParaRPr lang="en-US" sz="1600" dirty="0"/>
          </a:p>
          <a:p>
            <a:endParaRPr lang="en-GB" sz="2000" dirty="0" smtClean="0"/>
          </a:p>
          <a:p>
            <a:r>
              <a:rPr lang="en-GB" sz="2000" dirty="0" smtClean="0"/>
              <a:t>The </a:t>
            </a:r>
            <a:r>
              <a:rPr lang="en-GB" sz="2000" dirty="0"/>
              <a:t>need for different types of leaders to catalyse, enable, and sustain action </a:t>
            </a: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pic>
        <p:nvPicPr>
          <p:cNvPr id="7171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0"/>
            <a:ext cx="29146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9560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3200" dirty="0" smtClean="0"/>
              <a:t>Leadership for TBC  </a:t>
            </a:r>
            <a:endParaRPr lang="hr-HR" sz="3200" dirty="0"/>
          </a:p>
        </p:txBody>
      </p:sp>
      <p:pic>
        <p:nvPicPr>
          <p:cNvPr id="3" name="Picture 2" descr="Long's Pea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34" y="1700808"/>
            <a:ext cx="437997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6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2914" y="1855365"/>
            <a:ext cx="8317558" cy="337383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pic>
        <p:nvPicPr>
          <p:cNvPr id="7171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0"/>
            <a:ext cx="29146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-3056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692696"/>
            <a:ext cx="216024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2800" dirty="0"/>
              <a:t>T</a:t>
            </a:r>
            <a:r>
              <a:rPr lang="hr-HR" sz="2800" dirty="0" smtClean="0"/>
              <a:t>ypes of</a:t>
            </a:r>
          </a:p>
          <a:p>
            <a:pPr marL="457200" indent="-457200">
              <a:defRPr/>
            </a:pPr>
            <a:r>
              <a:rPr lang="hr-HR" sz="2800" dirty="0" smtClean="0"/>
              <a:t>Leadership</a:t>
            </a:r>
          </a:p>
          <a:p>
            <a:pPr marL="457200" indent="-457200">
              <a:defRPr/>
            </a:pPr>
            <a:r>
              <a:rPr lang="en-US" sz="2800" dirty="0" smtClean="0"/>
              <a:t>F</a:t>
            </a:r>
            <a:r>
              <a:rPr lang="hr-HR" sz="2800" dirty="0" smtClean="0"/>
              <a:t>or TBC</a:t>
            </a:r>
            <a:endParaRPr lang="hr-H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" b="576"/>
          <a:stretch/>
        </p:blipFill>
        <p:spPr bwMode="auto">
          <a:xfrm>
            <a:off x="2195736" y="116632"/>
            <a:ext cx="4351349" cy="5440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184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5536" y="1340768"/>
            <a:ext cx="4104456" cy="3805883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en-GB" sz="2600" dirty="0" smtClean="0"/>
              <a:t>In </a:t>
            </a:r>
            <a:r>
              <a:rPr lang="en-GB" sz="2600" dirty="0"/>
              <a:t>addition </a:t>
            </a:r>
            <a:r>
              <a:rPr lang="en-GB" sz="2600" dirty="0" smtClean="0"/>
              <a:t>to …</a:t>
            </a:r>
          </a:p>
          <a:p>
            <a:pPr lvl="1">
              <a:defRPr/>
            </a:pPr>
            <a:r>
              <a:rPr lang="en-GB" sz="1600" dirty="0" smtClean="0"/>
              <a:t>Building </a:t>
            </a:r>
            <a:r>
              <a:rPr lang="en-GB" sz="1600" dirty="0"/>
              <a:t>civic and political </a:t>
            </a:r>
            <a:r>
              <a:rPr lang="en-GB" sz="1600" dirty="0" smtClean="0"/>
              <a:t>will</a:t>
            </a:r>
            <a:endParaRPr lang="en-GB" sz="1600" dirty="0"/>
          </a:p>
          <a:p>
            <a:pPr lvl="1">
              <a:defRPr/>
            </a:pPr>
            <a:r>
              <a:rPr lang="en-GB" sz="1600" dirty="0"/>
              <a:t>M</a:t>
            </a:r>
            <a:r>
              <a:rPr lang="en-GB" sz="1600" dirty="0" smtClean="0"/>
              <a:t>obilizing </a:t>
            </a:r>
            <a:r>
              <a:rPr lang="en-GB" sz="1600" dirty="0"/>
              <a:t>and engaging key </a:t>
            </a:r>
            <a:r>
              <a:rPr lang="en-GB" sz="1600" dirty="0" smtClean="0"/>
              <a:t>actors</a:t>
            </a:r>
            <a:endParaRPr lang="en-GB" sz="1600" dirty="0"/>
          </a:p>
          <a:p>
            <a:pPr lvl="1">
              <a:defRPr/>
            </a:pPr>
            <a:r>
              <a:rPr lang="en-GB" sz="1600" dirty="0" smtClean="0"/>
              <a:t>Gathering </a:t>
            </a:r>
            <a:r>
              <a:rPr lang="en-GB" sz="1600" dirty="0"/>
              <a:t>the best available scientific </a:t>
            </a:r>
            <a:r>
              <a:rPr lang="en-GB" sz="1600" dirty="0" smtClean="0"/>
              <a:t>information</a:t>
            </a:r>
          </a:p>
          <a:p>
            <a:pPr marL="0" indent="0">
              <a:buNone/>
              <a:defRPr/>
            </a:pPr>
            <a:endParaRPr lang="en-GB" sz="2000" dirty="0" smtClean="0"/>
          </a:p>
          <a:p>
            <a:pPr>
              <a:defRPr/>
            </a:pPr>
            <a:r>
              <a:rPr lang="en-GB" sz="2600" dirty="0"/>
              <a:t>F</a:t>
            </a:r>
            <a:r>
              <a:rPr lang="en-GB" sz="2600" dirty="0" smtClean="0"/>
              <a:t>unding </a:t>
            </a:r>
            <a:r>
              <a:rPr lang="en-GB" sz="2600" dirty="0"/>
              <a:t>is essential for </a:t>
            </a:r>
            <a:r>
              <a:rPr lang="en-GB" sz="2600" dirty="0" err="1"/>
              <a:t>transboundary</a:t>
            </a:r>
            <a:r>
              <a:rPr lang="en-GB" sz="2600" dirty="0"/>
              <a:t> </a:t>
            </a:r>
            <a:r>
              <a:rPr lang="en-GB" sz="2600" dirty="0" smtClean="0"/>
              <a:t>conservation</a:t>
            </a:r>
          </a:p>
          <a:p>
            <a:pPr lvl="1">
              <a:defRPr/>
            </a:pPr>
            <a:endParaRPr lang="en-GB" sz="1600" dirty="0" smtClean="0"/>
          </a:p>
          <a:p>
            <a:pPr lvl="1">
              <a:defRPr/>
            </a:pPr>
            <a:r>
              <a:rPr lang="en-GB" sz="2200" dirty="0" smtClean="0"/>
              <a:t>“Backbone support</a:t>
            </a:r>
            <a:r>
              <a:rPr lang="en-GB" sz="2200" dirty="0" smtClean="0"/>
              <a:t>”</a:t>
            </a:r>
          </a:p>
          <a:p>
            <a:pPr lvl="2">
              <a:defRPr/>
            </a:pPr>
            <a:r>
              <a:rPr lang="en-GB" sz="1900" dirty="0" smtClean="0"/>
              <a:t>Planning</a:t>
            </a:r>
            <a:r>
              <a:rPr lang="en-GB" sz="1900" dirty="0"/>
              <a:t>, managing, and supporting the activities of a </a:t>
            </a:r>
            <a:r>
              <a:rPr lang="en-GB" sz="1900" dirty="0" smtClean="0"/>
              <a:t>TBC initiative</a:t>
            </a:r>
          </a:p>
          <a:p>
            <a:pPr lvl="2">
              <a:defRPr/>
            </a:pPr>
            <a:r>
              <a:rPr lang="en-GB" sz="1900" dirty="0"/>
              <a:t>F</a:t>
            </a:r>
            <a:r>
              <a:rPr lang="en-GB" sz="1900" dirty="0" smtClean="0"/>
              <a:t>acilitative </a:t>
            </a:r>
            <a:r>
              <a:rPr lang="en-GB" sz="1900" dirty="0"/>
              <a:t>leadership, data collection and reporting, technology and communication support, and handling the necessary logistical and administrative </a:t>
            </a:r>
            <a:r>
              <a:rPr lang="en-GB" sz="1900" dirty="0" smtClean="0"/>
              <a:t>functions</a:t>
            </a:r>
          </a:p>
          <a:p>
            <a:pPr lvl="1">
              <a:defRPr/>
            </a:pPr>
            <a:endParaRPr lang="en-GB" sz="1600" dirty="0" smtClean="0"/>
          </a:p>
          <a:p>
            <a:pPr lvl="1">
              <a:defRPr/>
            </a:pPr>
            <a:r>
              <a:rPr lang="en-GB" sz="2200" dirty="0"/>
              <a:t>O</a:t>
            </a:r>
            <a:r>
              <a:rPr lang="en-GB" sz="2200" dirty="0" smtClean="0"/>
              <a:t>n</a:t>
            </a:r>
            <a:r>
              <a:rPr lang="en-GB" sz="2200" dirty="0"/>
              <a:t>-the-ground </a:t>
            </a:r>
            <a:r>
              <a:rPr lang="en-GB" sz="2200" dirty="0" smtClean="0"/>
              <a:t>work</a:t>
            </a:r>
            <a:endParaRPr lang="en-US" sz="22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hr-HR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hr-HR" sz="28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dirty="0" smtClean="0"/>
          </a:p>
        </p:txBody>
      </p:sp>
      <p:pic>
        <p:nvPicPr>
          <p:cNvPr id="7171" name="Picture 2" descr="E:\PROTECTED AREAS general\TB Conservation_SPECIALIST GROUP\ADMIN\LOGO\iucn wcpa tr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0"/>
            <a:ext cx="29146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hr-HR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				             </a:t>
            </a:r>
            <a:r>
              <a:rPr lang="hr-HR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          </a:t>
            </a:r>
            <a:r>
              <a:rPr lang="hr-HR" sz="1400" dirty="0" smtClean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Transboundary </a:t>
            </a:r>
            <a:r>
              <a:rPr lang="hr-HR" sz="1400" dirty="0">
                <a:solidFill>
                  <a:srgbClr val="EAEAEA"/>
                </a:solidFill>
                <a:latin typeface="Helvetica 45 Light" charset="0"/>
                <a:cs typeface="Arial" pitchFamily="34" charset="0"/>
              </a:rPr>
              <a:t>Conservation Specialist Group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9512" y="260649"/>
            <a:ext cx="396044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indent="-457200">
              <a:defRPr/>
            </a:pPr>
            <a:r>
              <a:rPr lang="hr-HR" sz="3200" dirty="0" smtClean="0"/>
              <a:t>Financing for TBC</a:t>
            </a:r>
            <a:endParaRPr lang="hr-HR" sz="3200" dirty="0"/>
          </a:p>
        </p:txBody>
      </p:sp>
      <p:pic>
        <p:nvPicPr>
          <p:cNvPr id="2" name="Picture 1" descr="Unknow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81" y="1621780"/>
            <a:ext cx="4037031" cy="31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7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672</Words>
  <Application>Microsoft Macintosh PowerPoint</Application>
  <PresentationFormat>On-screen Show (4:3)</PresentationFormat>
  <Paragraphs>290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Transboundary Conservation Governance: Key Principles &amp;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TRANSBOUNDARY CONSERVATION AND WCPA BEST PRACTICE GUIDELINES SERIES</dc:title>
  <dc:creator>Maja Vasilijevic</dc:creator>
  <cp:lastModifiedBy>Matt McKinney User</cp:lastModifiedBy>
  <cp:revision>97</cp:revision>
  <dcterms:created xsi:type="dcterms:W3CDTF">2014-11-03T07:48:02Z</dcterms:created>
  <dcterms:modified xsi:type="dcterms:W3CDTF">2014-11-16T23:10:28Z</dcterms:modified>
</cp:coreProperties>
</file>