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Zunckel Ecological &amp; Environmental Services</a:t>
            </a:r>
            <a:endParaRPr lang="en-ZA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Zunckel Ecological &amp; Environmental Services</a:t>
            </a:r>
            <a:endParaRPr lang="en-ZA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Zunckel Ecological &amp; Environmental Services</a:t>
            </a:r>
            <a:endParaRPr lang="en-ZA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 smtClean="0"/>
              <a:t>Zunckel Ecological &amp; Environmental Services</a:t>
            </a:r>
            <a:endParaRPr lang="en-ZA" dirty="0" smtClean="0">
              <a:effectLst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Zunckel Ecological &amp; Environmental Services</a:t>
            </a:r>
            <a:endParaRPr lang="en-ZA" dirty="0" smtClean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 smtClean="0"/>
              <a:t>Zunckel Ecological &amp; Environmental Services</a:t>
            </a:r>
            <a:endParaRPr lang="en-ZA" dirty="0" smtClean="0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 smtClean="0"/>
              <a:t>Zunckel Ecological &amp; Environmental Services</a:t>
            </a:r>
            <a:endParaRPr lang="en-ZA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BCD1DE-80AC-4E72-89BE-6EF96BD02592}" type="datetimeFigureOut">
              <a:rPr lang="en-ZA" smtClean="0"/>
              <a:t>2014/11/16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lang="en-US" sz="1800" cap="small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Mistral" pitchFamily="66" charset="0"/>
              </a:defRPr>
            </a:lvl1pPr>
          </a:lstStyle>
          <a:p>
            <a:r>
              <a:rPr lang="en-ZA" dirty="0" smtClean="0"/>
              <a:t>Zunckel Ecological &amp; Environmental Services</a:t>
            </a:r>
            <a:endParaRPr lang="en-ZA" dirty="0"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04F3E2-7EC0-479B-8376-2F088CFFF07D}" type="slidenum">
              <a:rPr lang="en-ZA" smtClean="0"/>
              <a:t>‹#›</a:t>
            </a:fld>
            <a:endParaRPr lang="en-Z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928" y="6303002"/>
            <a:ext cx="474662" cy="512762"/>
            <a:chOff x="111170955" y="110626536"/>
            <a:chExt cx="475344" cy="5120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78299" y="110670600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1170955" y="110626536"/>
              <a:ext cx="468000" cy="46800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Circle">
                <a:avLst>
                  <a:gd name="adj" fmla="val 11353047"/>
                </a:avLst>
              </a:prstTxWarp>
            </a:bodyPr>
            <a:lstStyle/>
            <a:p>
              <a:pPr algn="ctr" rtl="0">
                <a:buNone/>
              </a:pPr>
              <a:r>
                <a:rPr lang="en-ZA" sz="800" kern="10" spc="0" smtClean="0">
                  <a:ln w="3175" algn="ctr">
                    <a:solidFill>
                      <a:srgbClr val="0066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00FF00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effectLst/>
                  <a:latin typeface="Trebuchet MS"/>
                </a:rPr>
                <a:t>Sustainable Decision Making</a:t>
              </a:r>
              <a:endParaRPr lang="en-ZA" sz="800" kern="10" spc="0">
                <a:ln w="3175" algn="ctr">
                  <a:solidFill>
                    <a:srgbClr val="00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6600"/>
                    </a:gs>
                  </a:gsLst>
                  <a:lin ang="5400000" scaled="1"/>
                </a:gradFill>
                <a:effectLst/>
                <a:latin typeface="Trebuchet M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accent1">
              <a:lumMod val="75000"/>
            </a:schemeClr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IUCN World Parks Congress</a:t>
            </a:r>
            <a:endParaRPr lang="en-ZA" dirty="0" smtClean="0"/>
          </a:p>
          <a:p>
            <a:r>
              <a:rPr lang="en-ZA" dirty="0" smtClean="0"/>
              <a:t>Sydney</a:t>
            </a:r>
            <a:endParaRPr lang="en-ZA" dirty="0" smtClean="0"/>
          </a:p>
          <a:p>
            <a:r>
              <a:rPr lang="en-ZA" dirty="0" smtClean="0"/>
              <a:t>12 – 19 November 2014</a:t>
            </a:r>
            <a:endParaRPr lang="en-ZA" dirty="0" smtClean="0"/>
          </a:p>
          <a:p>
            <a:endParaRPr lang="en-ZA" dirty="0"/>
          </a:p>
          <a:p>
            <a:r>
              <a:rPr lang="en-ZA" dirty="0" smtClean="0"/>
              <a:t>Kevan Zunckel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Guidelines for the </a:t>
            </a:r>
            <a:r>
              <a:rPr lang="en-ZA" dirty="0"/>
              <a:t>Establishment and Development of SADC </a:t>
            </a:r>
            <a:r>
              <a:rPr lang="en-ZA" dirty="0" smtClean="0"/>
              <a:t>TFCAs</a:t>
            </a:r>
            <a:endParaRPr lang="en-ZA" dirty="0"/>
          </a:p>
        </p:txBody>
      </p:sp>
      <p:pic>
        <p:nvPicPr>
          <p:cNvPr id="4" name="Picture 3" descr="sadclogo_med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09120"/>
            <a:ext cx="1828800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3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Some observations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marL="273050" lvl="1" indent="-273050"/>
            <a:r>
              <a:rPr lang="en-ZA" dirty="0" smtClean="0"/>
              <a:t>Pre- and feasibility assessments must be used to guide the selection of a model that is appropriate  to specific circumstances</a:t>
            </a:r>
          </a:p>
          <a:p>
            <a:pPr marL="273050" lvl="1" indent="-273050"/>
            <a:r>
              <a:rPr lang="en-ZA" dirty="0" smtClean="0"/>
              <a:t>Whatever model is selected it must evolve towards ensuring:</a:t>
            </a:r>
          </a:p>
          <a:p>
            <a:pPr marL="638810" lvl="2" indent="-273050"/>
            <a:r>
              <a:rPr lang="en-ZA" dirty="0" smtClean="0"/>
              <a:t>Strong collaboration at and between all spheres</a:t>
            </a:r>
          </a:p>
          <a:p>
            <a:pPr marL="638810" lvl="2" indent="-273050"/>
            <a:r>
              <a:rPr lang="en-ZA" dirty="0" smtClean="0"/>
              <a:t>Feedback mechanisms between spheres</a:t>
            </a:r>
          </a:p>
          <a:p>
            <a:pPr marL="638810" lvl="2" indent="-273050"/>
            <a:r>
              <a:rPr lang="en-ZA" dirty="0" smtClean="0"/>
              <a:t>Adaptability and flexibility</a:t>
            </a:r>
          </a:p>
          <a:p>
            <a:pPr marL="638810" lvl="2" indent="-273050"/>
            <a:r>
              <a:rPr lang="en-ZA" dirty="0" smtClean="0"/>
              <a:t>Performance tracking</a:t>
            </a:r>
          </a:p>
          <a:p>
            <a:pPr marL="638810" lvl="2" indent="-273050"/>
            <a:r>
              <a:rPr lang="en-ZA" dirty="0" smtClean="0"/>
              <a:t>Measure, monitor and track equitable flow of benefits</a:t>
            </a:r>
          </a:p>
          <a:p>
            <a:pPr marL="638810" lvl="2" indent="-273050"/>
            <a:r>
              <a:rPr lang="en-ZA" dirty="0" smtClean="0"/>
              <a:t>Open channels of communication</a:t>
            </a:r>
          </a:p>
          <a:p>
            <a:pPr marL="638810" lvl="2" indent="-273050"/>
            <a:r>
              <a:rPr lang="en-ZA" dirty="0" smtClean="0"/>
              <a:t>Long-term access to adequate resources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532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6800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8864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 smtClean="0"/>
              <a:t>THANK YOU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42426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Presentation outline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844824"/>
            <a:ext cx="3034680" cy="4572000"/>
          </a:xfrm>
        </p:spPr>
        <p:txBody>
          <a:bodyPr/>
          <a:lstStyle/>
          <a:p>
            <a:r>
              <a:rPr lang="en-ZA" dirty="0" smtClean="0"/>
              <a:t>The SADC TFCA Guidelines</a:t>
            </a:r>
          </a:p>
          <a:p>
            <a:r>
              <a:rPr lang="en-ZA" dirty="0" smtClean="0"/>
              <a:t>The current status regarding governance of SADC TFCAs</a:t>
            </a:r>
          </a:p>
          <a:p>
            <a:r>
              <a:rPr lang="en-ZA" dirty="0" smtClean="0"/>
              <a:t>Some observations</a:t>
            </a:r>
            <a:endParaRPr lang="en-ZA" dirty="0"/>
          </a:p>
        </p:txBody>
      </p:sp>
      <p:pic>
        <p:nvPicPr>
          <p:cNvPr id="4" name="Picture 3" descr="C:\Users\Kevan\AppData\Local\Microsoft\Windows\Temporary Internet Files\Content.Word\DSCF0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5688632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35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988840" y="0"/>
            <a:ext cx="12132840" cy="6858000"/>
            <a:chOff x="0" y="0"/>
            <a:chExt cx="7642747" cy="48586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153" y="0"/>
              <a:ext cx="5827594" cy="485860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5153" cy="485860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178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SADC TFCA Guideline - p</a:t>
            </a:r>
            <a:r>
              <a:rPr lang="en-ZA" dirty="0" smtClean="0"/>
              <a:t>rocess of compilation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ZA" sz="2400" dirty="0" smtClean="0"/>
              <a:t>Development of a table of </a:t>
            </a:r>
            <a:r>
              <a:rPr lang="en-ZA" sz="2400" dirty="0" smtClean="0"/>
              <a:t>contents and presentation to the SADC TFCA Network for critical review – Jo’burg workshop (South Africa).</a:t>
            </a:r>
            <a:endParaRPr lang="en-ZA" sz="2400" dirty="0" smtClean="0"/>
          </a:p>
          <a:p>
            <a:r>
              <a:rPr lang="en-ZA" sz="2400" dirty="0" smtClean="0"/>
              <a:t>Revision </a:t>
            </a:r>
            <a:r>
              <a:rPr lang="en-ZA" sz="2400" dirty="0" smtClean="0"/>
              <a:t>of ToC and initiation of process for SADC TFCA practitioner engagement – Luanda </a:t>
            </a:r>
            <a:r>
              <a:rPr lang="en-ZA" sz="2400" dirty="0" smtClean="0"/>
              <a:t>workshop (Angola)</a:t>
            </a:r>
            <a:endParaRPr lang="en-ZA" sz="2400" dirty="0" smtClean="0"/>
          </a:p>
          <a:p>
            <a:r>
              <a:rPr lang="en-ZA" sz="2400" dirty="0" smtClean="0"/>
              <a:t>Guideline drafting process including inputs from </a:t>
            </a:r>
            <a:r>
              <a:rPr lang="en-ZA" sz="2400" dirty="0" smtClean="0"/>
              <a:t>practitioners received via email and SADC TFCA Network Portal</a:t>
            </a:r>
            <a:endParaRPr lang="en-ZA" sz="2400" dirty="0" smtClean="0"/>
          </a:p>
          <a:p>
            <a:r>
              <a:rPr lang="en-ZA" sz="2400" dirty="0" smtClean="0"/>
              <a:t>Critical review of draft guidelines by practitioners and production of final </a:t>
            </a:r>
            <a:r>
              <a:rPr lang="en-ZA" sz="2400" dirty="0" smtClean="0"/>
              <a:t>draft – Maseru workshop (Lesotho)</a:t>
            </a:r>
            <a:endParaRPr lang="en-ZA" sz="2400" dirty="0" smtClean="0"/>
          </a:p>
          <a:p>
            <a:r>
              <a:rPr lang="en-ZA" dirty="0" smtClean="0"/>
              <a:t>Translation of final draft into Portuguese and French for final review – still in process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71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SADC TFCA </a:t>
            </a:r>
            <a:r>
              <a:rPr lang="en-ZA" dirty="0"/>
              <a:t>Guideline – Table of Content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ZA" sz="2400" dirty="0" smtClean="0"/>
              <a:t>Intro</a:t>
            </a:r>
          </a:p>
          <a:p>
            <a:r>
              <a:rPr lang="en-ZA" sz="2400" dirty="0" smtClean="0"/>
              <a:t>Part I: Background and contextual information</a:t>
            </a:r>
          </a:p>
          <a:p>
            <a:pPr lvl="1"/>
            <a:r>
              <a:rPr lang="en-ZA" sz="2200" dirty="0" smtClean="0"/>
              <a:t>Definitions</a:t>
            </a:r>
          </a:p>
          <a:p>
            <a:pPr lvl="1"/>
            <a:r>
              <a:rPr lang="en-ZA" sz="2200" dirty="0" smtClean="0"/>
              <a:t>Legal and policy framework</a:t>
            </a:r>
          </a:p>
          <a:p>
            <a:pPr lvl="1"/>
            <a:r>
              <a:rPr lang="en-ZA" sz="2200" dirty="0" smtClean="0"/>
              <a:t>The value of TFCAs</a:t>
            </a:r>
          </a:p>
          <a:p>
            <a:pPr lvl="1"/>
            <a:r>
              <a:rPr lang="en-ZA" sz="2200" dirty="0" smtClean="0"/>
              <a:t>The status quo</a:t>
            </a:r>
          </a:p>
          <a:p>
            <a:r>
              <a:rPr lang="en-ZA" dirty="0" smtClean="0"/>
              <a:t>Part II: The initiation process</a:t>
            </a:r>
          </a:p>
          <a:p>
            <a:pPr lvl="1"/>
            <a:r>
              <a:rPr lang="en-ZA" dirty="0" smtClean="0"/>
              <a:t>Relevant stakeholder and role players</a:t>
            </a:r>
          </a:p>
          <a:p>
            <a:pPr lvl="1"/>
            <a:r>
              <a:rPr lang="en-ZA" dirty="0" smtClean="0"/>
              <a:t>Assessing the enabling environment</a:t>
            </a:r>
          </a:p>
          <a:p>
            <a:pPr lvl="1"/>
            <a:r>
              <a:rPr lang="en-ZA" dirty="0" smtClean="0"/>
              <a:t>Assessing feasibility</a:t>
            </a:r>
          </a:p>
          <a:p>
            <a:pPr lvl="1"/>
            <a:r>
              <a:rPr lang="en-ZA" dirty="0" smtClean="0"/>
              <a:t>Designing the implementation process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35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SADC TFCA Guideline – Table of Content (cont.)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ZA" sz="2400" dirty="0" smtClean="0"/>
              <a:t>Part III: Establishment and development process</a:t>
            </a:r>
          </a:p>
          <a:p>
            <a:pPr lvl="1"/>
            <a:r>
              <a:rPr lang="en-ZA" dirty="0" smtClean="0"/>
              <a:t>Securing buy-in and building legitimacy</a:t>
            </a:r>
          </a:p>
          <a:p>
            <a:pPr lvl="1"/>
            <a:r>
              <a:rPr lang="en-ZA" dirty="0" smtClean="0"/>
              <a:t>Selecting an appropriate governance model</a:t>
            </a:r>
          </a:p>
          <a:p>
            <a:pPr lvl="1"/>
            <a:r>
              <a:rPr lang="en-ZA" dirty="0" smtClean="0"/>
              <a:t>Defining the geographic extent</a:t>
            </a:r>
          </a:p>
          <a:p>
            <a:pPr lvl="1"/>
            <a:r>
              <a:rPr lang="en-ZA" dirty="0" smtClean="0"/>
              <a:t>Developing a framework for joint management</a:t>
            </a:r>
          </a:p>
          <a:p>
            <a:pPr lvl="1"/>
            <a:r>
              <a:rPr lang="en-ZA" dirty="0" smtClean="0"/>
              <a:t>Refining the joint management framework</a:t>
            </a:r>
          </a:p>
          <a:p>
            <a:pPr lvl="1"/>
            <a:r>
              <a:rPr lang="en-ZA" dirty="0" smtClean="0"/>
              <a:t>Planning for financial sustainability</a:t>
            </a:r>
          </a:p>
          <a:p>
            <a:pPr lvl="1"/>
            <a:r>
              <a:rPr lang="en-ZA" dirty="0" smtClean="0"/>
              <a:t>Monitoring and evaluation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8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SADC TFCA Governance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marL="273050" lvl="1" indent="-273050"/>
            <a:r>
              <a:rPr lang="en-ZA" dirty="0" smtClean="0"/>
              <a:t>Governance instruments – increasing in formality</a:t>
            </a:r>
          </a:p>
          <a:p>
            <a:pPr marL="638810" lvl="2" indent="-273050"/>
            <a:r>
              <a:rPr lang="en-ZA" b="1" dirty="0" smtClean="0"/>
              <a:t>Memorandum of agreement</a:t>
            </a:r>
            <a:r>
              <a:rPr lang="en-ZA" dirty="0" smtClean="0"/>
              <a:t> – written understanding between parties to cooperate on the achievement of an agreed objective</a:t>
            </a:r>
          </a:p>
          <a:p>
            <a:pPr marL="638810" lvl="2" indent="-273050"/>
            <a:r>
              <a:rPr lang="en-ZA" b="1" dirty="0" smtClean="0"/>
              <a:t>Memorandum of understanding</a:t>
            </a:r>
            <a:r>
              <a:rPr lang="en-ZA" dirty="0" smtClean="0"/>
              <a:t> - </a:t>
            </a:r>
            <a:r>
              <a:rPr lang="en-ZA" dirty="0"/>
              <a:t>expresses a convergence of will between </a:t>
            </a:r>
            <a:r>
              <a:rPr lang="en-ZA" dirty="0" smtClean="0"/>
              <a:t>the parties</a:t>
            </a:r>
            <a:r>
              <a:rPr lang="en-ZA" dirty="0"/>
              <a:t>, indicating an intended common line of </a:t>
            </a:r>
            <a:r>
              <a:rPr lang="en-ZA" dirty="0" smtClean="0"/>
              <a:t>action</a:t>
            </a:r>
          </a:p>
          <a:p>
            <a:pPr marL="638810" lvl="2" indent="-273050"/>
            <a:r>
              <a:rPr lang="en-ZA" b="1" dirty="0" smtClean="0"/>
              <a:t>Treaty</a:t>
            </a:r>
            <a:r>
              <a:rPr lang="en-ZA" dirty="0" smtClean="0"/>
              <a:t> - </a:t>
            </a:r>
            <a:r>
              <a:rPr lang="en-ZA" dirty="0"/>
              <a:t>express written agreement that </a:t>
            </a:r>
            <a:r>
              <a:rPr lang="en-ZA" dirty="0" smtClean="0"/>
              <a:t>sovereign states </a:t>
            </a:r>
            <a:r>
              <a:rPr lang="en-ZA" dirty="0"/>
              <a:t>use to legally bind </a:t>
            </a:r>
            <a:r>
              <a:rPr lang="en-ZA" dirty="0" smtClean="0"/>
              <a:t>themselves to a multi-national agreement</a:t>
            </a:r>
          </a:p>
          <a:p>
            <a:pPr marL="638810" lvl="2" indent="-273050"/>
            <a:r>
              <a:rPr lang="en-ZA" b="1" dirty="0" smtClean="0"/>
              <a:t>Protocol</a:t>
            </a:r>
            <a:r>
              <a:rPr lang="en-ZA" dirty="0" smtClean="0"/>
              <a:t> - </a:t>
            </a:r>
            <a:r>
              <a:rPr lang="en-ZA" dirty="0"/>
              <a:t>the etiquette of diplomacy and affairs of state.  It may also refer to an international agreement that supplements or amends a treaty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93259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SADC TFCA Governance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pPr marL="273050" lvl="1" indent="-273050"/>
            <a:r>
              <a:rPr lang="en-ZA" dirty="0" smtClean="0"/>
              <a:t>Governance mechanisms (level of complexity proportional to age of TFCA)</a:t>
            </a:r>
          </a:p>
          <a:p>
            <a:pPr lvl="1"/>
            <a:r>
              <a:rPr lang="en-GB" dirty="0"/>
              <a:t>high level multi-national </a:t>
            </a:r>
            <a:r>
              <a:rPr lang="en-GB" b="1" dirty="0"/>
              <a:t>political</a:t>
            </a:r>
            <a:r>
              <a:rPr lang="en-GB" dirty="0"/>
              <a:t> </a:t>
            </a:r>
            <a:r>
              <a:rPr lang="en-GB" dirty="0" smtClean="0"/>
              <a:t>structure – ministerial committee;</a:t>
            </a:r>
            <a:endParaRPr lang="en-ZA" dirty="0"/>
          </a:p>
          <a:p>
            <a:pPr lvl="1"/>
            <a:r>
              <a:rPr lang="en-GB" dirty="0"/>
              <a:t>a high-level multi-national </a:t>
            </a:r>
            <a:r>
              <a:rPr lang="en-GB" b="1" dirty="0"/>
              <a:t>technical</a:t>
            </a:r>
            <a:r>
              <a:rPr lang="en-GB" dirty="0"/>
              <a:t> </a:t>
            </a:r>
            <a:r>
              <a:rPr lang="en-GB" dirty="0" smtClean="0"/>
              <a:t>structure - joint management board or committee;</a:t>
            </a:r>
            <a:endParaRPr lang="en-ZA" dirty="0"/>
          </a:p>
          <a:p>
            <a:pPr lvl="1"/>
            <a:r>
              <a:rPr lang="en-GB" dirty="0"/>
              <a:t>a number of discipline-specific or sectoral multi-national </a:t>
            </a:r>
            <a:r>
              <a:rPr lang="en-GB" dirty="0" smtClean="0"/>
              <a:t>structures - management committees or task groups;</a:t>
            </a:r>
          </a:p>
          <a:p>
            <a:pPr lvl="1"/>
            <a:r>
              <a:rPr lang="en-GB" dirty="0" smtClean="0"/>
              <a:t>Secretariats and/or implementation units (often linked to short-term donor-funding)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09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7642747" cy="48586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5153" y="0"/>
              <a:ext cx="5827594" cy="485860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15153" cy="485860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515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ES Presentatio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ZEES Presentation</Template>
  <TotalTime>1982</TotalTime>
  <Words>448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ZEES Presentation</vt:lpstr>
      <vt:lpstr>Guidelines for the Establishment and Development of SADC TFCAs</vt:lpstr>
      <vt:lpstr>Presentation outline</vt:lpstr>
      <vt:lpstr>PowerPoint Presentation</vt:lpstr>
      <vt:lpstr>SADC TFCA Guideline - process of compilation</vt:lpstr>
      <vt:lpstr>SADC TFCA Guideline – Table of Content</vt:lpstr>
      <vt:lpstr>SADC TFCA Guideline – Table of Content (cont.)</vt:lpstr>
      <vt:lpstr>SADC TFCA Governance</vt:lpstr>
      <vt:lpstr>SADC TFCA Governance</vt:lpstr>
      <vt:lpstr>PowerPoint Presentation</vt:lpstr>
      <vt:lpstr>Some observations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 Guidelines for the Establishment and Development of SADC TFCAs</dc:title>
  <dc:creator>Kevan Zunkel</dc:creator>
  <cp:lastModifiedBy>Kevan Zunkel</cp:lastModifiedBy>
  <cp:revision>34</cp:revision>
  <dcterms:created xsi:type="dcterms:W3CDTF">2014-03-18T06:29:54Z</dcterms:created>
  <dcterms:modified xsi:type="dcterms:W3CDTF">2014-11-16T10:40:27Z</dcterms:modified>
</cp:coreProperties>
</file>