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2" r:id="rId4"/>
  </p:sldMasterIdLst>
  <p:notesMasterIdLst>
    <p:notesMasterId r:id="rId23"/>
  </p:notesMasterIdLst>
  <p:handoutMasterIdLst>
    <p:handoutMasterId r:id="rId24"/>
  </p:handoutMasterIdLst>
  <p:sldIdLst>
    <p:sldId id="264" r:id="rId5"/>
    <p:sldId id="388" r:id="rId6"/>
    <p:sldId id="389" r:id="rId7"/>
    <p:sldId id="395" r:id="rId8"/>
    <p:sldId id="396" r:id="rId9"/>
    <p:sldId id="321" r:id="rId10"/>
    <p:sldId id="380" r:id="rId11"/>
    <p:sldId id="400" r:id="rId12"/>
    <p:sldId id="376" r:id="rId13"/>
    <p:sldId id="391" r:id="rId14"/>
    <p:sldId id="383" r:id="rId15"/>
    <p:sldId id="382" r:id="rId16"/>
    <p:sldId id="384" r:id="rId17"/>
    <p:sldId id="385" r:id="rId18"/>
    <p:sldId id="386" r:id="rId19"/>
    <p:sldId id="397" r:id="rId20"/>
    <p:sldId id="399" r:id="rId21"/>
    <p:sldId id="328" r:id="rId22"/>
  </p:sldIdLst>
  <p:sldSz cx="9144000" cy="6858000" type="screen4x3"/>
  <p:notesSz cx="9236075" cy="7010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800000"/>
    <a:srgbClr val="8FB63E"/>
    <a:srgbClr val="4B345C"/>
    <a:srgbClr val="B3A3BF"/>
    <a:srgbClr val="977CA4"/>
    <a:srgbClr val="061456"/>
    <a:srgbClr val="0066B3"/>
    <a:srgbClr val="000099"/>
    <a:srgbClr val="0095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2821" autoAdjust="0"/>
  </p:normalViewPr>
  <p:slideViewPr>
    <p:cSldViewPr snapToGrid="0">
      <p:cViewPr varScale="1">
        <p:scale>
          <a:sx n="68" d="100"/>
          <a:sy n="68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88" y="-102"/>
      </p:cViewPr>
      <p:guideLst>
        <p:guide orient="horz" pos="2208"/>
        <p:guide pos="2909"/>
      </p:guideLst>
    </p:cSldViewPr>
  </p:notesViewPr>
  <p:gridSpacing cx="1106058875" cy="11060588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7FB82-7F11-4C15-926D-44D38EBB7235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E79EA5-AE28-4C9A-BBC4-4C06F15C6DC4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Component 1- Innovative livelihoods and adaptation to change</a:t>
          </a:r>
          <a:br>
            <a:rPr lang="en-US" sz="1400" b="1" dirty="0" smtClean="0">
              <a:solidFill>
                <a:srgbClr val="000000"/>
              </a:solidFill>
            </a:rPr>
          </a:br>
          <a:endParaRPr lang="en-US" sz="1400" b="1" dirty="0">
            <a:solidFill>
              <a:srgbClr val="000000"/>
            </a:solidFill>
          </a:endParaRPr>
        </a:p>
      </dgm:t>
    </dgm:pt>
    <dgm:pt modelId="{38444F57-94A3-4F54-8DE0-E1CA7E2B172B}" type="parTrans" cxnId="{844A43E0-9DCA-4859-A448-042409741CE4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382842E7-14D0-4926-9625-A1175E969360}" type="sibTrans" cxnId="{844A43E0-9DCA-4859-A448-042409741CE4}">
      <dgm:prSet custT="1"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F90A9CAB-78D2-44DC-BAF7-63B7597F5ECF}">
      <dgm:prSet phldrT="[Text]" custT="1"/>
      <dgm:spPr/>
      <dgm:t>
        <a:bodyPr/>
        <a:lstStyle/>
        <a:p>
          <a:r>
            <a:rPr lang="en-US" sz="1400" b="1" smtClean="0">
              <a:solidFill>
                <a:srgbClr val="000000"/>
              </a:solidFill>
            </a:rPr>
            <a:t>Component 2- Ecosystem management</a:t>
          </a:r>
          <a:endParaRPr lang="en-US" sz="1400" b="1" dirty="0">
            <a:solidFill>
              <a:srgbClr val="000000"/>
            </a:solidFill>
          </a:endParaRPr>
        </a:p>
      </dgm:t>
    </dgm:pt>
    <dgm:pt modelId="{0473559E-4F93-44B1-818F-BD27F8768A6C}" type="parTrans" cxnId="{B27C55BA-DB0D-4286-8C62-25DFC8EA89D0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C57379F2-8CD7-4357-B240-7CF2C5486A75}" type="sibTrans" cxnId="{B27C55BA-DB0D-4286-8C62-25DFC8EA89D0}">
      <dgm:prSet custT="1"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1238AD2E-F25F-4522-AA0F-1FCCCE7DBF91}">
      <dgm:prSet phldrT="[Text]" custT="1"/>
      <dgm:spPr/>
      <dgm:t>
        <a:bodyPr/>
        <a:lstStyle/>
        <a:p>
          <a:r>
            <a:rPr lang="en-US" sz="1400" b="1" smtClean="0">
              <a:solidFill>
                <a:srgbClr val="000000"/>
              </a:solidFill>
            </a:rPr>
            <a:t>Component 3- Access and benefit sharing</a:t>
          </a:r>
          <a:endParaRPr lang="en-US" sz="1400" b="1" dirty="0">
            <a:solidFill>
              <a:srgbClr val="000000"/>
            </a:solidFill>
          </a:endParaRPr>
        </a:p>
      </dgm:t>
    </dgm:pt>
    <dgm:pt modelId="{1F38DEB2-3349-43A6-9D4D-793ED341DB2E}" type="parTrans" cxnId="{3976068E-AA82-4060-AEDA-0C8A3D545E62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A88467EA-F886-4D90-A5AC-452E3029E2F0}" type="sibTrans" cxnId="{3976068E-AA82-4060-AEDA-0C8A3D545E62}">
      <dgm:prSet custT="1"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CA5D6BF2-CAFD-4378-98C5-16384B116707}">
      <dgm:prSet phldrT="[Text]" custT="1"/>
      <dgm:spPr/>
      <dgm:t>
        <a:bodyPr/>
        <a:lstStyle/>
        <a:p>
          <a:r>
            <a:rPr lang="en-US" sz="1400" b="1" smtClean="0">
              <a:solidFill>
                <a:srgbClr val="000000"/>
              </a:solidFill>
            </a:rPr>
            <a:t>Component 4- Long term  conservation and monitoring</a:t>
          </a:r>
          <a:endParaRPr lang="en-US" sz="1400" b="1" dirty="0">
            <a:solidFill>
              <a:srgbClr val="000000"/>
            </a:solidFill>
          </a:endParaRPr>
        </a:p>
      </dgm:t>
    </dgm:pt>
    <dgm:pt modelId="{99456BC7-CE3D-42B1-A162-E506EC3299DC}" type="parTrans" cxnId="{D1A96DE5-DC0E-446C-930B-65DF46457236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FD79E4D9-AF81-4B29-A99E-41897C618017}" type="sibTrans" cxnId="{D1A96DE5-DC0E-446C-930B-65DF46457236}">
      <dgm:prSet custT="1"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10D8173C-AAE2-4913-909E-CC97FA42FA96}">
      <dgm:prSet phldrT="[Text]" custT="1"/>
      <dgm:spPr/>
      <dgm:t>
        <a:bodyPr/>
        <a:lstStyle/>
        <a:p>
          <a:r>
            <a:rPr lang="en-US" sz="1400" b="1" smtClean="0">
              <a:solidFill>
                <a:srgbClr val="000000"/>
              </a:solidFill>
            </a:rPr>
            <a:t>Component 5- Regional cooperation, enabling policy and knowledge management</a:t>
          </a:r>
          <a:endParaRPr lang="en-US" sz="1400" b="1" dirty="0">
            <a:solidFill>
              <a:srgbClr val="000000"/>
            </a:solidFill>
          </a:endParaRPr>
        </a:p>
      </dgm:t>
    </dgm:pt>
    <dgm:pt modelId="{0489C1C1-F100-47BB-9CFF-657E09E47F8C}" type="parTrans" cxnId="{D4740747-FCCE-4EC8-A2F4-F52875C6BDE7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7DA354F5-E35E-4A29-9A27-A3E4CB46B683}" type="sibTrans" cxnId="{D4740747-FCCE-4EC8-A2F4-F52875C6BDE7}">
      <dgm:prSet custT="1"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C79A8EFE-76FC-4D85-8825-654D84BFAEB2}" type="pres">
      <dgm:prSet presAssocID="{2B17FB82-7F11-4C15-926D-44D38EBB72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35D17B-BF61-4EA1-9FD9-B4A747330AD6}" type="pres">
      <dgm:prSet presAssocID="{CCE79EA5-AE28-4C9A-BBC4-4C06F15C6D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49DE9-9D33-4AB8-8096-B03A2A77BF03}" type="pres">
      <dgm:prSet presAssocID="{382842E7-14D0-4926-9625-A1175E96936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C017447-3AE9-4A06-8AAF-1AAECD1318F7}" type="pres">
      <dgm:prSet presAssocID="{382842E7-14D0-4926-9625-A1175E96936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ED8EE36-B241-4FEB-A1B7-E8AB2A420AC7}" type="pres">
      <dgm:prSet presAssocID="{F90A9CAB-78D2-44DC-BAF7-63B7597F5E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9F628-D752-4E7D-9F38-94D8FA01E426}" type="pres">
      <dgm:prSet presAssocID="{C57379F2-8CD7-4357-B240-7CF2C5486A7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487A116-5EE0-4FA9-A362-32DC4FBB3B53}" type="pres">
      <dgm:prSet presAssocID="{C57379F2-8CD7-4357-B240-7CF2C5486A7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5C8D1B-B1B9-4E58-8EF2-6F783BB029B5}" type="pres">
      <dgm:prSet presAssocID="{1238AD2E-F25F-4522-AA0F-1FCCCE7DBF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AB450-20A2-4CCF-B5AF-6A35627ED56D}" type="pres">
      <dgm:prSet presAssocID="{A88467EA-F886-4D90-A5AC-452E3029E2F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90B773C-2EEA-47A6-A988-B8DDED41CFB3}" type="pres">
      <dgm:prSet presAssocID="{A88467EA-F886-4D90-A5AC-452E3029E2F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7EF8069-2078-44E9-8FE6-FE12EAB49F0A}" type="pres">
      <dgm:prSet presAssocID="{CA5D6BF2-CAFD-4378-98C5-16384B1167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0D5C4-ACE8-447E-B27A-F5090DE110A8}" type="pres">
      <dgm:prSet presAssocID="{FD79E4D9-AF81-4B29-A99E-41897C61801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5970F11-994F-4B56-A724-7CD341BD6778}" type="pres">
      <dgm:prSet presAssocID="{FD79E4D9-AF81-4B29-A99E-41897C61801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783B5B2-C18E-48D9-90BB-C24ABBA5247C}" type="pres">
      <dgm:prSet presAssocID="{10D8173C-AAE2-4913-909E-CC97FA42FA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BE333-1041-4FFB-847A-00F191BFE263}" type="pres">
      <dgm:prSet presAssocID="{7DA354F5-E35E-4A29-9A27-A3E4CB46B68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ED7BD8D-0313-489C-94EA-926738B5C618}" type="pres">
      <dgm:prSet presAssocID="{7DA354F5-E35E-4A29-9A27-A3E4CB46B68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E111B93-A2B8-449E-9494-2911C6C764AE}" type="presOf" srcId="{C57379F2-8CD7-4357-B240-7CF2C5486A75}" destId="{C399F628-D752-4E7D-9F38-94D8FA01E426}" srcOrd="0" destOrd="0" presId="urn:microsoft.com/office/officeart/2005/8/layout/cycle2"/>
    <dgm:cxn modelId="{D4740747-FCCE-4EC8-A2F4-F52875C6BDE7}" srcId="{2B17FB82-7F11-4C15-926D-44D38EBB7235}" destId="{10D8173C-AAE2-4913-909E-CC97FA42FA96}" srcOrd="4" destOrd="0" parTransId="{0489C1C1-F100-47BB-9CFF-657E09E47F8C}" sibTransId="{7DA354F5-E35E-4A29-9A27-A3E4CB46B683}"/>
    <dgm:cxn modelId="{0133AF95-BEFA-4349-9710-4C7F7D3FD7C9}" type="presOf" srcId="{FD79E4D9-AF81-4B29-A99E-41897C618017}" destId="{45970F11-994F-4B56-A724-7CD341BD6778}" srcOrd="1" destOrd="0" presId="urn:microsoft.com/office/officeart/2005/8/layout/cycle2"/>
    <dgm:cxn modelId="{56818E35-8CD9-45E2-B8A6-9EEED94D12C9}" type="presOf" srcId="{10D8173C-AAE2-4913-909E-CC97FA42FA96}" destId="{3783B5B2-C18E-48D9-90BB-C24ABBA5247C}" srcOrd="0" destOrd="0" presId="urn:microsoft.com/office/officeart/2005/8/layout/cycle2"/>
    <dgm:cxn modelId="{7309EBF5-B896-432B-9DF4-4DAEB97D0242}" type="presOf" srcId="{382842E7-14D0-4926-9625-A1175E969360}" destId="{BC017447-3AE9-4A06-8AAF-1AAECD1318F7}" srcOrd="1" destOrd="0" presId="urn:microsoft.com/office/officeart/2005/8/layout/cycle2"/>
    <dgm:cxn modelId="{B27C55BA-DB0D-4286-8C62-25DFC8EA89D0}" srcId="{2B17FB82-7F11-4C15-926D-44D38EBB7235}" destId="{F90A9CAB-78D2-44DC-BAF7-63B7597F5ECF}" srcOrd="1" destOrd="0" parTransId="{0473559E-4F93-44B1-818F-BD27F8768A6C}" sibTransId="{C57379F2-8CD7-4357-B240-7CF2C5486A75}"/>
    <dgm:cxn modelId="{37752D8B-02DB-4512-AE9F-A989F0DE06A6}" type="presOf" srcId="{CCE79EA5-AE28-4C9A-BBC4-4C06F15C6DC4}" destId="{F035D17B-BF61-4EA1-9FD9-B4A747330AD6}" srcOrd="0" destOrd="0" presId="urn:microsoft.com/office/officeart/2005/8/layout/cycle2"/>
    <dgm:cxn modelId="{A338A244-0359-4AE5-A93D-F1C677E49811}" type="presOf" srcId="{2B17FB82-7F11-4C15-926D-44D38EBB7235}" destId="{C79A8EFE-76FC-4D85-8825-654D84BFAEB2}" srcOrd="0" destOrd="0" presId="urn:microsoft.com/office/officeart/2005/8/layout/cycle2"/>
    <dgm:cxn modelId="{90702C86-9224-455F-A6D5-28EDE4A012C0}" type="presOf" srcId="{7DA354F5-E35E-4A29-9A27-A3E4CB46B683}" destId="{2ED7BD8D-0313-489C-94EA-926738B5C618}" srcOrd="1" destOrd="0" presId="urn:microsoft.com/office/officeart/2005/8/layout/cycle2"/>
    <dgm:cxn modelId="{D183B725-AA81-4599-8391-82A01C41D5AC}" type="presOf" srcId="{A88467EA-F886-4D90-A5AC-452E3029E2F0}" destId="{CAAAB450-20A2-4CCF-B5AF-6A35627ED56D}" srcOrd="0" destOrd="0" presId="urn:microsoft.com/office/officeart/2005/8/layout/cycle2"/>
    <dgm:cxn modelId="{3290A781-E32F-4A66-90A2-BF9B4B71C945}" type="presOf" srcId="{382842E7-14D0-4926-9625-A1175E969360}" destId="{94849DE9-9D33-4AB8-8096-B03A2A77BF03}" srcOrd="0" destOrd="0" presId="urn:microsoft.com/office/officeart/2005/8/layout/cycle2"/>
    <dgm:cxn modelId="{8D460E3E-C9B4-4B99-B902-D0D75B5DC685}" type="presOf" srcId="{7DA354F5-E35E-4A29-9A27-A3E4CB46B683}" destId="{C04BE333-1041-4FFB-847A-00F191BFE263}" srcOrd="0" destOrd="0" presId="urn:microsoft.com/office/officeart/2005/8/layout/cycle2"/>
    <dgm:cxn modelId="{B1FE85C3-122A-473F-A17C-FA85468B751D}" type="presOf" srcId="{FD79E4D9-AF81-4B29-A99E-41897C618017}" destId="{C200D5C4-ACE8-447E-B27A-F5090DE110A8}" srcOrd="0" destOrd="0" presId="urn:microsoft.com/office/officeart/2005/8/layout/cycle2"/>
    <dgm:cxn modelId="{844A43E0-9DCA-4859-A448-042409741CE4}" srcId="{2B17FB82-7F11-4C15-926D-44D38EBB7235}" destId="{CCE79EA5-AE28-4C9A-BBC4-4C06F15C6DC4}" srcOrd="0" destOrd="0" parTransId="{38444F57-94A3-4F54-8DE0-E1CA7E2B172B}" sibTransId="{382842E7-14D0-4926-9625-A1175E969360}"/>
    <dgm:cxn modelId="{8CB069B0-2CEE-45E4-B958-21C3563D5AA6}" type="presOf" srcId="{A88467EA-F886-4D90-A5AC-452E3029E2F0}" destId="{790B773C-2EEA-47A6-A988-B8DDED41CFB3}" srcOrd="1" destOrd="0" presId="urn:microsoft.com/office/officeart/2005/8/layout/cycle2"/>
    <dgm:cxn modelId="{9E88CD3C-D2A6-4996-ADCD-D437C6DF30B7}" type="presOf" srcId="{CA5D6BF2-CAFD-4378-98C5-16384B116707}" destId="{F7EF8069-2078-44E9-8FE6-FE12EAB49F0A}" srcOrd="0" destOrd="0" presId="urn:microsoft.com/office/officeart/2005/8/layout/cycle2"/>
    <dgm:cxn modelId="{A8C600DC-0714-4372-8E78-9E6BEDA2C4B4}" type="presOf" srcId="{1238AD2E-F25F-4522-AA0F-1FCCCE7DBF91}" destId="{845C8D1B-B1B9-4E58-8EF2-6F783BB029B5}" srcOrd="0" destOrd="0" presId="urn:microsoft.com/office/officeart/2005/8/layout/cycle2"/>
    <dgm:cxn modelId="{E5FF9FED-A003-486C-81F8-1637BD2AE1D0}" type="presOf" srcId="{F90A9CAB-78D2-44DC-BAF7-63B7597F5ECF}" destId="{BED8EE36-B241-4FEB-A1B7-E8AB2A420AC7}" srcOrd="0" destOrd="0" presId="urn:microsoft.com/office/officeart/2005/8/layout/cycle2"/>
    <dgm:cxn modelId="{D88FC4F7-3BF2-45C6-9424-C154A2D9085D}" type="presOf" srcId="{C57379F2-8CD7-4357-B240-7CF2C5486A75}" destId="{E487A116-5EE0-4FA9-A362-32DC4FBB3B53}" srcOrd="1" destOrd="0" presId="urn:microsoft.com/office/officeart/2005/8/layout/cycle2"/>
    <dgm:cxn modelId="{D1A96DE5-DC0E-446C-930B-65DF46457236}" srcId="{2B17FB82-7F11-4C15-926D-44D38EBB7235}" destId="{CA5D6BF2-CAFD-4378-98C5-16384B116707}" srcOrd="3" destOrd="0" parTransId="{99456BC7-CE3D-42B1-A162-E506EC3299DC}" sibTransId="{FD79E4D9-AF81-4B29-A99E-41897C618017}"/>
    <dgm:cxn modelId="{3976068E-AA82-4060-AEDA-0C8A3D545E62}" srcId="{2B17FB82-7F11-4C15-926D-44D38EBB7235}" destId="{1238AD2E-F25F-4522-AA0F-1FCCCE7DBF91}" srcOrd="2" destOrd="0" parTransId="{1F38DEB2-3349-43A6-9D4D-793ED341DB2E}" sibTransId="{A88467EA-F886-4D90-A5AC-452E3029E2F0}"/>
    <dgm:cxn modelId="{88958612-D0C8-4CFE-BBE2-E05999161F1C}" type="presParOf" srcId="{C79A8EFE-76FC-4D85-8825-654D84BFAEB2}" destId="{F035D17B-BF61-4EA1-9FD9-B4A747330AD6}" srcOrd="0" destOrd="0" presId="urn:microsoft.com/office/officeart/2005/8/layout/cycle2"/>
    <dgm:cxn modelId="{9892688C-B2C3-48E3-9A66-BD2659386FC1}" type="presParOf" srcId="{C79A8EFE-76FC-4D85-8825-654D84BFAEB2}" destId="{94849DE9-9D33-4AB8-8096-B03A2A77BF03}" srcOrd="1" destOrd="0" presId="urn:microsoft.com/office/officeart/2005/8/layout/cycle2"/>
    <dgm:cxn modelId="{E1BD20E5-C51A-4909-A997-8E2074962010}" type="presParOf" srcId="{94849DE9-9D33-4AB8-8096-B03A2A77BF03}" destId="{BC017447-3AE9-4A06-8AAF-1AAECD1318F7}" srcOrd="0" destOrd="0" presId="urn:microsoft.com/office/officeart/2005/8/layout/cycle2"/>
    <dgm:cxn modelId="{7C724279-C60D-446B-9C33-98BCE1E4D4C3}" type="presParOf" srcId="{C79A8EFE-76FC-4D85-8825-654D84BFAEB2}" destId="{BED8EE36-B241-4FEB-A1B7-E8AB2A420AC7}" srcOrd="2" destOrd="0" presId="urn:microsoft.com/office/officeart/2005/8/layout/cycle2"/>
    <dgm:cxn modelId="{59EB3D11-CC32-4E68-8C5D-0BC4AC53E5AC}" type="presParOf" srcId="{C79A8EFE-76FC-4D85-8825-654D84BFAEB2}" destId="{C399F628-D752-4E7D-9F38-94D8FA01E426}" srcOrd="3" destOrd="0" presId="urn:microsoft.com/office/officeart/2005/8/layout/cycle2"/>
    <dgm:cxn modelId="{9EFFBC9C-1323-4DA0-BB2A-584BC7A25653}" type="presParOf" srcId="{C399F628-D752-4E7D-9F38-94D8FA01E426}" destId="{E487A116-5EE0-4FA9-A362-32DC4FBB3B53}" srcOrd="0" destOrd="0" presId="urn:microsoft.com/office/officeart/2005/8/layout/cycle2"/>
    <dgm:cxn modelId="{A7038E19-BE43-4E80-AEB7-3B8D1C14A250}" type="presParOf" srcId="{C79A8EFE-76FC-4D85-8825-654D84BFAEB2}" destId="{845C8D1B-B1B9-4E58-8EF2-6F783BB029B5}" srcOrd="4" destOrd="0" presId="urn:microsoft.com/office/officeart/2005/8/layout/cycle2"/>
    <dgm:cxn modelId="{024D5C3D-068A-458B-A052-E04C8E41A29D}" type="presParOf" srcId="{C79A8EFE-76FC-4D85-8825-654D84BFAEB2}" destId="{CAAAB450-20A2-4CCF-B5AF-6A35627ED56D}" srcOrd="5" destOrd="0" presId="urn:microsoft.com/office/officeart/2005/8/layout/cycle2"/>
    <dgm:cxn modelId="{C1EED1F4-FCBA-4196-AAED-E1490FF3BD1A}" type="presParOf" srcId="{CAAAB450-20A2-4CCF-B5AF-6A35627ED56D}" destId="{790B773C-2EEA-47A6-A988-B8DDED41CFB3}" srcOrd="0" destOrd="0" presId="urn:microsoft.com/office/officeart/2005/8/layout/cycle2"/>
    <dgm:cxn modelId="{1278F992-F91A-4569-AA2D-729E6C2370AB}" type="presParOf" srcId="{C79A8EFE-76FC-4D85-8825-654D84BFAEB2}" destId="{F7EF8069-2078-44E9-8FE6-FE12EAB49F0A}" srcOrd="6" destOrd="0" presId="urn:microsoft.com/office/officeart/2005/8/layout/cycle2"/>
    <dgm:cxn modelId="{019FA02A-ACFC-46C8-AE44-F3DCE273E294}" type="presParOf" srcId="{C79A8EFE-76FC-4D85-8825-654D84BFAEB2}" destId="{C200D5C4-ACE8-447E-B27A-F5090DE110A8}" srcOrd="7" destOrd="0" presId="urn:microsoft.com/office/officeart/2005/8/layout/cycle2"/>
    <dgm:cxn modelId="{372BCE65-9AFC-445F-AF91-D4F9D392F3E6}" type="presParOf" srcId="{C200D5C4-ACE8-447E-B27A-F5090DE110A8}" destId="{45970F11-994F-4B56-A724-7CD341BD6778}" srcOrd="0" destOrd="0" presId="urn:microsoft.com/office/officeart/2005/8/layout/cycle2"/>
    <dgm:cxn modelId="{3987C808-BB12-4CBE-82BF-D77749ADDAA1}" type="presParOf" srcId="{C79A8EFE-76FC-4D85-8825-654D84BFAEB2}" destId="{3783B5B2-C18E-48D9-90BB-C24ABBA5247C}" srcOrd="8" destOrd="0" presId="urn:microsoft.com/office/officeart/2005/8/layout/cycle2"/>
    <dgm:cxn modelId="{449C20D8-9988-450F-837D-EBF8CBC5B00E}" type="presParOf" srcId="{C79A8EFE-76FC-4D85-8825-654D84BFAEB2}" destId="{C04BE333-1041-4FFB-847A-00F191BFE263}" srcOrd="9" destOrd="0" presId="urn:microsoft.com/office/officeart/2005/8/layout/cycle2"/>
    <dgm:cxn modelId="{63D52E9C-E333-43F2-BB73-793485B1271D}" type="presParOf" srcId="{C04BE333-1041-4FFB-847A-00F191BFE263}" destId="{2ED7BD8D-0313-489C-94EA-926738B5C6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35D17B-BF61-4EA1-9FD9-B4A747330AD6}">
      <dsp:nvSpPr>
        <dsp:cNvPr id="0" name=""/>
        <dsp:cNvSpPr/>
      </dsp:nvSpPr>
      <dsp:spPr>
        <a:xfrm>
          <a:off x="5791839" y="486"/>
          <a:ext cx="1766560" cy="1766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Component 1- Innovative livelihoods and adaptation to change</a:t>
          </a:r>
          <a:br>
            <a:rPr lang="en-US" sz="1400" b="1" kern="1200" dirty="0" smtClean="0">
              <a:solidFill>
                <a:srgbClr val="000000"/>
              </a:solidFill>
            </a:rPr>
          </a:br>
          <a:endParaRPr lang="en-US" sz="1400" b="1" kern="1200" dirty="0">
            <a:solidFill>
              <a:srgbClr val="000000"/>
            </a:solidFill>
          </a:endParaRPr>
        </a:p>
      </dsp:txBody>
      <dsp:txXfrm>
        <a:off x="5791839" y="486"/>
        <a:ext cx="1766560" cy="1766560"/>
      </dsp:txXfrm>
    </dsp:sp>
    <dsp:sp modelId="{94849DE9-9D33-4AB8-8096-B03A2A77BF03}">
      <dsp:nvSpPr>
        <dsp:cNvPr id="0" name=""/>
        <dsp:cNvSpPr/>
      </dsp:nvSpPr>
      <dsp:spPr>
        <a:xfrm rot="2160000">
          <a:off x="7502789" y="1357926"/>
          <a:ext cx="470529" cy="59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0000"/>
            </a:solidFill>
          </a:endParaRPr>
        </a:p>
      </dsp:txBody>
      <dsp:txXfrm rot="2160000">
        <a:off x="7502789" y="1357926"/>
        <a:ext cx="470529" cy="596214"/>
      </dsp:txXfrm>
    </dsp:sp>
    <dsp:sp modelId="{BED8EE36-B241-4FEB-A1B7-E8AB2A420AC7}">
      <dsp:nvSpPr>
        <dsp:cNvPr id="0" name=""/>
        <dsp:cNvSpPr/>
      </dsp:nvSpPr>
      <dsp:spPr>
        <a:xfrm>
          <a:off x="7939255" y="1560675"/>
          <a:ext cx="1766560" cy="1766560"/>
        </a:xfrm>
        <a:prstGeom prst="ellipse">
          <a:avLst/>
        </a:prstGeom>
        <a:solidFill>
          <a:schemeClr val="accent5">
            <a:hueOff val="-932730"/>
            <a:satOff val="-25000"/>
            <a:lumOff val="28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00"/>
              </a:solidFill>
            </a:rPr>
            <a:t>Component 2- Ecosystem management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7939255" y="1560675"/>
        <a:ext cx="1766560" cy="1766560"/>
      </dsp:txXfrm>
    </dsp:sp>
    <dsp:sp modelId="{C399F628-D752-4E7D-9F38-94D8FA01E426}">
      <dsp:nvSpPr>
        <dsp:cNvPr id="0" name=""/>
        <dsp:cNvSpPr/>
      </dsp:nvSpPr>
      <dsp:spPr>
        <a:xfrm rot="6480000">
          <a:off x="8181265" y="3395402"/>
          <a:ext cx="470529" cy="59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32730"/>
            <a:satOff val="-25000"/>
            <a:lumOff val="28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0000"/>
            </a:solidFill>
          </a:endParaRPr>
        </a:p>
      </dsp:txBody>
      <dsp:txXfrm rot="6480000">
        <a:off x="8181265" y="3395402"/>
        <a:ext cx="470529" cy="596214"/>
      </dsp:txXfrm>
    </dsp:sp>
    <dsp:sp modelId="{845C8D1B-B1B9-4E58-8EF2-6F783BB029B5}">
      <dsp:nvSpPr>
        <dsp:cNvPr id="0" name=""/>
        <dsp:cNvSpPr/>
      </dsp:nvSpPr>
      <dsp:spPr>
        <a:xfrm>
          <a:off x="7119015" y="4085113"/>
          <a:ext cx="1766560" cy="1766560"/>
        </a:xfrm>
        <a:prstGeom prst="ellipse">
          <a:avLst/>
        </a:prstGeom>
        <a:solidFill>
          <a:schemeClr val="accent5">
            <a:hueOff val="-1865460"/>
            <a:satOff val="-50000"/>
            <a:lumOff val="5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00"/>
              </a:solidFill>
            </a:rPr>
            <a:t>Component 3- Access and benefit sharing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7119015" y="4085113"/>
        <a:ext cx="1766560" cy="1766560"/>
      </dsp:txXfrm>
    </dsp:sp>
    <dsp:sp modelId="{CAAAB450-20A2-4CCF-B5AF-6A35627ED56D}">
      <dsp:nvSpPr>
        <dsp:cNvPr id="0" name=""/>
        <dsp:cNvSpPr/>
      </dsp:nvSpPr>
      <dsp:spPr>
        <a:xfrm rot="10800000">
          <a:off x="6453172" y="4670286"/>
          <a:ext cx="470529" cy="59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65460"/>
            <a:satOff val="-50000"/>
            <a:lumOff val="5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0000"/>
            </a:solidFill>
          </a:endParaRPr>
        </a:p>
      </dsp:txBody>
      <dsp:txXfrm rot="10800000">
        <a:off x="6453172" y="4670286"/>
        <a:ext cx="470529" cy="596214"/>
      </dsp:txXfrm>
    </dsp:sp>
    <dsp:sp modelId="{F7EF8069-2078-44E9-8FE6-FE12EAB49F0A}">
      <dsp:nvSpPr>
        <dsp:cNvPr id="0" name=""/>
        <dsp:cNvSpPr/>
      </dsp:nvSpPr>
      <dsp:spPr>
        <a:xfrm>
          <a:off x="4464664" y="4085113"/>
          <a:ext cx="1766560" cy="1766560"/>
        </a:xfrm>
        <a:prstGeom prst="ellipse">
          <a:avLst/>
        </a:prstGeom>
        <a:solidFill>
          <a:schemeClr val="accent5">
            <a:hueOff val="-2798189"/>
            <a:satOff val="-75000"/>
            <a:lumOff val="8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00"/>
              </a:solidFill>
            </a:rPr>
            <a:t>Component 4- Long term  conservation and monitoring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4464664" y="4085113"/>
        <a:ext cx="1766560" cy="1766560"/>
      </dsp:txXfrm>
    </dsp:sp>
    <dsp:sp modelId="{C200D5C4-ACE8-447E-B27A-F5090DE110A8}">
      <dsp:nvSpPr>
        <dsp:cNvPr id="0" name=""/>
        <dsp:cNvSpPr/>
      </dsp:nvSpPr>
      <dsp:spPr>
        <a:xfrm rot="15120000">
          <a:off x="4706675" y="3420732"/>
          <a:ext cx="470529" cy="59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98189"/>
            <a:satOff val="-75000"/>
            <a:lumOff val="86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0000"/>
            </a:solidFill>
          </a:endParaRPr>
        </a:p>
      </dsp:txBody>
      <dsp:txXfrm rot="15120000">
        <a:off x="4706675" y="3420732"/>
        <a:ext cx="470529" cy="596214"/>
      </dsp:txXfrm>
    </dsp:sp>
    <dsp:sp modelId="{3783B5B2-C18E-48D9-90BB-C24ABBA5247C}">
      <dsp:nvSpPr>
        <dsp:cNvPr id="0" name=""/>
        <dsp:cNvSpPr/>
      </dsp:nvSpPr>
      <dsp:spPr>
        <a:xfrm>
          <a:off x="3644424" y="1560675"/>
          <a:ext cx="1766560" cy="1766560"/>
        </a:xfrm>
        <a:prstGeom prst="ellipse">
          <a:avLst/>
        </a:prstGeom>
        <a:solidFill>
          <a:schemeClr val="accent5">
            <a:hueOff val="-3730919"/>
            <a:satOff val="-100000"/>
            <a:lumOff val="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00"/>
              </a:solidFill>
            </a:rPr>
            <a:t>Component 5- Regional cooperation, enabling policy and knowledge management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3644424" y="1560675"/>
        <a:ext cx="1766560" cy="1766560"/>
      </dsp:txXfrm>
    </dsp:sp>
    <dsp:sp modelId="{C04BE333-1041-4FFB-847A-00F191BFE263}">
      <dsp:nvSpPr>
        <dsp:cNvPr id="0" name=""/>
        <dsp:cNvSpPr/>
      </dsp:nvSpPr>
      <dsp:spPr>
        <a:xfrm rot="19440000">
          <a:off x="5355374" y="1373581"/>
          <a:ext cx="470529" cy="59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30919"/>
            <a:satOff val="-100000"/>
            <a:lumOff val="1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0000"/>
            </a:solidFill>
          </a:endParaRPr>
        </a:p>
      </dsp:txBody>
      <dsp:txXfrm rot="19440000">
        <a:off x="5355374" y="1373581"/>
        <a:ext cx="470529" cy="596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593" cy="3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285" y="0"/>
            <a:ext cx="4002593" cy="3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480"/>
            <a:ext cx="4002593" cy="3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285" y="6658480"/>
            <a:ext cx="4002593" cy="3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BBD3BE-0E61-4266-8F1A-961AC0F2B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16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593" cy="3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285" y="0"/>
            <a:ext cx="4002593" cy="3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168" y="3329799"/>
            <a:ext cx="7389740" cy="31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480"/>
            <a:ext cx="4002593" cy="3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285" y="6658480"/>
            <a:ext cx="4002593" cy="3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5371E70-6734-4A06-9B4E-FE4578D65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82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D354C-71AB-4D32-B8F1-21DBD65726E0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CF097-04F3-4009-983A-88ECEE3255B0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CF097-04F3-4009-983A-88ECEE3255B0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CF097-04F3-4009-983A-88ECEE3255B0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CF097-04F3-4009-983A-88ECEE3255B0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99" y="262761"/>
            <a:ext cx="658117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5636" y="4203865"/>
            <a:ext cx="61395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48474" y="0"/>
            <a:ext cx="2295525" cy="6857999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6"/>
          <p:cNvSpPr>
            <a:spLocks noEditPoints="1"/>
          </p:cNvSpPr>
          <p:nvPr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7"/>
          <p:cNvSpPr>
            <a:spLocks noEditPoints="1"/>
          </p:cNvSpPr>
          <p:nvPr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8"/>
          <p:cNvSpPr>
            <a:spLocks/>
          </p:cNvSpPr>
          <p:nvPr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9"/>
          <p:cNvSpPr>
            <a:spLocks/>
          </p:cNvSpPr>
          <p:nvPr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0"/>
          <p:cNvSpPr>
            <a:spLocks noEditPoints="1"/>
          </p:cNvSpPr>
          <p:nvPr/>
        </p:nvSpPr>
        <p:spPr bwMode="auto">
          <a:xfrm>
            <a:off x="7142163" y="6457951"/>
            <a:ext cx="1728788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15925" y="4203700"/>
            <a:ext cx="61388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0"/>
          <p:cNvSpPr>
            <a:spLocks noEditPoints="1"/>
          </p:cNvSpPr>
          <p:nvPr userDrawn="1"/>
        </p:nvSpPr>
        <p:spPr bwMode="auto">
          <a:xfrm>
            <a:off x="7142163" y="6457950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1562099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58486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6668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48474" y="0"/>
            <a:ext cx="2295525" cy="1562099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/>
          <p:cNvSpPr>
            <a:spLocks noEditPoints="1"/>
          </p:cNvSpPr>
          <p:nvPr/>
        </p:nvSpPr>
        <p:spPr bwMode="auto">
          <a:xfrm>
            <a:off x="7142163" y="1278700"/>
            <a:ext cx="1728788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1"/>
            <a:ext cx="9144000" cy="972000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117275"/>
            <a:ext cx="658486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6668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48474" y="0"/>
            <a:ext cx="2295525" cy="972000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1562099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58486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6668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8892C"/>
                </a:solidFill>
              </a:defRPr>
            </a:lvl1pPr>
            <a:lvl2pPr>
              <a:defRPr>
                <a:solidFill>
                  <a:srgbClr val="68892C"/>
                </a:solidFill>
              </a:defRPr>
            </a:lvl2pPr>
            <a:lvl3pPr>
              <a:defRPr>
                <a:solidFill>
                  <a:srgbClr val="68892C"/>
                </a:solidFill>
              </a:defRPr>
            </a:lvl3pPr>
            <a:lvl4pPr>
              <a:defRPr>
                <a:solidFill>
                  <a:srgbClr val="68892C"/>
                </a:solidFill>
              </a:defRPr>
            </a:lvl4pPr>
            <a:lvl5pPr>
              <a:defRPr>
                <a:solidFill>
                  <a:srgbClr val="68892C"/>
                </a:solidFill>
              </a:defRPr>
            </a:lvl5pPr>
            <a:lvl6pPr>
              <a:buNone/>
              <a:defRPr>
                <a:solidFill>
                  <a:srgbClr val="68892C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48474" y="0"/>
            <a:ext cx="2295525" cy="1562099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/>
          <p:cNvSpPr>
            <a:spLocks noEditPoints="1"/>
          </p:cNvSpPr>
          <p:nvPr/>
        </p:nvSpPr>
        <p:spPr bwMode="auto">
          <a:xfrm>
            <a:off x="7142163" y="1278700"/>
            <a:ext cx="1728788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972000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117275"/>
            <a:ext cx="658486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6668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8892C"/>
                </a:solidFill>
              </a:defRPr>
            </a:lvl1pPr>
            <a:lvl2pPr>
              <a:defRPr>
                <a:solidFill>
                  <a:srgbClr val="68892C"/>
                </a:solidFill>
              </a:defRPr>
            </a:lvl2pPr>
            <a:lvl3pPr>
              <a:defRPr>
                <a:solidFill>
                  <a:srgbClr val="68892C"/>
                </a:solidFill>
              </a:defRPr>
            </a:lvl3pPr>
            <a:lvl4pPr>
              <a:defRPr>
                <a:solidFill>
                  <a:srgbClr val="68892C"/>
                </a:solidFill>
              </a:defRPr>
            </a:lvl4pPr>
            <a:lvl5pPr>
              <a:defRPr>
                <a:solidFill>
                  <a:srgbClr val="68892C"/>
                </a:solidFill>
              </a:defRPr>
            </a:lvl5pPr>
            <a:lvl6pPr>
              <a:buNone/>
              <a:defRPr>
                <a:solidFill>
                  <a:srgbClr val="68892C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48474" y="0"/>
            <a:ext cx="2295525" cy="972000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1562099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48474" y="0"/>
            <a:ext cx="2295525" cy="1562099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/>
          <p:cNvSpPr>
            <a:spLocks noEditPoints="1"/>
          </p:cNvSpPr>
          <p:nvPr/>
        </p:nvSpPr>
        <p:spPr bwMode="auto">
          <a:xfrm>
            <a:off x="7142163" y="1278700"/>
            <a:ext cx="1728788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3033" y="31447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63513" y="314325"/>
            <a:ext cx="4267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0" dirty="0"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1562099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48474" y="0"/>
            <a:ext cx="2295525" cy="1562099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/>
          <p:cNvSpPr>
            <a:spLocks noEditPoints="1"/>
          </p:cNvSpPr>
          <p:nvPr/>
        </p:nvSpPr>
        <p:spPr bwMode="auto">
          <a:xfrm>
            <a:off x="7142163" y="1278700"/>
            <a:ext cx="1728788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3033" y="3120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63513" y="312738"/>
            <a:ext cx="4267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0" dirty="0"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6848474" y="1"/>
            <a:ext cx="2295525" cy="3447288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5925" y="4203700"/>
            <a:ext cx="61388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30"/>
          <p:cNvSpPr>
            <a:spLocks noEditPoints="1"/>
          </p:cNvSpPr>
          <p:nvPr userDrawn="1"/>
        </p:nvSpPr>
        <p:spPr bwMode="auto">
          <a:xfrm>
            <a:off x="7142163" y="3049731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288000"/>
            <a:ext cx="658117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848475" y="3408218"/>
            <a:ext cx="2295525" cy="34497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" name="Picture 4" descr="IYB2010_Logo_English_s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237" y="4741080"/>
            <a:ext cx="1800000" cy="7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972000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6848475" y="0"/>
            <a:ext cx="2295525" cy="972000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4"/>
          <p:cNvSpPr>
            <a:spLocks/>
          </p:cNvSpPr>
          <p:nvPr userDrawn="1"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6"/>
          <p:cNvSpPr>
            <a:spLocks noEditPoints="1"/>
          </p:cNvSpPr>
          <p:nvPr userDrawn="1"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8"/>
          <p:cNvSpPr>
            <a:spLocks/>
          </p:cNvSpPr>
          <p:nvPr userDrawn="1"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9"/>
          <p:cNvSpPr>
            <a:spLocks/>
          </p:cNvSpPr>
          <p:nvPr userDrawn="1"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77424" y="465710"/>
            <a:ext cx="667375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407624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8" r:id="rId9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309830" y="530783"/>
            <a:ext cx="6433047" cy="23413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 smtClean="0">
                <a:ea typeface="Arial" charset="0"/>
              </a:rPr>
              <a:t>Integrated Conservation and Development </a:t>
            </a:r>
            <a:r>
              <a:rPr lang="en-GB" sz="3200" b="1" dirty="0" err="1" smtClean="0">
                <a:ea typeface="Arial" charset="0"/>
              </a:rPr>
              <a:t>Transboundary</a:t>
            </a:r>
            <a:r>
              <a:rPr lang="en-GB" sz="3200" b="1" dirty="0" smtClean="0">
                <a:ea typeface="Arial" charset="0"/>
              </a:rPr>
              <a:t> Initiatives in the Hindu Kush Himalayas</a:t>
            </a:r>
            <a:br>
              <a:rPr lang="en-GB" sz="3200" b="1" dirty="0" smtClean="0">
                <a:ea typeface="Arial" charset="0"/>
              </a:rPr>
            </a:br>
            <a:r>
              <a:rPr lang="en-GB" sz="3200" b="1" dirty="0" smtClean="0">
                <a:ea typeface="Arial" charset="0"/>
              </a:rPr>
              <a:t/>
            </a:r>
            <a:br>
              <a:rPr lang="en-GB" sz="3200" b="1" dirty="0" smtClean="0">
                <a:ea typeface="Arial" charset="0"/>
              </a:rPr>
            </a:br>
            <a:r>
              <a:rPr lang="en-GB" sz="3200" b="1" dirty="0" smtClean="0">
                <a:ea typeface="Arial" charset="0"/>
              </a:rPr>
              <a:t/>
            </a:r>
            <a:br>
              <a:rPr lang="en-GB" sz="3200" b="1" dirty="0" smtClean="0">
                <a:ea typeface="Arial" charset="0"/>
              </a:rPr>
            </a:br>
            <a:r>
              <a:rPr lang="en-GB" sz="3200" i="1" dirty="0" smtClean="0">
                <a:ea typeface="Arial" charset="0"/>
              </a:rPr>
              <a:t>Nakul Chettri</a:t>
            </a:r>
            <a:endParaRPr lang="en-GB" sz="3600" i="1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044" y="4436770"/>
            <a:ext cx="6669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 smtClean="0">
                <a:solidFill>
                  <a:srgbClr val="FFFF00"/>
                </a:solidFill>
              </a:rPr>
              <a:t>Side Event: </a:t>
            </a:r>
          </a:p>
          <a:p>
            <a:endParaRPr lang="en-US" sz="2000" b="0" dirty="0" smtClean="0">
              <a:solidFill>
                <a:srgbClr val="FFFF00"/>
              </a:solidFill>
            </a:endParaRPr>
          </a:p>
          <a:p>
            <a:r>
              <a:rPr lang="en-US" sz="2000" b="0" dirty="0" smtClean="0">
                <a:solidFill>
                  <a:srgbClr val="FFFF00"/>
                </a:solidFill>
              </a:rPr>
              <a:t>Governance of the </a:t>
            </a:r>
            <a:r>
              <a:rPr lang="en-US" sz="2000" b="0" dirty="0" err="1" smtClean="0">
                <a:solidFill>
                  <a:srgbClr val="FFFF00"/>
                </a:solidFill>
              </a:rPr>
              <a:t>Transboundary</a:t>
            </a:r>
            <a:r>
              <a:rPr lang="en-US" sz="2000" b="0" dirty="0" smtClean="0">
                <a:solidFill>
                  <a:srgbClr val="FFFF00"/>
                </a:solidFill>
              </a:rPr>
              <a:t> Conservation Areas</a:t>
            </a:r>
          </a:p>
          <a:p>
            <a:r>
              <a:rPr lang="en-US" sz="2000" b="0" dirty="0" smtClean="0">
                <a:solidFill>
                  <a:srgbClr val="FFFF00"/>
                </a:solidFill>
              </a:rPr>
              <a:t>17 November 2014, Olympic Park, Sydney</a:t>
            </a:r>
            <a:endParaRPr lang="en-GB" sz="1600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5652"/>
            <a:ext cx="9143999" cy="587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81288"/>
            <a:ext cx="7262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kern="0" dirty="0" smtClean="0"/>
              <a:t>Integrated approach through DSIR monitoring Framework </a:t>
            </a:r>
            <a:endParaRPr lang="en-GB" sz="2400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6200000" flipV="1">
            <a:off x="-1608362" y="4100992"/>
            <a:ext cx="4391025" cy="3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2232" y="6314760"/>
            <a:ext cx="800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27" name="TextBox 36"/>
          <p:cNvSpPr txBox="1">
            <a:spLocks noChangeArrowheads="1"/>
          </p:cNvSpPr>
          <p:nvPr/>
        </p:nvSpPr>
        <p:spPr bwMode="auto">
          <a:xfrm rot="-5400000">
            <a:off x="-434405" y="3639823"/>
            <a:ext cx="130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Years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9400" y="0"/>
            <a:ext cx="6584950" cy="973138"/>
          </a:xfrm>
        </p:spPr>
        <p:txBody>
          <a:bodyPr>
            <a:normAutofit fontScale="90000"/>
          </a:bodyPr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800" b="1" kern="0" dirty="0" err="1" smtClean="0">
                <a:solidFill>
                  <a:sysClr val="window" lastClr="FFFFFF"/>
                </a:solidFill>
                <a:cs typeface="Arial" charset="0"/>
              </a:rPr>
              <a:t>Kailash</a:t>
            </a:r>
            <a: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  <a:t> Sacred Landscape </a:t>
            </a:r>
            <a:b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</a:br>
            <a:r>
              <a:rPr lang="en-GB" sz="2000" b="1" kern="0" dirty="0" smtClean="0">
                <a:solidFill>
                  <a:sysClr val="window" lastClr="FFFFFF"/>
                </a:solidFill>
                <a:cs typeface="Arial" charset="0"/>
              </a:rPr>
              <a:t>(</a:t>
            </a:r>
            <a:r>
              <a:rPr lang="en-GB" sz="2000" b="1" i="1" kern="0" dirty="0" smtClean="0">
                <a:solidFill>
                  <a:sysClr val="window" lastClr="FFFFFF"/>
                </a:solidFill>
                <a:cs typeface="Arial" charset="0"/>
              </a:rPr>
              <a:t>China, India and Nepal)</a:t>
            </a:r>
            <a: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  <a:t/>
            </a:r>
            <a:b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</a:br>
            <a:endParaRPr lang="en-GB" sz="2800" b="1" kern="0" dirty="0" smtClean="0">
              <a:solidFill>
                <a:sysClr val="window" lastClr="FFFFFF"/>
              </a:solidFill>
              <a:cs typeface="Arial" charset="0"/>
            </a:endParaRPr>
          </a:p>
        </p:txBody>
      </p:sp>
      <p:pic>
        <p:nvPicPr>
          <p:cNvPr id="19" name="Picture 5" descr="Kailash Landuse Map 1a.jpg"/>
          <p:cNvPicPr>
            <a:picLocks noChangeAspect="1"/>
          </p:cNvPicPr>
          <p:nvPr/>
        </p:nvPicPr>
        <p:blipFill>
          <a:blip r:embed="rId2" cstate="print"/>
          <a:srcRect l="2274"/>
          <a:stretch>
            <a:fillRect/>
          </a:stretch>
        </p:blipFill>
        <p:spPr bwMode="auto">
          <a:xfrm>
            <a:off x="5048557" y="1036383"/>
            <a:ext cx="2773080" cy="2053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63923" y="1512601"/>
            <a:ext cx="32863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Uniqueness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Semi arid region to temperate region, </a:t>
            </a:r>
            <a:r>
              <a:rPr lang="en-US" dirty="0" smtClean="0">
                <a:solidFill>
                  <a:srgbClr val="FFFF00"/>
                </a:solidFill>
              </a:rPr>
              <a:t>sacred</a:t>
            </a:r>
            <a:r>
              <a:rPr lang="en-US" dirty="0" smtClean="0"/>
              <a:t> areas with Mt </a:t>
            </a:r>
            <a:r>
              <a:rPr lang="en-US" dirty="0" err="1" smtClean="0"/>
              <a:t>Kailash</a:t>
            </a:r>
            <a:r>
              <a:rPr lang="en-US" dirty="0" smtClean="0"/>
              <a:t> and </a:t>
            </a:r>
            <a:r>
              <a:rPr lang="en-US" dirty="0" err="1" smtClean="0"/>
              <a:t>Mansorover</a:t>
            </a:r>
            <a:r>
              <a:rPr lang="en-US" dirty="0" smtClean="0"/>
              <a:t> lakes, </a:t>
            </a:r>
            <a:r>
              <a:rPr lang="en-US" dirty="0" smtClean="0">
                <a:solidFill>
                  <a:srgbClr val="FFFF00"/>
                </a:solidFill>
              </a:rPr>
              <a:t>origin of four major rivers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3182" y="6467160"/>
            <a:ext cx="3106738" cy="3698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Preparatory Phase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74282" y="6475098"/>
            <a:ext cx="17224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31645" y="6467160"/>
            <a:ext cx="1497012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10557" y="6464718"/>
            <a:ext cx="1863725" cy="3683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Start-up Phase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9559" y="5746038"/>
            <a:ext cx="2362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Feasibility  Assessments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10888" y="5143019"/>
            <a:ext cx="2446318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Formulation of Regional </a:t>
            </a:r>
            <a:r>
              <a:rPr lang="en-GB" sz="1400" dirty="0">
                <a:solidFill>
                  <a:srgbClr val="000000"/>
                </a:solidFill>
              </a:rPr>
              <a:t>Cooperation </a:t>
            </a:r>
            <a:r>
              <a:rPr lang="en-GB" sz="1400" dirty="0" smtClean="0">
                <a:solidFill>
                  <a:srgbClr val="000000"/>
                </a:solidFill>
              </a:rPr>
              <a:t>Framework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69360" y="4504155"/>
            <a:ext cx="2303813" cy="6412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Programme Implementation Plans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7486" y="3126253"/>
            <a:ext cx="2166526" cy="13928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Programme</a:t>
            </a:r>
            <a:r>
              <a:rPr lang="en-US" sz="1600" dirty="0" smtClean="0">
                <a:solidFill>
                  <a:srgbClr val="000000"/>
                </a:solidFill>
              </a:rPr>
              <a:t> Implementation; Policies </a:t>
            </a:r>
            <a:r>
              <a:rPr lang="en-US" sz="1600" dirty="0">
                <a:solidFill>
                  <a:srgbClr val="000000"/>
                </a:solidFill>
              </a:rPr>
              <a:t>&amp; Institutions </a:t>
            </a:r>
            <a:r>
              <a:rPr lang="en-US" sz="1600" dirty="0" smtClean="0">
                <a:solidFill>
                  <a:srgbClr val="000000"/>
                </a:solidFill>
              </a:rPr>
              <a:t> development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6200000" flipV="1">
            <a:off x="-1372394" y="3806032"/>
            <a:ext cx="4391025" cy="3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019800"/>
            <a:ext cx="800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27" name="TextBox 36"/>
          <p:cNvSpPr txBox="1">
            <a:spLocks noChangeArrowheads="1"/>
          </p:cNvSpPr>
          <p:nvPr/>
        </p:nvSpPr>
        <p:spPr bwMode="auto">
          <a:xfrm rot="-5400000">
            <a:off x="-198437" y="3344863"/>
            <a:ext cx="130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Years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9400" y="0"/>
            <a:ext cx="6584950" cy="973138"/>
          </a:xfrm>
        </p:spPr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800" b="1" kern="0" dirty="0" err="1" smtClean="0">
                <a:solidFill>
                  <a:sysClr val="window" lastClr="FFFFFF"/>
                </a:solidFill>
                <a:cs typeface="Arial" charset="0"/>
              </a:rPr>
              <a:t>Kangchenjunga</a:t>
            </a:r>
            <a: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  <a:t> Landscape</a:t>
            </a:r>
            <a:b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</a:br>
            <a:r>
              <a:rPr lang="en-GB" sz="1800" b="1" kern="0" dirty="0" smtClean="0">
                <a:solidFill>
                  <a:sysClr val="window" lastClr="FFFFFF"/>
                </a:solidFill>
                <a:cs typeface="Arial" charset="0"/>
              </a:rPr>
              <a:t> (</a:t>
            </a:r>
            <a:r>
              <a:rPr lang="en-GB" sz="1800" b="1" i="1" kern="0" dirty="0" smtClean="0">
                <a:solidFill>
                  <a:sysClr val="window" lastClr="FFFFFF"/>
                </a:solidFill>
                <a:cs typeface="Arial" charset="0"/>
              </a:rPr>
              <a:t>Bhutan, India and Nepal)</a:t>
            </a:r>
            <a:endParaRPr lang="en-GB" sz="2800" b="1" kern="0" dirty="0" smtClea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99891" y="1071719"/>
            <a:ext cx="47436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Uniqueness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Wet region, having high potentials for developing conservation </a:t>
            </a:r>
            <a:r>
              <a:rPr lang="en-US" dirty="0" smtClean="0">
                <a:solidFill>
                  <a:srgbClr val="FFFF00"/>
                </a:solidFill>
              </a:rPr>
              <a:t>corridors</a:t>
            </a:r>
            <a:r>
              <a:rPr lang="en-US" dirty="0" smtClean="0"/>
              <a:t> as connectivity for climate change adaptation, Mt </a:t>
            </a:r>
            <a:r>
              <a:rPr lang="en-US" dirty="0" err="1" smtClean="0"/>
              <a:t>Kangchenjunga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FF00"/>
                </a:solidFill>
              </a:rPr>
              <a:t>third highest mountain ecosystem</a:t>
            </a:r>
            <a:r>
              <a:rPr lang="en-US" dirty="0" smtClean="0"/>
              <a:t>, connecting ecological regions from </a:t>
            </a:r>
            <a:r>
              <a:rPr lang="en-US" dirty="0" smtClean="0">
                <a:solidFill>
                  <a:srgbClr val="FFFF00"/>
                </a:solidFill>
              </a:rPr>
              <a:t>subtropical to alpine areas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9150" y="6172200"/>
            <a:ext cx="3106738" cy="3698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Preparatory Phase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10250" y="6180138"/>
            <a:ext cx="17224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67613" y="6172200"/>
            <a:ext cx="1497012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46525" y="6169758"/>
            <a:ext cx="1863725" cy="3683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Start-up Phase</a:t>
            </a:r>
          </a:p>
        </p:txBody>
      </p:sp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129" y="1716259"/>
            <a:ext cx="32955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66511" y="5464678"/>
            <a:ext cx="2362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Feasibility  Assessments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07840" y="4861659"/>
            <a:ext cx="2446318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Formulation of Regional </a:t>
            </a:r>
            <a:r>
              <a:rPr lang="en-GB" sz="1400" dirty="0">
                <a:solidFill>
                  <a:srgbClr val="000000"/>
                </a:solidFill>
              </a:rPr>
              <a:t>Cooperation </a:t>
            </a:r>
            <a:r>
              <a:rPr lang="en-GB" sz="1400" dirty="0" smtClean="0">
                <a:solidFill>
                  <a:srgbClr val="000000"/>
                </a:solidFill>
              </a:rPr>
              <a:t>Framework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13089" y="4166530"/>
            <a:ext cx="2303813" cy="6412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Programme Implementation Plans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6200000" flipV="1">
            <a:off x="-1372394" y="3806032"/>
            <a:ext cx="4391025" cy="3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019800"/>
            <a:ext cx="800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27" name="TextBox 36"/>
          <p:cNvSpPr txBox="1">
            <a:spLocks noChangeArrowheads="1"/>
          </p:cNvSpPr>
          <p:nvPr/>
        </p:nvSpPr>
        <p:spPr bwMode="auto">
          <a:xfrm rot="-5400000">
            <a:off x="-198437" y="3344863"/>
            <a:ext cx="130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Years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99891" y="1079141"/>
            <a:ext cx="46436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Uniqueness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Convergence of three Biodiversity Hotspots </a:t>
            </a:r>
            <a:r>
              <a:rPr lang="en-US" dirty="0" smtClean="0"/>
              <a:t>– Himalayas, Indo-Burma and Mountains of Southwest China, one of the </a:t>
            </a:r>
            <a:r>
              <a:rPr lang="en-US" dirty="0" smtClean="0">
                <a:solidFill>
                  <a:srgbClr val="FFFF00"/>
                </a:solidFill>
              </a:rPr>
              <a:t>highest diversity </a:t>
            </a:r>
            <a:r>
              <a:rPr lang="en-US" dirty="0" smtClean="0"/>
              <a:t>of flora and fauna, more than 200 species of Rhododendrons, Landscape that </a:t>
            </a:r>
            <a:r>
              <a:rPr lang="en-US" dirty="0" smtClean="0">
                <a:solidFill>
                  <a:srgbClr val="FFFF00"/>
                </a:solidFill>
              </a:rPr>
              <a:t>connects Himalayas with Mekong region </a:t>
            </a:r>
          </a:p>
          <a:p>
            <a:endParaRPr lang="en-US" dirty="0"/>
          </a:p>
        </p:txBody>
      </p:sp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279074" y="-13350"/>
            <a:ext cx="658486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Brahmaputra-Salween Landscape        </a:t>
            </a:r>
            <a:br>
              <a:rPr lang="en-US" sz="28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India, Myanmar and China</a:t>
            </a:r>
            <a:endParaRPr lang="en-US" sz="24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9150" y="6172200"/>
            <a:ext cx="3106738" cy="3698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Preparatory Phase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10250" y="6180138"/>
            <a:ext cx="17224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67613" y="6172200"/>
            <a:ext cx="1497012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46525" y="6169758"/>
            <a:ext cx="1863725" cy="3683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Start-up Phase</a:t>
            </a:r>
          </a:p>
        </p:txBody>
      </p:sp>
      <p:pic>
        <p:nvPicPr>
          <p:cNvPr id="22" name="Picture 21" descr="D:\Mybackup\2014 work\BSLCDI\RCF\Maps\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072" y="2146715"/>
            <a:ext cx="28737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66511" y="5464678"/>
            <a:ext cx="2362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Feasibility  Assessments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07840" y="4861659"/>
            <a:ext cx="2446318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Formulation of Regional </a:t>
            </a:r>
            <a:r>
              <a:rPr lang="en-GB" sz="1400" dirty="0">
                <a:solidFill>
                  <a:srgbClr val="000000"/>
                </a:solidFill>
              </a:rPr>
              <a:t>Cooperation </a:t>
            </a:r>
            <a:r>
              <a:rPr lang="en-GB" sz="1400" dirty="0" smtClean="0">
                <a:solidFill>
                  <a:srgbClr val="000000"/>
                </a:solidFill>
              </a:rPr>
              <a:t>Framework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6200000" flipV="1">
            <a:off x="-1372394" y="3806032"/>
            <a:ext cx="4391025" cy="3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019800"/>
            <a:ext cx="800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27" name="TextBox 36"/>
          <p:cNvSpPr txBox="1">
            <a:spLocks noChangeArrowheads="1"/>
          </p:cNvSpPr>
          <p:nvPr/>
        </p:nvSpPr>
        <p:spPr bwMode="auto">
          <a:xfrm rot="-5400000">
            <a:off x="-198437" y="3344863"/>
            <a:ext cx="130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Years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99891" y="1633138"/>
            <a:ext cx="46436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Uniqueness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Arid region, </a:t>
            </a:r>
            <a:r>
              <a:rPr lang="en-US" dirty="0" smtClean="0">
                <a:solidFill>
                  <a:srgbClr val="FFFF00"/>
                </a:solidFill>
              </a:rPr>
              <a:t>habitat for Marco-Polo </a:t>
            </a:r>
            <a:r>
              <a:rPr lang="en-US" dirty="0" smtClean="0"/>
              <a:t>Sheep and parts of </a:t>
            </a:r>
            <a:r>
              <a:rPr lang="en-US" dirty="0" smtClean="0">
                <a:solidFill>
                  <a:srgbClr val="FFFF00"/>
                </a:solidFill>
              </a:rPr>
              <a:t>Silk road </a:t>
            </a:r>
            <a:r>
              <a:rPr lang="en-US" dirty="0" smtClean="0"/>
              <a:t>that connects to Brahmaputra-Salween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9400" y="85728"/>
            <a:ext cx="6584950" cy="973138"/>
          </a:xfrm>
        </p:spPr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  <a:t>Karakoram-Pamir Landscape</a:t>
            </a:r>
            <a:b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</a:br>
            <a:r>
              <a:rPr lang="en-GB" sz="1800" b="1" kern="0" dirty="0" smtClean="0">
                <a:solidFill>
                  <a:sysClr val="window" lastClr="FFFFFF"/>
                </a:solidFill>
                <a:cs typeface="Arial" charset="0"/>
              </a:rPr>
              <a:t> (</a:t>
            </a:r>
            <a:r>
              <a:rPr lang="en-GB" sz="1800" b="1" i="1" kern="0" dirty="0" smtClean="0">
                <a:solidFill>
                  <a:sysClr val="window" lastClr="FFFFFF"/>
                </a:solidFill>
                <a:cs typeface="Arial" charset="0"/>
              </a:rPr>
              <a:t>China and Pakistan)</a:t>
            </a:r>
            <a:endParaRPr lang="en-GB" sz="2800" b="1" kern="0" dirty="0" smtClean="0">
              <a:solidFill>
                <a:sysClr val="window" lastClr="FFFFFF"/>
              </a:solidFill>
              <a:cs typeface="Arial" charset="0"/>
            </a:endParaRPr>
          </a:p>
        </p:txBody>
      </p:sp>
      <p:pic>
        <p:nvPicPr>
          <p:cNvPr id="19" name="Picture 18" descr="C:\Users\Administrator\Desktop\GUCAS\THESIS (BK)\Study Area map (final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72100" y="3314701"/>
            <a:ext cx="3543300" cy="2371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9150" y="6172200"/>
            <a:ext cx="3106738" cy="3698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Preparatory Phase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10250" y="6180138"/>
            <a:ext cx="17224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67613" y="6172200"/>
            <a:ext cx="1497012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46525" y="6169758"/>
            <a:ext cx="1863725" cy="3683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Start-up Phase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6511" y="5464678"/>
            <a:ext cx="2362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Feasibility  Assessments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07840" y="4861659"/>
            <a:ext cx="2446318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Formulation of Regional </a:t>
            </a:r>
            <a:r>
              <a:rPr lang="en-GB" sz="1400" dirty="0">
                <a:solidFill>
                  <a:srgbClr val="000000"/>
                </a:solidFill>
              </a:rPr>
              <a:t>Cooperation </a:t>
            </a:r>
            <a:r>
              <a:rPr lang="en-GB" sz="1400" dirty="0" smtClean="0">
                <a:solidFill>
                  <a:srgbClr val="000000"/>
                </a:solidFill>
              </a:rPr>
              <a:t>Framework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6200000" flipV="1">
            <a:off x="-1372394" y="3806032"/>
            <a:ext cx="4391025" cy="3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019800"/>
            <a:ext cx="800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27" name="TextBox 36"/>
          <p:cNvSpPr txBox="1">
            <a:spLocks noChangeArrowheads="1"/>
          </p:cNvSpPr>
          <p:nvPr/>
        </p:nvSpPr>
        <p:spPr bwMode="auto">
          <a:xfrm rot="-5400000">
            <a:off x="-198437" y="3344863"/>
            <a:ext cx="130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Years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99891" y="1633138"/>
            <a:ext cx="46436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Uniqueness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Arid region, </a:t>
            </a:r>
            <a:r>
              <a:rPr lang="en-US" dirty="0" smtClean="0">
                <a:solidFill>
                  <a:srgbClr val="FFFF00"/>
                </a:solidFill>
              </a:rPr>
              <a:t>habitat for Marco-Polo </a:t>
            </a:r>
            <a:r>
              <a:rPr lang="en-US" dirty="0" smtClean="0"/>
              <a:t>Sheep and parts of </a:t>
            </a:r>
            <a:r>
              <a:rPr lang="en-US" dirty="0" smtClean="0">
                <a:solidFill>
                  <a:srgbClr val="FFFF00"/>
                </a:solidFill>
              </a:rPr>
              <a:t>Silk road </a:t>
            </a:r>
            <a:r>
              <a:rPr lang="en-US" dirty="0" smtClean="0"/>
              <a:t>that and also </a:t>
            </a:r>
            <a:r>
              <a:rPr lang="en-US" dirty="0" smtClean="0">
                <a:solidFill>
                  <a:srgbClr val="FFFF00"/>
                </a:solidFill>
              </a:rPr>
              <a:t>links to Central Asian Mountains 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9400" y="85728"/>
            <a:ext cx="6584950" cy="973138"/>
          </a:xfrm>
        </p:spPr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800" b="1" kern="0" dirty="0" err="1" smtClean="0">
                <a:solidFill>
                  <a:sysClr val="window" lastClr="FFFFFF"/>
                </a:solidFill>
                <a:cs typeface="Arial" charset="0"/>
              </a:rPr>
              <a:t>Wakhan</a:t>
            </a:r>
            <a: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  <a:t> Landscape</a:t>
            </a:r>
            <a:b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</a:br>
            <a:r>
              <a:rPr lang="en-GB" sz="1800" b="1" kern="0" dirty="0" smtClean="0">
                <a:solidFill>
                  <a:sysClr val="window" lastClr="FFFFFF"/>
                </a:solidFill>
                <a:cs typeface="Arial" charset="0"/>
              </a:rPr>
              <a:t> (Afghanistan, </a:t>
            </a:r>
            <a:r>
              <a:rPr lang="en-GB" sz="1800" b="1" i="1" kern="0" dirty="0" smtClean="0">
                <a:solidFill>
                  <a:sysClr val="window" lastClr="FFFFFF"/>
                </a:solidFill>
                <a:cs typeface="Arial" charset="0"/>
              </a:rPr>
              <a:t>China, Pakistan, </a:t>
            </a:r>
            <a:r>
              <a:rPr lang="en-GB" sz="1800" b="1" i="1" kern="0" dirty="0" err="1" smtClean="0">
                <a:solidFill>
                  <a:sysClr val="window" lastClr="FFFFFF"/>
                </a:solidFill>
                <a:cs typeface="Arial" charset="0"/>
              </a:rPr>
              <a:t>Kazakistan</a:t>
            </a:r>
            <a:r>
              <a:rPr lang="en-GB" sz="1800" b="1" i="1" kern="0" dirty="0" smtClean="0">
                <a:solidFill>
                  <a:sysClr val="window" lastClr="FFFFFF"/>
                </a:solidFill>
                <a:cs typeface="Arial" charset="0"/>
              </a:rPr>
              <a:t> )</a:t>
            </a:r>
            <a:endParaRPr lang="en-GB" sz="2800" b="1" kern="0" dirty="0" smtClea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9150" y="6172200"/>
            <a:ext cx="3106738" cy="3698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Preparatory Phase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10250" y="6180138"/>
            <a:ext cx="17224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67613" y="6172200"/>
            <a:ext cx="1497012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46525" y="6169758"/>
            <a:ext cx="1863725" cy="3683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Start-up Phase</a:t>
            </a:r>
          </a:p>
        </p:txBody>
      </p:sp>
      <p:pic>
        <p:nvPicPr>
          <p:cNvPr id="13" name="Picture 2" descr="\\nas\kmsd$\poonam\Dependra\map with out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98574" y="3060295"/>
            <a:ext cx="4675367" cy="2657438"/>
          </a:xfrm>
          <a:prstGeom prst="roundRect">
            <a:avLst>
              <a:gd name="adj" fmla="val 3157"/>
            </a:avLst>
          </a:prstGeom>
          <a:noFill/>
        </p:spPr>
      </p:pic>
      <p:sp>
        <p:nvSpPr>
          <p:cNvPr id="19" name="Oval 18"/>
          <p:cNvSpPr/>
          <p:nvPr/>
        </p:nvSpPr>
        <p:spPr>
          <a:xfrm>
            <a:off x="4675367" y="3466769"/>
            <a:ext cx="349857" cy="3260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6511" y="5464678"/>
            <a:ext cx="2362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Feasibility  Assessments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400" y="268608"/>
            <a:ext cx="6584950" cy="589521"/>
          </a:xfrm>
        </p:spPr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800" b="1" kern="0" dirty="0" smtClean="0">
                <a:solidFill>
                  <a:sysClr val="window" lastClr="FFFFFF"/>
                </a:solidFill>
                <a:cs typeface="Arial" charset="0"/>
              </a:rPr>
              <a:t>Key achievements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03" y="880157"/>
            <a:ext cx="891891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cs typeface="Arial" charset="0"/>
              </a:rPr>
              <a:t>Conceptual acceptance for three landscapes (</a:t>
            </a:r>
            <a:r>
              <a:rPr lang="en-US" sz="2400" b="0" kern="0" dirty="0" err="1" smtClean="0">
                <a:cs typeface="Arial" charset="0"/>
              </a:rPr>
              <a:t>Kangchenjunga</a:t>
            </a:r>
            <a:r>
              <a:rPr lang="en-US" sz="2400" b="0" kern="0" dirty="0" smtClean="0">
                <a:cs typeface="Arial" charset="0"/>
              </a:rPr>
              <a:t>, Karakoram-Pamir and Brahmaputra- Salween)</a:t>
            </a: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400" b="0" kern="0" dirty="0" smtClean="0">
              <a:cs typeface="Arial" charset="0"/>
            </a:endParaRP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solidFill>
                  <a:srgbClr val="FFFF00"/>
                </a:solidFill>
                <a:cs typeface="Arial" charset="0"/>
              </a:rPr>
              <a:t>Reconciling conservation and development agendas</a:t>
            </a: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400" b="0" kern="0" dirty="0" smtClean="0">
              <a:solidFill>
                <a:srgbClr val="FFFF00"/>
              </a:solidFill>
              <a:cs typeface="Arial" charset="0"/>
            </a:endParaRP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cs typeface="Arial" charset="0"/>
              </a:rPr>
              <a:t>Endorsements of Regional Cooperation Framework (Kailash)</a:t>
            </a: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400" b="0" kern="0" dirty="0" smtClean="0">
              <a:cs typeface="Arial" charset="0"/>
            </a:endParaRP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solidFill>
                  <a:srgbClr val="FFFF00"/>
                </a:solidFill>
                <a:cs typeface="Arial" charset="0"/>
              </a:rPr>
              <a:t>Understanding governance and </a:t>
            </a:r>
            <a:r>
              <a:rPr lang="en-US" sz="2400" b="0" kern="0" dirty="0" err="1" smtClean="0">
                <a:solidFill>
                  <a:srgbClr val="FFFF00"/>
                </a:solidFill>
                <a:cs typeface="Arial" charset="0"/>
              </a:rPr>
              <a:t>transboundary</a:t>
            </a:r>
            <a:r>
              <a:rPr lang="en-US" sz="2400" b="0" kern="0" dirty="0" smtClean="0">
                <a:solidFill>
                  <a:srgbClr val="FFFF00"/>
                </a:solidFill>
                <a:cs typeface="Arial" charset="0"/>
              </a:rPr>
              <a:t> issues at various levels</a:t>
            </a: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400" b="0" kern="0" dirty="0" smtClean="0">
              <a:cs typeface="Arial" charset="0"/>
            </a:endParaRP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cs typeface="Arial" charset="0"/>
              </a:rPr>
              <a:t>Integrated Ecosystem Management Framework </a:t>
            </a: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400" b="0" kern="0" dirty="0" smtClean="0">
              <a:cs typeface="Arial" charset="0"/>
            </a:endParaRP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solidFill>
                  <a:srgbClr val="FFFF00"/>
                </a:solidFill>
                <a:cs typeface="Arial" charset="0"/>
              </a:rPr>
              <a:t>Long Term Environmental and Socio-ecological Monitoring Framework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35672" y="100793"/>
            <a:ext cx="65849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b="1" dirty="0" smtClean="0"/>
              <a:t>Challenges and lessons learnt </a:t>
            </a:r>
            <a:endParaRPr lang="en-GB" sz="28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93530"/>
            <a:ext cx="9439422" cy="586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de-DE" sz="2400" b="0" dirty="0" smtClean="0">
                <a:latin typeface="Arial" pitchFamily="34" charset="0"/>
              </a:rPr>
              <a:t>Bottom up approach is inadequate for Transboundary process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de-DE" sz="2400" b="0" dirty="0" smtClean="0">
              <a:latin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de-DE" sz="2400" b="0" dirty="0" smtClean="0">
                <a:solidFill>
                  <a:srgbClr val="FFFF00"/>
                </a:solidFill>
                <a:latin typeface="Arial" pitchFamily="34" charset="0"/>
              </a:rPr>
              <a:t>Participatory process </a:t>
            </a:r>
            <a:r>
              <a:rPr lang="de-DE" sz="2400" b="0" dirty="0">
                <a:solidFill>
                  <a:srgbClr val="FFFF00"/>
                </a:solidFill>
                <a:latin typeface="Arial" pitchFamily="34" charset="0"/>
              </a:rPr>
              <a:t>-  integrative but complex and slow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de-DE" sz="2400" b="0" dirty="0">
              <a:latin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Arial" pitchFamily="34" charset="0"/>
              </a:rPr>
              <a:t>Trade off between conservation and development (e.g. human wildlife conflict)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en-US" sz="2400" b="0" dirty="0" smtClean="0">
              <a:latin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</a:rPr>
              <a:t>Local people are positive about conservation provided they benefits during the 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</a:rPr>
              <a:t>management interventions or do no harm. </a:t>
            </a:r>
            <a:endParaRPr lang="en-US" sz="2400" b="0" dirty="0">
              <a:solidFill>
                <a:srgbClr val="FFFF00"/>
              </a:solidFill>
              <a:latin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endParaRPr lang="de-DE" sz="2400" b="0" dirty="0">
              <a:latin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de-DE" sz="2400" b="0" dirty="0">
                <a:latin typeface="Arial" pitchFamily="34" charset="0"/>
              </a:rPr>
              <a:t>Political will </a:t>
            </a:r>
            <a:r>
              <a:rPr lang="de-DE" sz="2400" b="0" dirty="0" smtClean="0">
                <a:latin typeface="Arial" pitchFamily="34" charset="0"/>
              </a:rPr>
              <a:t>(governance) necessary </a:t>
            </a:r>
            <a:r>
              <a:rPr lang="de-DE" sz="2400" b="0" dirty="0">
                <a:latin typeface="Arial" pitchFamily="34" charset="0"/>
              </a:rPr>
              <a:t>for regional cooperation and </a:t>
            </a:r>
            <a:r>
              <a:rPr lang="en-US" sz="2400" b="0" dirty="0" smtClean="0">
                <a:latin typeface="Arial" pitchFamily="34" charset="0"/>
              </a:rPr>
              <a:t>long term </a:t>
            </a:r>
            <a:r>
              <a:rPr lang="en-US" sz="2400" b="0" dirty="0">
                <a:latin typeface="Arial" pitchFamily="34" charset="0"/>
              </a:rPr>
              <a:t>sustainability of the initiative</a:t>
            </a:r>
          </a:p>
          <a:p>
            <a:pPr>
              <a:defRPr/>
            </a:pPr>
            <a:endParaRPr lang="de-DE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5" name="Picture 2" descr="C:\Users\grawat\AppData\Local\Microsoft\Windows\Temporary Internet Files\Content.Outlook\CM0V4XIR\UK aid logo 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825" y="5562367"/>
            <a:ext cx="10556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779" y="5596313"/>
            <a:ext cx="10588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375" y="5457763"/>
            <a:ext cx="1277937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esktop\Kanchenganja\Kanchenganja\index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162" y="5331690"/>
            <a:ext cx="1317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:\Kanchanjanga\index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3095" y="3792450"/>
            <a:ext cx="15351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gbpilogoOrigi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675" y="3913702"/>
            <a:ext cx="1933159" cy="82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8589" y="3277807"/>
            <a:ext cx="1915411" cy="194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74263" y="3429475"/>
            <a:ext cx="1790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70771" y="2947655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5"/>
          <p:cNvSpPr txBox="1">
            <a:spLocks/>
          </p:cNvSpPr>
          <p:nvPr/>
        </p:nvSpPr>
        <p:spPr>
          <a:xfrm>
            <a:off x="1250072" y="1113667"/>
            <a:ext cx="658495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93684" y="3516923"/>
            <a:ext cx="1836484" cy="169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06365" y="1674030"/>
            <a:ext cx="2914640" cy="11505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4128" y="0"/>
            <a:ext cx="6258457" cy="1009403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Presentation Outline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0167" y="1211706"/>
            <a:ext cx="8201464" cy="2417759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Rationale and concept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Framework elements and key achievements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Challenges and lessons learnt 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nakul\Pictures\Nakul Photo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272" y="3776531"/>
            <a:ext cx="3693228" cy="26658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" name="Picture 4" descr="C:\Users\nakul\Pictures\Photos Mis\Mt. Kangchenjunga at the backdrop-Nak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384" y="3762462"/>
            <a:ext cx="3740728" cy="26838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-70341" y="73025"/>
            <a:ext cx="7104185" cy="1343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100" b="1" dirty="0" smtClean="0"/>
              <a:t>ICIMOD</a:t>
            </a:r>
            <a:r>
              <a:rPr lang="en-US" sz="3200" b="1" dirty="0" smtClean="0"/>
              <a:t>: </a:t>
            </a:r>
            <a:r>
              <a:rPr lang="en-US" sz="2400" b="1" dirty="0" smtClean="0">
                <a:solidFill>
                  <a:srgbClr val="FFFF00"/>
                </a:solidFill>
              </a:rPr>
              <a:t>a regional platform and enabling centre</a:t>
            </a:r>
            <a:endParaRPr lang="en-GB" sz="24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347275"/>
            <a:ext cx="472598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en-US" altLang="zh-CN" sz="2400" b="0" dirty="0">
                <a:ea typeface="宋体" charset="-122"/>
                <a:cs typeface="Arial" charset="0"/>
              </a:rPr>
              <a:t>Inter-governmental non-political international </a:t>
            </a:r>
            <a:r>
              <a:rPr lang="en-US" altLang="zh-CN" sz="2400" b="0" dirty="0" smtClean="0">
                <a:ea typeface="宋体" charset="-122"/>
                <a:cs typeface="Arial" charset="0"/>
              </a:rPr>
              <a:t>organization</a:t>
            </a:r>
            <a:endParaRPr lang="en-US" altLang="zh-CN" sz="2400" b="0" dirty="0">
              <a:ea typeface="宋体" charset="-122"/>
              <a:cs typeface="Arial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en-US" altLang="zh-CN" sz="2400" b="0" dirty="0">
                <a:ea typeface="宋体" charset="-122"/>
                <a:cs typeface="Arial" charset="0"/>
              </a:rPr>
              <a:t>Mountain learning, knowledge and enabling centre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en-US" altLang="zh-CN" sz="2400" b="0" dirty="0">
                <a:ea typeface="宋体" charset="-122"/>
                <a:cs typeface="Arial" charset="0"/>
              </a:rPr>
              <a:t>Promote regional cooperation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en-US" altLang="zh-CN" sz="2400" b="0" dirty="0">
                <a:ea typeface="宋体" charset="-122"/>
                <a:cs typeface="Arial" charset="0"/>
              </a:rPr>
              <a:t>Build capacities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en-US" altLang="zh-CN" sz="2400" b="0" dirty="0">
                <a:ea typeface="宋体" charset="-122"/>
                <a:cs typeface="Arial" charset="0"/>
              </a:rPr>
              <a:t>Link research with policy and practice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 l="1561" t="4504" r="1686" b="4607"/>
          <a:stretch>
            <a:fillRect/>
          </a:stretch>
        </p:blipFill>
        <p:spPr bwMode="auto">
          <a:xfrm>
            <a:off x="4836882" y="4051495"/>
            <a:ext cx="4099074" cy="236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WorkingDocs\newSite\HKH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900" y="1322363"/>
            <a:ext cx="4062949" cy="2586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71440" y="192084"/>
            <a:ext cx="6900863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kern="0" dirty="0" err="1">
                <a:latin typeface="+mj-lt"/>
                <a:ea typeface="+mj-ea"/>
                <a:cs typeface="+mj-cs"/>
              </a:rPr>
              <a:t>Transboundary</a:t>
            </a:r>
            <a:r>
              <a:rPr lang="en-GB" sz="2800" kern="0" dirty="0">
                <a:latin typeface="+mj-lt"/>
                <a:ea typeface="+mj-ea"/>
                <a:cs typeface="+mj-cs"/>
              </a:rPr>
              <a:t> </a:t>
            </a:r>
            <a:r>
              <a:rPr lang="en-GB" sz="2800" kern="0" dirty="0" smtClean="0">
                <a:latin typeface="+mj-lt"/>
                <a:ea typeface="+mj-ea"/>
                <a:cs typeface="+mj-cs"/>
              </a:rPr>
              <a:t>Landscapes: </a:t>
            </a:r>
            <a:r>
              <a:rPr lang="en-GB" sz="2400" b="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rationale</a:t>
            </a:r>
            <a:endParaRPr lang="en-GB" sz="2800" b="0" kern="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0991" y="1355702"/>
            <a:ext cx="4816768" cy="52139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Higher ecosystem services values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House 4 biodiversity hotspots, 488 PAs, 331 IBAs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Dependency of one third of humanity 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Culturally rich with 1000 living languages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Vulnerable to </a:t>
            </a:r>
            <a:r>
              <a:rPr lang="en-US" sz="2800" dirty="0" smtClean="0"/>
              <a:t>varied drivers of changes including climate </a:t>
            </a:r>
            <a:r>
              <a:rPr lang="en-US" sz="2800" dirty="0" smtClean="0"/>
              <a:t>change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286" y="1633833"/>
            <a:ext cx="4121830" cy="191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852" y="3918747"/>
            <a:ext cx="4135268" cy="20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87372" y="6155174"/>
            <a:ext cx="193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Turner et al 2012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71440" y="192084"/>
            <a:ext cx="6900863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kern="0" dirty="0" err="1">
                <a:latin typeface="+mj-lt"/>
                <a:ea typeface="+mj-ea"/>
                <a:cs typeface="+mj-cs"/>
              </a:rPr>
              <a:t>Transboundary</a:t>
            </a:r>
            <a:r>
              <a:rPr lang="en-GB" sz="2800" kern="0" dirty="0">
                <a:latin typeface="+mj-lt"/>
                <a:ea typeface="+mj-ea"/>
                <a:cs typeface="+mj-cs"/>
              </a:rPr>
              <a:t> </a:t>
            </a:r>
            <a:r>
              <a:rPr lang="en-GB" sz="2800" kern="0" dirty="0" smtClean="0">
                <a:latin typeface="+mj-lt"/>
                <a:ea typeface="+mj-ea"/>
                <a:cs typeface="+mj-cs"/>
              </a:rPr>
              <a:t>Landscapes: </a:t>
            </a:r>
            <a:r>
              <a:rPr lang="en-GB" sz="2400" b="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rationale</a:t>
            </a:r>
            <a:endParaRPr lang="en-GB" sz="2800" b="0" kern="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0991" y="1355702"/>
            <a:ext cx="4816768" cy="5213911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Himalayan region as a data deficit area</a:t>
            </a:r>
            <a:endParaRPr lang="en-US" sz="20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Most </a:t>
            </a:r>
            <a:r>
              <a:rPr lang="en-US" sz="2800" dirty="0" smtClean="0">
                <a:solidFill>
                  <a:srgbClr val="FFFF00"/>
                </a:solidFill>
              </a:rPr>
              <a:t>ecosystems </a:t>
            </a:r>
            <a:r>
              <a:rPr lang="en-US" sz="2800" dirty="0" smtClean="0">
                <a:solidFill>
                  <a:srgbClr val="FFFF00"/>
                </a:solidFill>
              </a:rPr>
              <a:t>are </a:t>
            </a:r>
            <a:r>
              <a:rPr lang="en-US" sz="2800" dirty="0" err="1" smtClean="0">
                <a:solidFill>
                  <a:srgbClr val="FFFF00"/>
                </a:solidFill>
              </a:rPr>
              <a:t>transboundary</a:t>
            </a:r>
            <a:r>
              <a:rPr lang="en-US" sz="2800" dirty="0" smtClean="0">
                <a:solidFill>
                  <a:srgbClr val="FFFF00"/>
                </a:solidFill>
              </a:rPr>
              <a:t> in nature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Environmental changes are prominent and visible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Differences on governance capacity, conservation priority 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Weak collaboration</a:t>
            </a:r>
          </a:p>
        </p:txBody>
      </p:sp>
      <p:pic>
        <p:nvPicPr>
          <p:cNvPr id="5" name="Picture 2" descr="figure_1_for_SPM"/>
          <p:cNvPicPr>
            <a:picLocks noChangeAspect="1" noChangeArrowheads="1"/>
          </p:cNvPicPr>
          <p:nvPr/>
        </p:nvPicPr>
        <p:blipFill>
          <a:blip r:embed="rId3" cstate="print"/>
          <a:srcRect l="1558" t="9390" r="1790"/>
          <a:stretch>
            <a:fillRect/>
          </a:stretch>
        </p:blipFill>
        <p:spPr bwMode="auto">
          <a:xfrm>
            <a:off x="4977954" y="1115908"/>
            <a:ext cx="4037609" cy="26881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7602399" y="1293130"/>
            <a:ext cx="653143" cy="285007"/>
          </a:xfrm>
          <a:prstGeom prst="ellipse">
            <a:avLst/>
          </a:prstGeom>
          <a:solidFill>
            <a:srgbClr val="00B0F0">
              <a:alpha val="14117"/>
            </a:srgbClr>
          </a:solidFill>
          <a:ln w="38100">
            <a:solidFill>
              <a:srgbClr val="00AB4E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8" name="Picture 2" descr="hkhaerial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761" y="3995226"/>
            <a:ext cx="4093700" cy="260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5573" y="1133385"/>
            <a:ext cx="808465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solidFill>
                  <a:sysClr val="window" lastClr="FFFFFF"/>
                </a:solidFill>
                <a:cs typeface="Arial" charset="0"/>
              </a:rPr>
              <a:t>Consistent and comparable data</a:t>
            </a: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Adequate research on biophysical and social aspects </a:t>
            </a: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0" kern="0" dirty="0" smtClean="0">
                <a:solidFill>
                  <a:sysClr val="window" lastClr="FFFFFF"/>
                </a:solidFill>
                <a:cs typeface="Arial" charset="0"/>
              </a:rPr>
              <a:t>Proper representation </a:t>
            </a:r>
            <a:r>
              <a:rPr lang="en-US" sz="2400" b="0" kern="0" dirty="0" smtClean="0">
                <a:solidFill>
                  <a:sysClr val="window" lastClr="FFFFFF"/>
                </a:solidFill>
                <a:cs typeface="Arial" charset="0"/>
              </a:rPr>
              <a:t>coverage - arid </a:t>
            </a:r>
            <a:r>
              <a:rPr lang="en-US" sz="2400" b="0" kern="0" dirty="0" smtClean="0">
                <a:solidFill>
                  <a:sysClr val="window" lastClr="FFFFFF"/>
                </a:solidFill>
                <a:cs typeface="Arial" charset="0"/>
              </a:rPr>
              <a:t>to wettest areas, altitudinal, longitudinal and latitudinal</a:t>
            </a:r>
            <a:endParaRPr lang="en-US" sz="2400" b="0" kern="0" dirty="0">
              <a:solidFill>
                <a:sysClr val="window" lastClr="FFFFFF"/>
              </a:solidFill>
              <a:cs typeface="Arial" charset="0"/>
            </a:endParaRPr>
          </a:p>
        </p:txBody>
      </p:sp>
      <p:pic>
        <p:nvPicPr>
          <p:cNvPr id="5" name="Picture 2" descr="\\nas\kmsd$\poonam\Dependra\map with out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26941" y="2968283"/>
            <a:ext cx="6947680" cy="3714980"/>
          </a:xfrm>
          <a:prstGeom prst="roundRect">
            <a:avLst>
              <a:gd name="adj" fmla="val 0"/>
            </a:avLst>
          </a:prstGeom>
          <a:noFill/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71440" y="192084"/>
            <a:ext cx="6900863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kern="0" dirty="0" err="1">
                <a:latin typeface="+mj-lt"/>
                <a:ea typeface="+mj-ea"/>
                <a:cs typeface="+mj-cs"/>
              </a:rPr>
              <a:t>Transboundary</a:t>
            </a:r>
            <a:r>
              <a:rPr lang="en-GB" sz="2800" kern="0" dirty="0">
                <a:latin typeface="+mj-lt"/>
                <a:ea typeface="+mj-ea"/>
                <a:cs typeface="+mj-cs"/>
              </a:rPr>
              <a:t> </a:t>
            </a:r>
            <a:r>
              <a:rPr lang="en-GB" sz="2800" kern="0" dirty="0" smtClean="0">
                <a:latin typeface="+mj-lt"/>
                <a:ea typeface="+mj-ea"/>
                <a:cs typeface="+mj-cs"/>
              </a:rPr>
              <a:t>Landscapes: </a:t>
            </a:r>
            <a:r>
              <a:rPr lang="en-GB" sz="2400" b="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concept</a:t>
            </a:r>
            <a:endParaRPr lang="en-GB" sz="2800" b="0" kern="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63" y="-207497"/>
            <a:ext cx="6472237" cy="1020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Goal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921" y="1397977"/>
            <a:ext cx="8185150" cy="4525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  </a:t>
            </a:r>
          </a:p>
          <a:p>
            <a:pPr marL="236538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err="1" smtClean="0"/>
              <a:t>Transboundary</a:t>
            </a:r>
            <a:r>
              <a:rPr lang="en-US" sz="2800" dirty="0" smtClean="0"/>
              <a:t> landscapes are better conserved and managed for </a:t>
            </a:r>
            <a:r>
              <a:rPr lang="en-US" sz="2800" dirty="0" smtClean="0">
                <a:solidFill>
                  <a:srgbClr val="FFFF00"/>
                </a:solidFill>
              </a:rPr>
              <a:t>sustaining ecosystem </a:t>
            </a:r>
            <a:r>
              <a:rPr lang="en-US" sz="2800" dirty="0" smtClean="0"/>
              <a:t>goods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and services to </a:t>
            </a:r>
            <a:r>
              <a:rPr lang="en-US" sz="2800" dirty="0" smtClean="0">
                <a:solidFill>
                  <a:srgbClr val="FFFF00"/>
                </a:solidFill>
              </a:rPr>
              <a:t>improve livelihoods </a:t>
            </a:r>
            <a:r>
              <a:rPr lang="en-US" sz="2800" dirty="0" smtClean="0"/>
              <a:t>and enhance ecological integrity, economic development, and socio-cultural </a:t>
            </a:r>
            <a:r>
              <a:rPr lang="en-US" sz="2800" dirty="0" smtClean="0">
                <a:solidFill>
                  <a:srgbClr val="FFFF00"/>
                </a:solidFill>
              </a:rPr>
              <a:t>resilience</a:t>
            </a:r>
            <a:r>
              <a:rPr lang="en-US" sz="2800" dirty="0" smtClean="0"/>
              <a:t> to environmental changes. 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825500" y="1024040"/>
            <a:ext cx="77788" cy="5180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01700" y="6216752"/>
            <a:ext cx="800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05527" y="5672298"/>
            <a:ext cx="2362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Feasibility  Assessments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6856" y="4998939"/>
            <a:ext cx="2446318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Formulation of Regional </a:t>
            </a:r>
            <a:r>
              <a:rPr lang="en-GB" sz="1400" dirty="0">
                <a:solidFill>
                  <a:srgbClr val="000000"/>
                </a:solidFill>
              </a:rPr>
              <a:t>Cooperation </a:t>
            </a:r>
            <a:r>
              <a:rPr lang="en-GB" sz="1400" dirty="0" smtClean="0">
                <a:solidFill>
                  <a:srgbClr val="000000"/>
                </a:solidFill>
              </a:rPr>
              <a:t>Framework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5328" y="4346007"/>
            <a:ext cx="2303813" cy="6412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Programme Implementation Plans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9150" y="6369152"/>
            <a:ext cx="3106738" cy="3698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Preparatory Phase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10250" y="6377090"/>
            <a:ext cx="17224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39477" y="6369152"/>
            <a:ext cx="1497012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Phase II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 rot="16200000">
            <a:off x="-406400" y="3254477"/>
            <a:ext cx="130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Years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53454" y="2954037"/>
            <a:ext cx="2000898" cy="13928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Programme</a:t>
            </a:r>
            <a:r>
              <a:rPr lang="en-US" sz="1600" dirty="0" smtClean="0">
                <a:solidFill>
                  <a:srgbClr val="000000"/>
                </a:solidFill>
              </a:rPr>
              <a:t> Implementation; Policies </a:t>
            </a:r>
            <a:r>
              <a:rPr lang="en-US" sz="1600" dirty="0">
                <a:solidFill>
                  <a:srgbClr val="000000"/>
                </a:solidFill>
              </a:rPr>
              <a:t>&amp; Institutions </a:t>
            </a:r>
            <a:r>
              <a:rPr lang="en-US" sz="1600" dirty="0" smtClean="0">
                <a:solidFill>
                  <a:srgbClr val="000000"/>
                </a:solidFill>
              </a:rPr>
              <a:t> development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46525" y="6366710"/>
            <a:ext cx="1863725" cy="3683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Start-up Phase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15200" y="1983550"/>
            <a:ext cx="1828800" cy="94863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Sustainability and exit strategy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93830"/>
            <a:ext cx="7262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kern="0" dirty="0" smtClean="0"/>
              <a:t>Participatory planning with long term vision</a:t>
            </a:r>
            <a:endParaRPr lang="en-GB" sz="2400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/>
        </p:nvGraphicFramePr>
        <p:xfrm>
          <a:off x="-1941342" y="1005840"/>
          <a:ext cx="1335024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6"/>
          <p:cNvSpPr/>
          <p:nvPr/>
        </p:nvSpPr>
        <p:spPr>
          <a:xfrm>
            <a:off x="0" y="193830"/>
            <a:ext cx="7262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kern="0" dirty="0" smtClean="0"/>
              <a:t>Focus Components</a:t>
            </a:r>
            <a:endParaRPr lang="en-GB" sz="2400" kern="0" dirty="0"/>
          </a:p>
        </p:txBody>
      </p:sp>
      <p:sp>
        <p:nvSpPr>
          <p:cNvPr id="16" name="5-Point Star 15"/>
          <p:cNvSpPr/>
          <p:nvPr/>
        </p:nvSpPr>
        <p:spPr>
          <a:xfrm>
            <a:off x="3249637" y="2686929"/>
            <a:ext cx="3094892" cy="2560319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en-US" sz="1100" dirty="0">
                <a:solidFill>
                  <a:srgbClr val="000000"/>
                </a:solidFill>
              </a:rPr>
              <a:t>Gender 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Governance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iodiversity Conservation and Management in the Hindu Kush-Himalayan Region&amp;quot;&quot;/&gt;&lt;property id=&quot;20307&quot; value=&quot;264&quot;/&gt;&lt;/object&gt;&lt;object type=&quot;3&quot; unique_id=&quot;10005&quot;&gt;&lt;property id=&quot;20148&quot; value=&quot;5&quot;/&gt;&lt;property id=&quot;20300&quot; value=&quot;Slide 2 - &amp;quot;In this presentation&amp;quot;&quot;/&gt;&lt;property id=&quot;20307&quot; value=&quot;321&quot;/&gt;&lt;/object&gt;&lt;object type=&quot;3&quot; unique_id=&quot;10006&quot;&gt;&lt;property id=&quot;20148&quot; value=&quot;5&quot;/&gt;&lt;property id=&quot;20300&quot; value=&quot;Slide 3&quot;/&gt;&lt;property id=&quot;20307&quot; value=&quot;322&quot;/&gt;&lt;/object&gt;&lt;object type=&quot;3&quot; unique_id=&quot;10007&quot;&gt;&lt;property id=&quot;20148&quot; value=&quot;5&quot;/&gt;&lt;property id=&quot;20300&quot; value=&quot;Slide 4 - &amp;quot;The Hindu Kush-Himalayan region&amp;quot;&quot;/&gt;&lt;property id=&quot;20307&quot; value=&quot;302&quot;/&gt;&lt;/object&gt;&lt;object type=&quot;3&quot; unique_id=&quot;10008&quot;&gt;&lt;property id=&quot;20148&quot; value=&quot;5&quot;/&gt;&lt;property id=&quot;20300&quot; value=&quot;Slide 5 - &amp;quot;The Hindu Kush-Himalayan region&amp;quot;&quot;/&gt;&lt;property id=&quot;20307&quot; value=&quot;333&quot;/&gt;&lt;/object&gt;&lt;object type=&quot;3&quot; unique_id=&quot;10009&quot;&gt;&lt;property id=&quot;20148&quot; value=&quot;5&quot;/&gt;&lt;property id=&quot;20300&quot; value=&quot;Slide 6&quot;/&gt;&lt;property id=&quot;20307&quot; value=&quot;330&quot;/&gt;&lt;/object&gt;&lt;object type=&quot;3&quot; unique_id=&quot;10010&quot;&gt;&lt;property id=&quot;20148&quot; value=&quot;5&quot;/&gt;&lt;property id=&quot;20300&quot; value=&quot;Slide 7 - &amp;quot;Biodiversity of the HKH region&amp;quot;&quot;/&gt;&lt;property id=&quot;20307&quot; value=&quot;346&quot;/&gt;&lt;/object&gt;&lt;object type=&quot;3&quot; unique_id=&quot;10011&quot;&gt;&lt;property id=&quot;20148&quot; value=&quot;5&quot;/&gt;&lt;property id=&quot;20300&quot; value=&quot;Slide 8&quot;/&gt;&lt;property id=&quot;20307&quot; value=&quot;334&quot;/&gt;&lt;/object&gt;&lt;object type=&quot;3&quot; unique_id=&quot;10012&quot;&gt;&lt;property id=&quot;20148&quot; value=&quot;5&quot;/&gt;&lt;property id=&quot;20300&quot; value=&quot;Slide 9&quot;/&gt;&lt;property id=&quot;20307&quot; value=&quot;318&quot;/&gt;&lt;/object&gt;&lt;object type=&quot;3&quot; unique_id=&quot;10013&quot;&gt;&lt;property id=&quot;20148&quot; value=&quot;5&quot;/&gt;&lt;property id=&quot;20300&quot; value=&quot;Slide 10&quot;/&gt;&lt;property id=&quot;20307&quot; value=&quot;335&quot;/&gt;&lt;/object&gt;&lt;object type=&quot;3&quot; unique_id=&quot;10014&quot;&gt;&lt;property id=&quot;20148&quot; value=&quot;5&quot;/&gt;&lt;property id=&quot;20300&quot; value=&quot;Slide 11&quot;/&gt;&lt;property id=&quot;20307&quot; value=&quot;336&quot;/&gt;&lt;/object&gt;&lt;object type=&quot;3&quot; unique_id=&quot;10015&quot;&gt;&lt;property id=&quot;20148&quot; value=&quot;5&quot;/&gt;&lt;property id=&quot;20300&quot; value=&quot;Slide 12 - &amp;quot;Threats to biodiversity&amp;quot;&quot;/&gt;&lt;property id=&quot;20307&quot; value=&quot;337&quot;/&gt;&lt;/object&gt;&lt;object type=&quot;3&quot; unique_id=&quot;10017&quot;&gt;&lt;property id=&quot;20148&quot; value=&quot;5&quot;/&gt;&lt;property id=&quot;20300&quot; value=&quot;Slide 14&quot;/&gt;&lt;property id=&quot;20307&quot; value=&quot;341&quot;/&gt;&lt;/object&gt;&lt;object type=&quot;3&quot; unique_id=&quot;10019&quot;&gt;&lt;property id=&quot;20148&quot; value=&quot;5&quot;/&gt;&lt;property id=&quot;20300&quot; value=&quot;Slide 16 - &amp;quot;Conservation and management: &amp;#x0D;&amp;#x0A;issues and challenges&amp;quot;&quot;/&gt;&lt;property id=&quot;20307&quot; value=&quot;343&quot;/&gt;&lt;/object&gt;&lt;object type=&quot;3&quot; unique_id=&quot;10020&quot;&gt;&lt;property id=&quot;20148&quot; value=&quot;5&quot;/&gt;&lt;property id=&quot;20300&quot; value=&quot;Slide 17&quot;/&gt;&lt;property id=&quot;20307&quot; value=&quot;344&quot;/&gt;&lt;/object&gt;&lt;object type=&quot;3&quot; unique_id=&quot;10021&quot;&gt;&lt;property id=&quot;20148&quot; value=&quot;5&quot;/&gt;&lt;property id=&quot;20300&quot; value=&quot;Slide 18 - &amp;quot;Conservation and &amp;#x0D;&amp;#x0A;management approaches&amp;quot;&quot;/&gt;&lt;property id=&quot;20307&quot; value=&quot;338&quot;/&gt;&lt;/object&gt;&lt;object type=&quot;3&quot; unique_id=&quot;10022&quot;&gt;&lt;property id=&quot;20148&quot; value=&quot;5&quot;/&gt;&lt;property id=&quot;20300&quot; value=&quot;Slide 19 - &amp;quot;Conservation and &amp;#x0D;&amp;#x0A;management approaches&amp;quot;&quot;/&gt;&lt;property id=&quot;20307&quot; value=&quot;380&quot;/&gt;&lt;/object&gt;&lt;object type=&quot;3&quot; unique_id=&quot;10023&quot;&gt;&lt;property id=&quot;20148&quot; value=&quot;5&quot;/&gt;&lt;property id=&quot;20300&quot; value=&quot;Slide 20 - &amp;quot;Conservation and &amp;#x0D;&amp;#x0A;management approaches&amp;quot;&quot;/&gt;&lt;property id=&quot;20307&quot; value=&quot;379&quot;/&gt;&lt;/object&gt;&lt;object type=&quot;3&quot; unique_id=&quot;10024&quot;&gt;&lt;property id=&quot;20148&quot; value=&quot;5&quot;/&gt;&lt;property id=&quot;20300&quot; value=&quot;Slide 21 - &amp;quot;Kangchenjunga Landscape (KL) Initiative for &amp;#x0D;&amp;#x0A;Transboundary Biodiversity Management &amp;quot;&quot;/&gt;&lt;property id=&quot;20307&quot; value=&quot;345&quot;/&gt;&lt;/object&gt;&lt;object type=&quot;3&quot; unique_id=&quot;10025&quot;&gt;&lt;property id=&quot;20148&quot; value=&quot;5&quot;/&gt;&lt;property id=&quot;20300&quot; value=&quot;Slide 22&quot;/&gt;&lt;property id=&quot;20307&quot; value=&quot;358&quot;/&gt;&lt;/object&gt;&lt;object type=&quot;3&quot; unique_id=&quot;10027&quot;&gt;&lt;property id=&quot;20148&quot; value=&quot;5&quot;/&gt;&lt;property id=&quot;20300&quot; value=&quot;Slide 23 - &amp;quot;Conservation and &amp;#x0D;&amp;#x0A;management approaches&amp;quot;&quot;/&gt;&lt;property id=&quot;20307&quot; value=&quot;357&quot;/&gt;&lt;/object&gt;&lt;object type=&quot;3&quot; unique_id=&quot;10028&quot;&gt;&lt;property id=&quot;20148&quot; value=&quot;5&quot;/&gt;&lt;property id=&quot;20300&quot; value=&quot;Slide 24&quot;/&gt;&lt;property id=&quot;20307&quot; value=&quot;359&quot;/&gt;&lt;/object&gt;&lt;object type=&quot;3&quot; unique_id=&quot;10029&quot;&gt;&lt;property id=&quot;20148&quot; value=&quot;5&quot;/&gt;&lt;property id=&quot;20300&quot; value=&quot;Slide 25&quot;/&gt;&lt;property id=&quot;20307&quot; value=&quot;360&quot;/&gt;&lt;/object&gt;&lt;object type=&quot;3&quot; unique_id=&quot;10030&quot;&gt;&lt;property id=&quot;20148&quot; value=&quot;5&quot;/&gt;&lt;property id=&quot;20300&quot; value=&quot;Slide 26&quot;/&gt;&lt;property id=&quot;20307&quot; value=&quot;348&quot;/&gt;&lt;/object&gt;&lt;object type=&quot;3&quot; unique_id=&quot;10033&quot;&gt;&lt;property id=&quot;20148&quot; value=&quot;5&quot;/&gt;&lt;property id=&quot;20300&quot; value=&quot;Slide 27&quot;/&gt;&lt;property id=&quot;20307&quot; value=&quot;361&quot;/&gt;&lt;/object&gt;&lt;object type=&quot;3&quot; unique_id=&quot;10034&quot;&gt;&lt;property id=&quot;20148&quot; value=&quot;5&quot;/&gt;&lt;property id=&quot;20300&quot; value=&quot;Slide 30&quot;/&gt;&lt;property id=&quot;20307&quot; value=&quot;351&quot;/&gt;&lt;/object&gt;&lt;object type=&quot;3&quot; unique_id=&quot;10035&quot;&gt;&lt;property id=&quot;20148&quot; value=&quot;5&quot;/&gt;&lt;property id=&quot;20300&quot; value=&quot;Slide 28&quot;/&gt;&lt;property id=&quot;20307&quot; value=&quot;350&quot;/&gt;&lt;/object&gt;&lt;object type=&quot;3&quot; unique_id=&quot;10036&quot;&gt;&lt;property id=&quot;20148&quot; value=&quot;5&quot;/&gt;&lt;property id=&quot;20300&quot; value=&quot;Slide 32&quot;/&gt;&lt;property id=&quot;20307&quot; value=&quot;352&quot;/&gt;&lt;/object&gt;&lt;object type=&quot;3&quot; unique_id=&quot;10037&quot;&gt;&lt;property id=&quot;20148&quot; value=&quot;5&quot;/&gt;&lt;property id=&quot;20300&quot; value=&quot;Slide 33&quot;/&gt;&lt;property id=&quot;20307&quot; value=&quot;353&quot;/&gt;&lt;/object&gt;&lt;object type=&quot;3&quot; unique_id=&quot;10038&quot;&gt;&lt;property id=&quot;20148&quot; value=&quot;5&quot;/&gt;&lt;property id=&quot;20300&quot; value=&quot;Slide 34&quot;/&gt;&lt;property id=&quot;20307&quot; value=&quot;371&quot;/&gt;&lt;/object&gt;&lt;object type=&quot;3&quot; unique_id=&quot;10039&quot;&gt;&lt;property id=&quot;20148&quot; value=&quot;5&quot;/&gt;&lt;property id=&quot;20300&quot; value=&quot;Slide 35&quot;/&gt;&lt;property id=&quot;20307&quot; value=&quot;354&quot;/&gt;&lt;/object&gt;&lt;object type=&quot;3&quot; unique_id=&quot;10040&quot;&gt;&lt;property id=&quot;20148&quot; value=&quot;5&quot;/&gt;&lt;property id=&quot;20300&quot; value=&quot;Slide 36&quot;/&gt;&lt;property id=&quot;20307&quot; value=&quot;372&quot;/&gt;&lt;/object&gt;&lt;object type=&quot;3&quot; unique_id=&quot;10043&quot;&gt;&lt;property id=&quot;20148&quot; value=&quot;5&quot;/&gt;&lt;property id=&quot;20300&quot; value=&quot;Slide 39&quot;/&gt;&lt;property id=&quot;20307&quot; value=&quot;355&quot;/&gt;&lt;/object&gt;&lt;object type=&quot;3&quot; unique_id=&quot;10044&quot;&gt;&lt;property id=&quot;20148&quot; value=&quot;5&quot;/&gt;&lt;property id=&quot;20300&quot; value=&quot;Slide 40&quot;/&gt;&lt;property id=&quot;20307&quot; value=&quot;356&quot;/&gt;&lt;/object&gt;&lt;object type=&quot;3&quot; unique_id=&quot;10045&quot;&gt;&lt;property id=&quot;20148&quot; value=&quot;5&quot;/&gt;&lt;property id=&quot;20300&quot; value=&quot;Slide 41&quot;/&gt;&lt;property id=&quot;20307&quot; value=&quot;362&quot;/&gt;&lt;/object&gt;&lt;object type=&quot;3&quot; unique_id=&quot;10048&quot;&gt;&lt;property id=&quot;20148&quot; value=&quot;5&quot;/&gt;&lt;property id=&quot;20300&quot; value=&quot;Slide 46 - &amp;quot;Linkages to CBD’s Mountain Biodiversity Programme of Work&amp;quot;&quot;/&gt;&lt;property id=&quot;20307&quot; value=&quot;374&quot;/&gt;&lt;/object&gt;&lt;object type=&quot;3&quot; unique_id=&quot;10049&quot;&gt;&lt;property id=&quot;20148&quot; value=&quot;5&quot;/&gt;&lt;property id=&quot;20300&quot; value=&quot;Slide 47 - &amp;quot;Linkages to CBD’s Mountain Biodiversity Programme of Work&amp;quot;&quot;/&gt;&lt;property id=&quot;20307&quot; value=&quot;375&quot;/&gt;&lt;/object&gt;&lt;object type=&quot;3&quot; unique_id=&quot;10050&quot;&gt;&lt;property id=&quot;20148&quot; value=&quot;5&quot;/&gt;&lt;property id=&quot;20300&quot; value=&quot;Slide 48&quot;/&gt;&lt;property id=&quot;20307&quot; value=&quot;363&quot;/&gt;&lt;/object&gt;&lt;object type=&quot;3&quot; unique_id=&quot;10051&quot;&gt;&lt;property id=&quot;20148&quot; value=&quot;5&quot;/&gt;&lt;property id=&quot;20300&quot; value=&quot;Slide 49 - &amp;quot;ICIMOD’s future actions&amp;quot;&quot;/&gt;&lt;property id=&quot;20307&quot; value=&quot;369&quot;/&gt;&lt;/object&gt;&lt;object type=&quot;3&quot; unique_id=&quot;10052&quot;&gt;&lt;property id=&quot;20148&quot; value=&quot;5&quot;/&gt;&lt;property id=&quot;20300&quot; value=&quot;Slide 50&quot;/&gt;&lt;property id=&quot;20307&quot; value=&quot;382&quot;/&gt;&lt;/object&gt;&lt;object type=&quot;3&quot; unique_id=&quot;10053&quot;&gt;&lt;property id=&quot;20148&quot; value=&quot;5&quot;/&gt;&lt;property id=&quot;20300&quot; value=&quot;Slide 51&quot;/&gt;&lt;property id=&quot;20307&quot; value=&quot;378&quot;/&gt;&lt;/object&gt;&lt;object type=&quot;3&quot; unique_id=&quot;10055&quot;&gt;&lt;property id=&quot;20148&quot; value=&quot;5&quot;/&gt;&lt;property id=&quot;20300&quot; value=&quot;Slide 53 - &amp;quot;Thank you&amp;quot;&quot;/&gt;&lt;property id=&quot;20307&quot; value=&quot;261&quot;/&gt;&lt;/object&gt;&lt;object type=&quot;3&quot; unique_id=&quot;10056&quot;&gt;&lt;property id=&quot;20148&quot; value=&quot;5&quot;/&gt;&lt;property id=&quot;20300&quot; value=&quot;Slide 13 - &amp;quot;Threats to biodiversity&amp;quot;&quot;/&gt;&lt;property id=&quot;20307&quot; value=&quot;400&quot;/&gt;&lt;/object&gt;&lt;object type=&quot;3&quot; unique_id=&quot;10057&quot;&gt;&lt;property id=&quot;20148&quot; value=&quot;5&quot;/&gt;&lt;property id=&quot;20300&quot; value=&quot;Slide 37&quot;/&gt;&lt;property id=&quot;20307&quot; value=&quot;384&quot;/&gt;&lt;/object&gt;&lt;object type=&quot;3&quot; unique_id=&quot;10058&quot;&gt;&lt;property id=&quot;20148&quot; value=&quot;5&quot;/&gt;&lt;property id=&quot;20300&quot; value=&quot;Slide 42 - &amp;quot;Linkages to CBD’s Mountain Biodiversity Programme of Work&amp;quot;&quot;/&gt;&lt;property id=&quot;20307&quot; value=&quot;401&quot;/&gt;&lt;/object&gt;&lt;object type=&quot;3&quot; unique_id=&quot;10059&quot;&gt;&lt;property id=&quot;20148&quot; value=&quot;5&quot;/&gt;&lt;property id=&quot;20300&quot; value=&quot;Slide 43 - &amp;quot;Linkages to CBD’s Mountain Biodiversity Programme of Work&amp;quot;&quot;/&gt;&lt;property id=&quot;20307&quot; value=&quot;389&quot;/&gt;&lt;/object&gt;&lt;object type=&quot;3&quot; unique_id=&quot;10060&quot;&gt;&lt;property id=&quot;20148&quot; value=&quot;5&quot;/&gt;&lt;property id=&quot;20300&quot; value=&quot;Slide 44 - &amp;quot;Linkages to CBD’s Mountain Biodiversity Programme of Work&amp;quot;&quot;/&gt;&lt;property id=&quot;20307&quot; value=&quot;387&quot;/&gt;&lt;/object&gt;&lt;object type=&quot;3&quot; unique_id=&quot;10061&quot;&gt;&lt;property id=&quot;20148&quot; value=&quot;5&quot;/&gt;&lt;property id=&quot;20300&quot; value=&quot;Slide 45 - &amp;quot;Linkages to CBD’s Mountain Biodiversity Programme of Work&amp;quot;&quot;/&gt;&lt;property id=&quot;20307&quot; value=&quot;402&quot;/&gt;&lt;/object&gt;&lt;object type=&quot;3&quot; unique_id=&quot;10062&quot;&gt;&lt;property id=&quot;20148&quot; value=&quot;5&quot;/&gt;&lt;property id=&quot;20300&quot; value=&quot;Slide 52 - &amp;quot;ICIMOD publications&amp;quot;&quot;/&gt;&lt;property id=&quot;20307&quot; value=&quot;393&quot;/&gt;&lt;/object&gt;&lt;object type=&quot;3&quot; unique_id=&quot;13990&quot;&gt;&lt;property id=&quot;20148&quot; value=&quot;5&quot;/&gt;&lt;property id=&quot;20300&quot; value=&quot;Slide 15 - &amp;quot;Conservation and management: &amp;#x0D;&amp;#x0A;issues and challenges&amp;quot;&quot;/&gt;&lt;property id=&quot;20307&quot; value=&quot;404&quot;/&gt;&lt;/object&gt;&lt;object type=&quot;3&quot; unique_id=&quot;13991&quot;&gt;&lt;property id=&quot;20148&quot; value=&quot;5&quot;/&gt;&lt;property id=&quot;20300&quot; value=&quot;Slide 38&quot;/&gt;&lt;property id=&quot;20307&quot; value=&quot;403&quot;/&gt;&lt;/object&gt;&lt;object type=&quot;3&quot; unique_id=&quot;14310&quot;&gt;&lt;property id=&quot;20148&quot; value=&quot;5&quot;/&gt;&lt;property id=&quot;20300&quot; value=&quot;Slide 29&quot;/&gt;&lt;property id=&quot;20307&quot; value=&quot;405&quot;/&gt;&lt;/object&gt;&lt;object type=&quot;3&quot; unique_id=&quot;14312&quot;&gt;&lt;property id=&quot;20148&quot; value=&quot;5&quot;/&gt;&lt;property id=&quot;20300&quot; value=&quot;Slide 31&quot;/&gt;&lt;property id=&quot;20307&quot; value=&quot;4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ICIMOD First">
  <a:themeElements>
    <a:clrScheme name="ICIMOD_pea">
      <a:dk1>
        <a:srgbClr val="FFFFFF"/>
      </a:dk1>
      <a:lt1>
        <a:srgbClr val="8FB63E"/>
      </a:lt1>
      <a:dk2>
        <a:srgbClr val="425E17"/>
      </a:dk2>
      <a:lt2>
        <a:srgbClr val="68892C"/>
      </a:lt2>
      <a:accent1>
        <a:srgbClr val="4C345C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D8D8D8"/>
      </a:hlink>
      <a:folHlink>
        <a:srgbClr val="B2C0F3"/>
      </a:folHlink>
    </a:clrScheme>
    <a:fontScheme name="ICIMOD welc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254765BDB344F8E68729CE7728CA9" ma:contentTypeVersion="0" ma:contentTypeDescription="Create a new document." ma:contentTypeScope="" ma:versionID="a30530219725bb069fbcd7b998a8f8ef">
  <xsd:schema xmlns:xsd="http://www.w3.org/2001/XMLSchema" xmlns:p="http://schemas.microsoft.com/office/2006/metadata/properties" targetNamespace="http://schemas.microsoft.com/office/2006/metadata/properties" ma:root="true" ma:fieldsID="d2b38e92e01493b6a9ea22f40540c5d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BE5C029-B997-4860-A88B-1208F63B0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CA16924-0DFF-42B8-AF35-6DD909B5C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5CE50F-AD49-4D41-B969-40FAAA556A49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10856</TotalTime>
  <Words>654</Words>
  <Application>Microsoft Office PowerPoint</Application>
  <PresentationFormat>On-screen Show (4:3)</PresentationFormat>
  <Paragraphs>143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1_ICIMOD First</vt:lpstr>
      <vt:lpstr>Integrated Conservation and Development Transboundary Initiatives in the Hindu Kush Himalayas   Nakul Chettri</vt:lpstr>
      <vt:lpstr>Presentation Outline</vt:lpstr>
      <vt:lpstr>ICIMOD: a regional platform and enabling centre</vt:lpstr>
      <vt:lpstr>Slide 4</vt:lpstr>
      <vt:lpstr>Slide 5</vt:lpstr>
      <vt:lpstr>Slide 6</vt:lpstr>
      <vt:lpstr> Goal </vt:lpstr>
      <vt:lpstr>Slide 8</vt:lpstr>
      <vt:lpstr>Slide 9</vt:lpstr>
      <vt:lpstr>Slide 10</vt:lpstr>
      <vt:lpstr>Kailash Sacred Landscape  (China, India and Nepal) </vt:lpstr>
      <vt:lpstr>Kangchenjunga Landscape  (Bhutan, India and Nepal)</vt:lpstr>
      <vt:lpstr>Brahmaputra-Salween Landscape         India, Myanmar and China</vt:lpstr>
      <vt:lpstr>Karakoram-Pamir Landscape  (China and Pakistan)</vt:lpstr>
      <vt:lpstr>Wakhan Landscape  (Afghanistan, China, Pakistan, Kazakistan )</vt:lpstr>
      <vt:lpstr>Key achievements </vt:lpstr>
      <vt:lpstr>Challenges and lessons learnt </vt:lpstr>
      <vt:lpstr>Thank you</vt:lpstr>
    </vt:vector>
  </TitlesOfParts>
  <Company>ICIMOD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ICIMOD</dc:title>
  <dc:creator>Deependra Tandukar</dc:creator>
  <cp:lastModifiedBy>nakul</cp:lastModifiedBy>
  <cp:revision>981</cp:revision>
  <dcterms:created xsi:type="dcterms:W3CDTF">2007-11-08T10:18:12Z</dcterms:created>
  <dcterms:modified xsi:type="dcterms:W3CDTF">2014-11-17T01:39:05Z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0x0101002D3254765BDB344F8E68729CE7728CA9</vt:lpwstr>
  </property>
</Properties>
</file>