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257" r:id="rId2"/>
    <p:sldId id="262" r:id="rId3"/>
    <p:sldId id="263" r:id="rId4"/>
    <p:sldId id="275" r:id="rId5"/>
    <p:sldId id="266" r:id="rId6"/>
    <p:sldId id="276" r:id="rId7"/>
    <p:sldId id="277" r:id="rId8"/>
    <p:sldId id="278" r:id="rId9"/>
    <p:sldId id="279" r:id="rId10"/>
    <p:sldId id="268" r:id="rId11"/>
    <p:sldId id="267"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87" autoAdjust="0"/>
  </p:normalViewPr>
  <p:slideViewPr>
    <p:cSldViewPr>
      <p:cViewPr varScale="1">
        <p:scale>
          <a:sx n="62" d="100"/>
          <a:sy n="62" d="100"/>
        </p:scale>
        <p:origin x="-15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8181D-DCAD-4C95-B56A-385F97782AF1}" type="datetimeFigureOut">
              <a:rPr lang="en-GB" smtClean="0"/>
              <a:t>17/11/2014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D4249-389F-40B4-88FD-278308C643AD}" type="slidenum">
              <a:rPr lang="en-GB" smtClean="0"/>
              <a:t>‹#›</a:t>
            </a:fld>
            <a:endParaRPr lang="en-GB"/>
          </a:p>
        </p:txBody>
      </p:sp>
    </p:spTree>
    <p:extLst>
      <p:ext uri="{BB962C8B-B14F-4D97-AF65-F5344CB8AC3E}">
        <p14:creationId xmlns:p14="http://schemas.microsoft.com/office/powerpoint/2010/main" val="401621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668F65-2F11-4BE5-A202-A4BD1C9CDC6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10</a:t>
            </a:fld>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11</a:t>
            </a:fld>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12</a:t>
            </a:fld>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13</a:t>
            </a:fld>
            <a:endParaRPr lang="hr-H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14</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aseline="0"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2</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z="1000"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3</a:t>
            </a:fld>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z="1000" baseline="0"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BB6D51-E7BB-4284-8DEE-242C281572D1}" type="slidenum">
              <a:rPr lang="hr-HR" smtClean="0"/>
              <a:pPr fontAlgn="base">
                <a:spcBef>
                  <a:spcPct val="0"/>
                </a:spcBef>
                <a:spcAft>
                  <a:spcPct val="0"/>
                </a:spcAft>
                <a:defRPr/>
              </a:pPr>
              <a:t>4</a:t>
            </a:fld>
            <a:endParaRPr lang="hr-H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5</a:t>
            </a:fld>
            <a:endParaRPr lang="hr-H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6</a:t>
            </a:fld>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7</a:t>
            </a:fld>
            <a:endParaRPr lang="hr-H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8</a:t>
            </a:fld>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hr-HR" sz="1200" kern="1200" dirty="0" smtClean="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9</a:t>
            </a:fld>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36E2E6-CA77-4A10-A30E-7B877B5A3B68}"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53690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36E2E6-CA77-4A10-A30E-7B877B5A3B68}"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332564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36E2E6-CA77-4A10-A30E-7B877B5A3B68}"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28130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36E2E6-CA77-4A10-A30E-7B877B5A3B68}"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193713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6E2E6-CA77-4A10-A30E-7B877B5A3B68}"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320924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36E2E6-CA77-4A10-A30E-7B877B5A3B68}" type="datetimeFigureOut">
              <a:rPr lang="en-GB" smtClean="0"/>
              <a:t>17/11/2014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196229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36E2E6-CA77-4A10-A30E-7B877B5A3B68}" type="datetimeFigureOut">
              <a:rPr lang="en-GB" smtClean="0"/>
              <a:t>17/11/2014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172731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36E2E6-CA77-4A10-A30E-7B877B5A3B68}" type="datetimeFigureOut">
              <a:rPr lang="en-GB" smtClean="0"/>
              <a:t>17/11/2014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14106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6E2E6-CA77-4A10-A30E-7B877B5A3B68}" type="datetimeFigureOut">
              <a:rPr lang="en-GB" smtClean="0"/>
              <a:t>17/11/2014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261265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6E2E6-CA77-4A10-A30E-7B877B5A3B68}" type="datetimeFigureOut">
              <a:rPr lang="en-GB" smtClean="0"/>
              <a:t>17/11/2014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237665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6E2E6-CA77-4A10-A30E-7B877B5A3B68}" type="datetimeFigureOut">
              <a:rPr lang="en-GB" smtClean="0"/>
              <a:t>17/11/2014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82634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6E2E6-CA77-4A10-A30E-7B877B5A3B68}" type="datetimeFigureOut">
              <a:rPr lang="en-GB" smtClean="0"/>
              <a:t>17/11/2014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5D1E7-C8D5-4B41-B04F-F31865D7B17B}" type="slidenum">
              <a:rPr lang="en-GB" smtClean="0"/>
              <a:t>‹#›</a:t>
            </a:fld>
            <a:endParaRPr lang="en-GB"/>
          </a:p>
        </p:txBody>
      </p:sp>
    </p:spTree>
    <p:extLst>
      <p:ext uri="{BB962C8B-B14F-4D97-AF65-F5344CB8AC3E}">
        <p14:creationId xmlns:p14="http://schemas.microsoft.com/office/powerpoint/2010/main" val="338901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dirty="0" smtClean="0"/>
              <a:t>WCPA Best Practice Protected Area Guidelines on transboundary conservation: Key concepts</a:t>
            </a:r>
            <a:br>
              <a:rPr lang="hr-HR" dirty="0" smtClean="0"/>
            </a:br>
            <a:endParaRPr lang="hr-HR" dirty="0"/>
          </a:p>
        </p:txBody>
      </p:sp>
      <p:sp>
        <p:nvSpPr>
          <p:cNvPr id="3" name="Subtitle 2"/>
          <p:cNvSpPr>
            <a:spLocks noGrp="1"/>
          </p:cNvSpPr>
          <p:nvPr>
            <p:ph type="subTitle" idx="1"/>
          </p:nvPr>
        </p:nvSpPr>
        <p:spPr/>
        <p:txBody>
          <a:bodyPr>
            <a:normAutofit/>
          </a:bodyPr>
          <a:lstStyle/>
          <a:p>
            <a:r>
              <a:rPr lang="hr-HR" sz="1800" b="1" dirty="0" smtClean="0"/>
              <a:t>Presenting IUCN WCPA BPG on transboundary conservation</a:t>
            </a:r>
            <a:endParaRPr lang="en-GB" sz="1800" dirty="0"/>
          </a:p>
          <a:p>
            <a:r>
              <a:rPr lang="hr-HR" sz="1800" dirty="0" smtClean="0"/>
              <a:t>WPC, Sydney, 18 November 2014</a:t>
            </a:r>
          </a:p>
          <a:p>
            <a:r>
              <a:rPr lang="hr-HR" sz="1800" dirty="0" smtClean="0"/>
              <a:t>Matthew McKinney and Kevan Zunckel</a:t>
            </a:r>
          </a:p>
          <a:p>
            <a:r>
              <a:rPr lang="hr-HR" sz="1800" dirty="0" smtClean="0"/>
              <a:t>IUCN WCPA</a:t>
            </a:r>
            <a:endParaRPr lang="hr-HR" sz="1800" dirty="0"/>
          </a:p>
        </p:txBody>
      </p:sp>
      <p:pic>
        <p:nvPicPr>
          <p:cNvPr id="6"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92" y="-24"/>
            <a:ext cx="2914640" cy="1150516"/>
          </a:xfrm>
          <a:prstGeom prst="rect">
            <a:avLst/>
          </a:prstGeom>
          <a:noFill/>
        </p:spPr>
      </p:pic>
      <p:sp>
        <p:nvSpPr>
          <p:cNvPr id="7"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nchor="t"/>
          <a:lstStyle/>
          <a:p>
            <a:r>
              <a:rPr lang="hr-HR" dirty="0" smtClean="0">
                <a:solidFill>
                  <a:srgbClr val="EAEAEA"/>
                </a:solidFill>
                <a:latin typeface="Helvetica 45 Light" pitchFamily="34" charset="0"/>
                <a:cs typeface="Arial" pitchFamily="34" charset="0"/>
              </a:rPr>
              <a:t> 				                       </a:t>
            </a:r>
            <a:r>
              <a:rPr lang="hr-HR" sz="1400" dirty="0" smtClean="0">
                <a:solidFill>
                  <a:srgbClr val="EAEAEA"/>
                </a:solidFill>
                <a:latin typeface="Helvetica 45 Light" pitchFamily="34" charset="0"/>
                <a:cs typeface="Arial" pitchFamily="34" charset="0"/>
              </a:rPr>
              <a:t>Transboundary Conservation Specialist Group</a:t>
            </a:r>
            <a:endParaRPr lang="en-GB" sz="1400" dirty="0"/>
          </a:p>
        </p:txBody>
      </p:sp>
    </p:spTree>
    <p:extLst>
      <p:ext uri="{BB962C8B-B14F-4D97-AF65-F5344CB8AC3E}">
        <p14:creationId xmlns:p14="http://schemas.microsoft.com/office/powerpoint/2010/main" val="3097930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PROTECTED AREAS general\TB Conservation_SPECIALIST GROUP\PHOTOS\IZBOR Imre\Sar Planina_Tomasz Pezold.jpg"/>
          <p:cNvPicPr>
            <a:picLocks noChangeAspect="1" noChangeArrowheads="1"/>
          </p:cNvPicPr>
          <p:nvPr/>
        </p:nvPicPr>
        <p:blipFill>
          <a:blip r:embed="rId3" cstate="print"/>
          <a:srcRect/>
          <a:stretch>
            <a:fillRect/>
          </a:stretch>
        </p:blipFill>
        <p:spPr bwMode="auto">
          <a:xfrm>
            <a:off x="6146812" y="4056147"/>
            <a:ext cx="3033700" cy="1989553"/>
          </a:xfrm>
          <a:prstGeom prst="rect">
            <a:avLst/>
          </a:prstGeom>
          <a:noFill/>
          <a:ln w="9525">
            <a:solidFill>
              <a:schemeClr val="tx1">
                <a:alpha val="32941"/>
              </a:schemeClr>
            </a:solidFill>
            <a:miter lim="800000"/>
            <a:headEnd/>
            <a:tailEnd/>
          </a:ln>
        </p:spPr>
      </p:pic>
      <p:sp>
        <p:nvSpPr>
          <p:cNvPr id="9" name="Content Placeholder 8"/>
          <p:cNvSpPr>
            <a:spLocks noGrp="1"/>
          </p:cNvSpPr>
          <p:nvPr>
            <p:ph idx="1"/>
          </p:nvPr>
        </p:nvSpPr>
        <p:spPr>
          <a:xfrm>
            <a:off x="467544" y="1136873"/>
            <a:ext cx="8686800" cy="4524375"/>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r>
              <a:rPr lang="en-GB" sz="2000" dirty="0" smtClean="0"/>
              <a:t>Ecological</a:t>
            </a:r>
          </a:p>
          <a:p>
            <a:r>
              <a:rPr lang="en-GB" sz="2000" dirty="0" smtClean="0"/>
              <a:t>Socio-economic</a:t>
            </a:r>
          </a:p>
          <a:p>
            <a:r>
              <a:rPr lang="en-GB" sz="2000" dirty="0" smtClean="0"/>
              <a:t>Cultural</a:t>
            </a:r>
          </a:p>
          <a:p>
            <a:r>
              <a:rPr lang="en-GB" sz="2000" dirty="0" smtClean="0"/>
              <a:t>Enhanced efficiency of day-to-day management of common issues</a:t>
            </a:r>
          </a:p>
          <a:p>
            <a:r>
              <a:rPr lang="en-GB" sz="2000" dirty="0" smtClean="0"/>
              <a:t>Harmonisation of legal and policy frameworks</a:t>
            </a:r>
          </a:p>
          <a:p>
            <a:r>
              <a:rPr lang="en-GB" sz="2000" dirty="0" smtClean="0"/>
              <a:t>Enhanced political relations and stability</a:t>
            </a:r>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b="1"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4"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374799"/>
            <a:ext cx="7772400" cy="1470025"/>
          </a:xfrm>
          <a:prstGeom prst="rect">
            <a:avLst/>
          </a:prstGeom>
        </p:spPr>
        <p:txBody>
          <a:bodyPr vert="horz" lIns="91440" tIns="45720" rIns="91440" bIns="45720" rtlCol="0" anchor="ctr">
            <a:normAutofit fontScale="97500"/>
          </a:bodyPr>
          <a:lstStyle/>
          <a:p>
            <a:pPr marL="457200" indent="-457200">
              <a:defRPr/>
            </a:pPr>
            <a:r>
              <a:rPr lang="en-GB" sz="2800" dirty="0" smtClean="0"/>
              <a:t>Making the </a:t>
            </a:r>
            <a:r>
              <a:rPr lang="hr-HR" sz="2800" dirty="0" smtClean="0"/>
              <a:t>c</a:t>
            </a:r>
            <a:r>
              <a:rPr lang="en-GB" sz="2800" dirty="0" err="1" smtClean="0"/>
              <a:t>ase</a:t>
            </a:r>
            <a:r>
              <a:rPr lang="en-GB" sz="2800" dirty="0" smtClean="0"/>
              <a:t> for </a:t>
            </a:r>
            <a:r>
              <a:rPr lang="hr-HR" sz="2800" dirty="0" smtClean="0"/>
              <a:t>t</a:t>
            </a:r>
            <a:r>
              <a:rPr lang="en-GB" sz="2800" dirty="0" err="1" smtClean="0"/>
              <a:t>ransboundary</a:t>
            </a:r>
            <a:endParaRPr lang="en-GB" sz="2800" dirty="0" smtClean="0"/>
          </a:p>
          <a:p>
            <a:pPr marL="457200" indent="-457200">
              <a:defRPr/>
            </a:pPr>
            <a:r>
              <a:rPr lang="hr-HR" sz="2800" dirty="0"/>
              <a:t>c</a:t>
            </a:r>
            <a:r>
              <a:rPr lang="en-GB" sz="2800" dirty="0" err="1" smtClean="0"/>
              <a:t>onservation</a:t>
            </a:r>
            <a:endParaRPr lang="en-GB" sz="2800" dirty="0" smtClean="0"/>
          </a:p>
          <a:p>
            <a:pPr marL="457200" indent="-457200">
              <a:defRPr/>
            </a:pPr>
            <a:endParaRPr lang="hr-HR" sz="2800" dirty="0" smtClean="0"/>
          </a:p>
        </p:txBody>
      </p:sp>
      <p:pic>
        <p:nvPicPr>
          <p:cNvPr id="307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2" y="4077072"/>
            <a:ext cx="618332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7"/>
          <p:cNvSpPr>
            <a:spLocks noChangeArrowheads="1"/>
          </p:cNvSpPr>
          <p:nvPr/>
        </p:nvSpPr>
        <p:spPr bwMode="auto">
          <a:xfrm>
            <a:off x="0" y="4000872"/>
            <a:ext cx="9144000" cy="76200"/>
          </a:xfrm>
          <a:prstGeom prst="rect">
            <a:avLst/>
          </a:prstGeom>
          <a:solidFill>
            <a:srgbClr val="000064"/>
          </a:solidFill>
          <a:ln w="9525">
            <a:noFill/>
            <a:miter lim="800000"/>
            <a:headEnd/>
            <a:tailEnd/>
          </a:ln>
        </p:spPr>
        <p:txBody>
          <a:bodyPr wrap="none" anchor="ctr"/>
          <a:lstStyle/>
          <a:p>
            <a:endParaRPr lang="en-GB">
              <a:latin typeface="Calibri" pitchFamily="34" charset="0"/>
            </a:endParaRPr>
          </a:p>
        </p:txBody>
      </p:sp>
    </p:spTree>
    <p:extLst>
      <p:ext uri="{BB962C8B-B14F-4D97-AF65-F5344CB8AC3E}">
        <p14:creationId xmlns:p14="http://schemas.microsoft.com/office/powerpoint/2010/main" val="3804515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764704"/>
            <a:ext cx="8686800" cy="4524375"/>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a:defRPr/>
            </a:pPr>
            <a:endParaRPr lang="en-GB" sz="2000" dirty="0" smtClean="0"/>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332656"/>
            <a:ext cx="7772400" cy="1470025"/>
          </a:xfrm>
          <a:prstGeom prst="rect">
            <a:avLst/>
          </a:prstGeom>
        </p:spPr>
        <p:txBody>
          <a:bodyPr vert="horz" lIns="91440" tIns="45720" rIns="91440" bIns="45720" rtlCol="0" anchor="ctr">
            <a:normAutofit fontScale="97500"/>
          </a:bodyPr>
          <a:lstStyle/>
          <a:p>
            <a:pPr marL="457200" indent="-457200">
              <a:defRPr/>
            </a:pPr>
            <a:r>
              <a:rPr lang="hr-HR" sz="2800" dirty="0"/>
              <a:t>T</a:t>
            </a:r>
            <a:r>
              <a:rPr lang="hr-HR" sz="2800" dirty="0" smtClean="0"/>
              <a:t>ransboundary g</a:t>
            </a:r>
            <a:r>
              <a:rPr lang="en-GB" sz="2800" dirty="0" err="1" smtClean="0"/>
              <a:t>overnance</a:t>
            </a:r>
            <a:endParaRPr lang="en-GB" sz="2800" dirty="0" smtClean="0"/>
          </a:p>
          <a:p>
            <a:pPr marL="457200" indent="-457200">
              <a:defRPr/>
            </a:pPr>
            <a:endParaRPr lang="hr-HR" sz="2800" dirty="0" smtClean="0"/>
          </a:p>
        </p:txBody>
      </p:sp>
      <p:sp>
        <p:nvSpPr>
          <p:cNvPr id="6" name="Content Placeholder 8"/>
          <p:cNvSpPr txBox="1">
            <a:spLocks/>
          </p:cNvSpPr>
          <p:nvPr/>
        </p:nvSpPr>
        <p:spPr>
          <a:xfrm>
            <a:off x="467544" y="980728"/>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514350" indent="-514350">
              <a:buFont typeface="Arial" pitchFamily="34" charset="0"/>
              <a:buNone/>
              <a:defRPr/>
            </a:pPr>
            <a:endParaRPr lang="hr-HR" sz="1000" dirty="0" smtClean="0"/>
          </a:p>
          <a:p>
            <a:r>
              <a:rPr lang="en-GB" sz="2000" dirty="0" smtClean="0"/>
              <a:t>TBC reflects variations of shared governance involving multiple actors ranging from informal to formal arrangements</a:t>
            </a:r>
          </a:p>
          <a:p>
            <a:r>
              <a:rPr lang="en-GB" sz="2000" dirty="0" smtClean="0"/>
              <a:t>Unique circumstances will/need to dictate the model of governance that is appropriate</a:t>
            </a:r>
          </a:p>
          <a:p>
            <a:r>
              <a:rPr lang="en-GB" sz="2000" dirty="0" smtClean="0"/>
              <a:t>There are specific requirements that ensure good transboundary governance</a:t>
            </a:r>
          </a:p>
          <a:p>
            <a:endParaRPr lang="en-GB" sz="2000" dirty="0" smtClean="0"/>
          </a:p>
          <a:p>
            <a:pPr marL="0" indent="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4922"/>
            <a:ext cx="9154344" cy="270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7"/>
          <p:cNvSpPr>
            <a:spLocks noChangeArrowheads="1"/>
          </p:cNvSpPr>
          <p:nvPr/>
        </p:nvSpPr>
        <p:spPr bwMode="auto">
          <a:xfrm>
            <a:off x="0" y="3284984"/>
            <a:ext cx="9144000" cy="76200"/>
          </a:xfrm>
          <a:prstGeom prst="rect">
            <a:avLst/>
          </a:prstGeom>
          <a:solidFill>
            <a:srgbClr val="000064"/>
          </a:solidFill>
          <a:ln w="9525">
            <a:noFill/>
            <a:miter lim="800000"/>
            <a:headEnd/>
            <a:tailEnd/>
          </a:ln>
        </p:spPr>
        <p:txBody>
          <a:bodyPr wrap="none" anchor="ctr"/>
          <a:lstStyle/>
          <a:p>
            <a:endParaRPr lang="en-GB">
              <a:latin typeface="Calibri" pitchFamily="34" charset="0"/>
            </a:endParaRPr>
          </a:p>
        </p:txBody>
      </p:sp>
    </p:spTree>
    <p:extLst>
      <p:ext uri="{BB962C8B-B14F-4D97-AF65-F5344CB8AC3E}">
        <p14:creationId xmlns:p14="http://schemas.microsoft.com/office/powerpoint/2010/main" val="1260523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ja\Pictures\2014\Russia_Mongolia 9_2014\Mongolia\4_Il Turuut mountain view of Uldz river18 (533x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824" y="3356992"/>
            <a:ext cx="1775088" cy="266429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1"/>
          </p:nvPr>
        </p:nvSpPr>
        <p:spPr>
          <a:xfrm>
            <a:off x="467544" y="764704"/>
            <a:ext cx="8686800" cy="4524375"/>
          </a:xfrm>
        </p:spPr>
        <p:txBody>
          <a:bodyPr rtlCol="0">
            <a:noAutofit/>
          </a:bodyPr>
          <a:lstStyle/>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4"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548680"/>
            <a:ext cx="7772400" cy="1470025"/>
          </a:xfrm>
          <a:prstGeom prst="rect">
            <a:avLst/>
          </a:prstGeom>
        </p:spPr>
        <p:txBody>
          <a:bodyPr vert="horz" lIns="91440" tIns="45720" rIns="91440" bIns="45720" rtlCol="0" anchor="ctr">
            <a:normAutofit fontScale="97500"/>
          </a:bodyPr>
          <a:lstStyle/>
          <a:p>
            <a:pPr marL="457200" indent="-457200">
              <a:defRPr/>
            </a:pPr>
            <a:r>
              <a:rPr lang="en-GB" sz="2800" dirty="0" smtClean="0"/>
              <a:t>Planning and designing the TBC process</a:t>
            </a:r>
          </a:p>
          <a:p>
            <a:pPr marL="457200" indent="-457200">
              <a:defRPr/>
            </a:pPr>
            <a:endParaRPr lang="hr-HR" sz="2800" dirty="0" smtClean="0"/>
          </a:p>
        </p:txBody>
      </p:sp>
      <p:sp>
        <p:nvSpPr>
          <p:cNvPr id="6" name="Content Placeholder 8"/>
          <p:cNvSpPr txBox="1">
            <a:spLocks/>
          </p:cNvSpPr>
          <p:nvPr/>
        </p:nvSpPr>
        <p:spPr>
          <a:xfrm>
            <a:off x="467544" y="1280889"/>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514350" indent="-514350">
              <a:buFont typeface="Arial" pitchFamily="34" charset="0"/>
              <a:buNone/>
              <a:defRPr/>
            </a:pPr>
            <a:endParaRPr lang="hr-HR" sz="1000" dirty="0" smtClean="0"/>
          </a:p>
          <a:p>
            <a:r>
              <a:rPr lang="en-GB" sz="2000" dirty="0" smtClean="0"/>
              <a:t>Assessing or scoping the enabling environment</a:t>
            </a:r>
          </a:p>
          <a:p>
            <a:r>
              <a:rPr lang="en-GB" sz="2000" dirty="0" smtClean="0"/>
              <a:t>Assessing feasibility</a:t>
            </a:r>
          </a:p>
          <a:p>
            <a:r>
              <a:rPr lang="en-GB" sz="2000" dirty="0" smtClean="0"/>
              <a:t>Designing the right process for implementation</a:t>
            </a:r>
          </a:p>
          <a:p>
            <a:endParaRPr lang="en-GB" sz="2000" dirty="0" smtClean="0"/>
          </a:p>
          <a:p>
            <a:pPr marL="0" indent="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3361185"/>
            <a:ext cx="7457465" cy="266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7"/>
          <p:cNvSpPr>
            <a:spLocks noChangeArrowheads="1"/>
          </p:cNvSpPr>
          <p:nvPr/>
        </p:nvSpPr>
        <p:spPr bwMode="auto">
          <a:xfrm>
            <a:off x="0" y="3284984"/>
            <a:ext cx="9144000" cy="76200"/>
          </a:xfrm>
          <a:prstGeom prst="rect">
            <a:avLst/>
          </a:prstGeom>
          <a:solidFill>
            <a:srgbClr val="000064"/>
          </a:solidFill>
          <a:ln w="9525">
            <a:noFill/>
            <a:miter lim="800000"/>
            <a:headEnd/>
            <a:tailEnd/>
          </a:ln>
        </p:spPr>
        <p:txBody>
          <a:bodyPr wrap="none" anchor="ctr"/>
          <a:lstStyle/>
          <a:p>
            <a:endParaRPr lang="en-GB">
              <a:latin typeface="Calibri" pitchFamily="34" charset="0"/>
            </a:endParaRPr>
          </a:p>
        </p:txBody>
      </p:sp>
    </p:spTree>
    <p:extLst>
      <p:ext uri="{BB962C8B-B14F-4D97-AF65-F5344CB8AC3E}">
        <p14:creationId xmlns:p14="http://schemas.microsoft.com/office/powerpoint/2010/main" val="713803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764704"/>
            <a:ext cx="8686800" cy="4524375"/>
          </a:xfrm>
        </p:spPr>
        <p:txBody>
          <a:bodyPr rtlCol="0">
            <a:noAutofit/>
          </a:bodyPr>
          <a:lstStyle/>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950863"/>
            <a:ext cx="8204448" cy="1470025"/>
          </a:xfrm>
          <a:prstGeom prst="rect">
            <a:avLst/>
          </a:prstGeom>
        </p:spPr>
        <p:txBody>
          <a:bodyPr vert="horz" lIns="91440" tIns="45720" rIns="91440" bIns="45720" rtlCol="0" anchor="ctr">
            <a:normAutofit fontScale="97500"/>
          </a:bodyPr>
          <a:lstStyle/>
          <a:p>
            <a:pPr marL="457200" indent="-457200">
              <a:defRPr/>
            </a:pPr>
            <a:r>
              <a:rPr lang="en-GB" sz="2800" dirty="0" smtClean="0"/>
              <a:t>The establishment and management of TBC</a:t>
            </a:r>
            <a:r>
              <a:rPr lang="hr-HR" sz="2800" dirty="0" smtClean="0"/>
              <a:t> </a:t>
            </a:r>
            <a:r>
              <a:rPr lang="en-GB" sz="2800" dirty="0" smtClean="0"/>
              <a:t>initiatives </a:t>
            </a:r>
          </a:p>
          <a:p>
            <a:pPr marL="457200" indent="-457200">
              <a:defRPr/>
            </a:pPr>
            <a:endParaRPr lang="hr-HR" sz="2800" dirty="0" smtClean="0"/>
          </a:p>
        </p:txBody>
      </p:sp>
      <p:sp>
        <p:nvSpPr>
          <p:cNvPr id="6" name="Content Placeholder 8"/>
          <p:cNvSpPr txBox="1">
            <a:spLocks/>
          </p:cNvSpPr>
          <p:nvPr/>
        </p:nvSpPr>
        <p:spPr>
          <a:xfrm>
            <a:off x="467544" y="2000969"/>
            <a:ext cx="8496944"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514350" indent="-514350">
              <a:buFont typeface="Arial" pitchFamily="34" charset="0"/>
              <a:buNone/>
              <a:defRPr/>
            </a:pPr>
            <a:endParaRPr lang="hr-HR" sz="1000" dirty="0" smtClean="0"/>
          </a:p>
          <a:p>
            <a:r>
              <a:rPr lang="en-GB" sz="2000" dirty="0" smtClean="0"/>
              <a:t>Securing political buy-in and building legitimacy</a:t>
            </a:r>
          </a:p>
          <a:p>
            <a:r>
              <a:rPr lang="en-GB" sz="2000" dirty="0" smtClean="0"/>
              <a:t>Positioning the initiative within the right legal and policy framework</a:t>
            </a:r>
          </a:p>
          <a:p>
            <a:r>
              <a:rPr lang="en-ZA" sz="2000" dirty="0"/>
              <a:t>Developing a shared understanding, common vision, and framework for </a:t>
            </a:r>
            <a:r>
              <a:rPr lang="en-ZA" sz="2000" dirty="0" smtClean="0"/>
              <a:t>cooperative management</a:t>
            </a:r>
          </a:p>
          <a:p>
            <a:r>
              <a:rPr lang="en-ZA" sz="2000" dirty="0" smtClean="0"/>
              <a:t>Refining the cooperative management framework</a:t>
            </a:r>
          </a:p>
          <a:p>
            <a:r>
              <a:rPr lang="en-ZA" sz="2000" dirty="0" smtClean="0"/>
              <a:t>Securing financial sustainability</a:t>
            </a:r>
            <a:endParaRPr lang="en-ZA" sz="2000" dirty="0"/>
          </a:p>
          <a:p>
            <a:endParaRPr lang="en-GB" sz="2000" dirty="0" smtClean="0"/>
          </a:p>
          <a:p>
            <a:endParaRPr lang="en-GB" sz="2000" dirty="0" smtClean="0"/>
          </a:p>
          <a:p>
            <a:endParaRPr lang="en-GB" sz="2000" dirty="0" smtClean="0"/>
          </a:p>
          <a:p>
            <a:pPr marL="0" indent="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spTree>
    <p:extLst>
      <p:ext uri="{BB962C8B-B14F-4D97-AF65-F5344CB8AC3E}">
        <p14:creationId xmlns:p14="http://schemas.microsoft.com/office/powerpoint/2010/main" val="313075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764704"/>
            <a:ext cx="8686800" cy="4524375"/>
          </a:xfrm>
        </p:spPr>
        <p:txBody>
          <a:bodyPr rtlCol="0">
            <a:noAutofit/>
          </a:bodyPr>
          <a:lstStyle/>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734839"/>
            <a:ext cx="7772400" cy="1470025"/>
          </a:xfrm>
          <a:prstGeom prst="rect">
            <a:avLst/>
          </a:prstGeom>
        </p:spPr>
        <p:txBody>
          <a:bodyPr vert="horz" lIns="91440" tIns="45720" rIns="91440" bIns="45720" rtlCol="0" anchor="ctr">
            <a:normAutofit fontScale="97500"/>
          </a:bodyPr>
          <a:lstStyle/>
          <a:p>
            <a:pPr marL="457200" indent="-457200">
              <a:defRPr/>
            </a:pPr>
            <a:r>
              <a:rPr lang="en-GB" sz="2800" dirty="0" smtClean="0"/>
              <a:t>Monitoring and evaluation</a:t>
            </a:r>
          </a:p>
          <a:p>
            <a:pPr marL="457200" indent="-457200">
              <a:defRPr/>
            </a:pPr>
            <a:endParaRPr lang="hr-HR" sz="2800" dirty="0" smtClean="0"/>
          </a:p>
        </p:txBody>
      </p:sp>
      <p:sp>
        <p:nvSpPr>
          <p:cNvPr id="6" name="Content Placeholder 8"/>
          <p:cNvSpPr txBox="1">
            <a:spLocks/>
          </p:cNvSpPr>
          <p:nvPr/>
        </p:nvSpPr>
        <p:spPr>
          <a:xfrm>
            <a:off x="467544" y="1628800"/>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514350" indent="-514350">
              <a:buFont typeface="Arial" pitchFamily="34" charset="0"/>
              <a:buNone/>
              <a:defRPr/>
            </a:pPr>
            <a:endParaRPr lang="hr-HR" sz="1000" dirty="0" smtClean="0"/>
          </a:p>
          <a:p>
            <a:r>
              <a:rPr lang="hr-HR" sz="2000" dirty="0"/>
              <a:t>O</a:t>
            </a:r>
            <a:r>
              <a:rPr lang="en-GB" sz="2000" dirty="0" err="1" smtClean="0"/>
              <a:t>verview</a:t>
            </a:r>
            <a:r>
              <a:rPr lang="en-GB" sz="2000" dirty="0" smtClean="0"/>
              <a:t> </a:t>
            </a:r>
            <a:r>
              <a:rPr lang="en-GB" sz="2000" dirty="0"/>
              <a:t>of the principles and processes associated with M&amp;E in </a:t>
            </a:r>
            <a:r>
              <a:rPr lang="en-GB" sz="2000" dirty="0" smtClean="0"/>
              <a:t>conservation</a:t>
            </a:r>
          </a:p>
          <a:p>
            <a:r>
              <a:rPr lang="hr-HR" sz="2000" dirty="0"/>
              <a:t>A</a:t>
            </a:r>
            <a:r>
              <a:rPr lang="en-GB" sz="2000" dirty="0" err="1" smtClean="0"/>
              <a:t>ssessment</a:t>
            </a:r>
            <a:r>
              <a:rPr lang="en-GB" sz="2000" dirty="0" smtClean="0"/>
              <a:t> </a:t>
            </a:r>
            <a:r>
              <a:rPr lang="en-GB" sz="2000" dirty="0"/>
              <a:t>of management effectiveness of protected </a:t>
            </a:r>
            <a:r>
              <a:rPr lang="en-GB" sz="2000" dirty="0" smtClean="0"/>
              <a:t>areas</a:t>
            </a:r>
          </a:p>
          <a:p>
            <a:r>
              <a:rPr lang="en-GB" sz="2000" dirty="0" smtClean="0"/>
              <a:t>Tools to measure/assess TBC performance</a:t>
            </a:r>
          </a:p>
          <a:p>
            <a:endParaRPr lang="en-GB" sz="2000" dirty="0" smtClean="0"/>
          </a:p>
          <a:p>
            <a:endParaRPr lang="en-GB" sz="2000" dirty="0" smtClean="0"/>
          </a:p>
          <a:p>
            <a:pPr marL="0" indent="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3717032"/>
            <a:ext cx="635999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7"/>
          <p:cNvSpPr>
            <a:spLocks noChangeArrowheads="1"/>
          </p:cNvSpPr>
          <p:nvPr/>
        </p:nvSpPr>
        <p:spPr bwMode="auto">
          <a:xfrm>
            <a:off x="0" y="3640832"/>
            <a:ext cx="9144000" cy="76200"/>
          </a:xfrm>
          <a:prstGeom prst="rect">
            <a:avLst/>
          </a:prstGeom>
          <a:solidFill>
            <a:srgbClr val="000064"/>
          </a:solidFill>
          <a:ln w="9525">
            <a:noFill/>
            <a:miter lim="800000"/>
            <a:headEnd/>
            <a:tailEnd/>
          </a:ln>
        </p:spPr>
        <p:txBody>
          <a:bodyPr wrap="none" anchor="ctr"/>
          <a:lstStyle/>
          <a:p>
            <a:endParaRPr lang="en-GB">
              <a:latin typeface="Calibri" pitchFamily="34" charset="0"/>
            </a:endParaRPr>
          </a:p>
        </p:txBody>
      </p:sp>
      <p:pic>
        <p:nvPicPr>
          <p:cNvPr id="2050" name="Picture 2" descr="C:\Users\Maja\Pictures\2014\Russia_Mongolia 9_2014\Russia\8_Searching for the gazelle15 (800x5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708995"/>
            <a:ext cx="3490254" cy="231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52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2914" y="476672"/>
            <a:ext cx="9253662" cy="4525963"/>
          </a:xfrm>
        </p:spPr>
        <p:txBody>
          <a:bodyPr rtlCol="0">
            <a:normAutofit/>
          </a:bodyPr>
          <a:lstStyle/>
          <a:p>
            <a:pPr marL="457200" indent="-457200" eaLnBrk="1" fontAlgn="auto" hangingPunct="1">
              <a:spcAft>
                <a:spcPts val="0"/>
              </a:spcAft>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en-GB" sz="10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1000" dirty="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1000" dirty="0"/>
          </a:p>
          <a:p>
            <a:pPr marL="457200" indent="-457200" eaLnBrk="1" fontAlgn="auto" hangingPunct="1">
              <a:spcAft>
                <a:spcPts val="0"/>
              </a:spcAft>
              <a:buFont typeface="Arial" pitchFamily="34" charset="0"/>
              <a:buNone/>
              <a:defRPr/>
            </a:pPr>
            <a:endParaRPr lang="hr-HR" sz="1000" dirty="0" smtClean="0"/>
          </a:p>
          <a:p>
            <a:pPr eaLnBrk="1" fontAlgn="auto" hangingPunct="1">
              <a:spcAft>
                <a:spcPts val="0"/>
              </a:spcAft>
              <a:buFont typeface="Wingdings" pitchFamily="2" charset="2"/>
              <a:buChar char="ü"/>
              <a:defRPr/>
            </a:pPr>
            <a:r>
              <a:rPr lang="en-US" sz="2000" dirty="0" smtClean="0"/>
              <a:t>Revised definitions</a:t>
            </a:r>
          </a:p>
          <a:p>
            <a:pPr eaLnBrk="1" fontAlgn="auto" hangingPunct="1">
              <a:spcAft>
                <a:spcPts val="0"/>
              </a:spcAft>
              <a:buFont typeface="Wingdings" pitchFamily="2" charset="2"/>
              <a:buChar char="ü"/>
              <a:defRPr/>
            </a:pPr>
            <a:r>
              <a:rPr lang="en-US" sz="2000" dirty="0" smtClean="0"/>
              <a:t>Updated guidelines on TB initiative</a:t>
            </a:r>
            <a:r>
              <a:rPr lang="hr-HR" sz="2000" dirty="0" smtClean="0"/>
              <a:t>s</a:t>
            </a:r>
            <a:r>
              <a:rPr lang="en-US" sz="2000" dirty="0" smtClean="0"/>
              <a:t> establishment</a:t>
            </a:r>
          </a:p>
          <a:p>
            <a:pPr eaLnBrk="1" fontAlgn="auto" hangingPunct="1">
              <a:spcAft>
                <a:spcPts val="0"/>
              </a:spcAft>
              <a:buFont typeface="Wingdings" pitchFamily="2" charset="2"/>
              <a:buChar char="ü"/>
              <a:defRPr/>
            </a:pPr>
            <a:r>
              <a:rPr lang="en-US" sz="2000" dirty="0" smtClean="0"/>
              <a:t>Guidelines on management of TB initiatives</a:t>
            </a:r>
          </a:p>
          <a:p>
            <a:pPr eaLnBrk="1" fontAlgn="auto" hangingPunct="1">
              <a:spcAft>
                <a:spcPts val="0"/>
              </a:spcAft>
              <a:buFont typeface="Wingdings" pitchFamily="2" charset="2"/>
              <a:buChar char="ü"/>
              <a:defRPr/>
            </a:pPr>
            <a:r>
              <a:rPr lang="en-US" sz="2000" dirty="0" smtClean="0"/>
              <a:t>In-depth understanding of TB governance</a:t>
            </a:r>
          </a:p>
          <a:p>
            <a:pPr eaLnBrk="1" fontAlgn="auto" hangingPunct="1">
              <a:spcAft>
                <a:spcPts val="0"/>
              </a:spcAft>
              <a:buFont typeface="Wingdings" pitchFamily="2" charset="2"/>
              <a:buChar char="ü"/>
              <a:defRPr/>
            </a:pPr>
            <a:r>
              <a:rPr lang="en-US" sz="2000" dirty="0" smtClean="0"/>
              <a:t>Offer good practice examples</a:t>
            </a:r>
            <a:r>
              <a:rPr lang="hr-HR" sz="2000" smtClean="0"/>
              <a:t> (36 cases)</a:t>
            </a:r>
            <a:endParaRPr lang="en-US" sz="2000" dirty="0" smtClean="0"/>
          </a:p>
          <a:p>
            <a:pPr eaLnBrk="1" fontAlgn="auto" hangingPunct="1">
              <a:spcAft>
                <a:spcPts val="0"/>
              </a:spcAft>
              <a:buFont typeface="Wingdings" pitchFamily="2" charset="2"/>
              <a:buChar char="ü"/>
              <a:defRPr/>
            </a:pPr>
            <a:r>
              <a:rPr lang="en-US" sz="2000" dirty="0" smtClean="0"/>
              <a:t>Practical advice for implementation in the field</a:t>
            </a:r>
          </a:p>
          <a:p>
            <a:pPr marL="0" indent="0" eaLnBrk="1" fontAlgn="auto" hangingPunct="1">
              <a:spcAft>
                <a:spcPts val="0"/>
              </a:spcAft>
              <a:buNone/>
              <a:defRPr/>
            </a:pPr>
            <a:r>
              <a:rPr lang="en-US" sz="2000" dirty="0" smtClean="0"/>
              <a:t>X    No TB database revision</a:t>
            </a:r>
          </a:p>
          <a:p>
            <a:pPr marL="457200" indent="-457200" eaLnBrk="1" fontAlgn="auto" hangingPunct="1">
              <a:spcAft>
                <a:spcPts val="0"/>
              </a:spcAft>
              <a:defRPr/>
            </a:pPr>
            <a:endParaRPr lang="en-US" sz="2000" dirty="0" smtClean="0"/>
          </a:p>
          <a:p>
            <a:pPr marL="457200" indent="-457200" eaLnBrk="1" fontAlgn="auto" hangingPunct="1">
              <a:spcAft>
                <a:spcPts val="0"/>
              </a:spcAft>
              <a:defRPr/>
            </a:pPr>
            <a:endParaRPr lang="en-US" sz="2000" dirty="0" smtClean="0"/>
          </a:p>
          <a:p>
            <a:pPr marL="457200" indent="-457200" eaLnBrk="1" fontAlgn="auto" hangingPunct="1">
              <a:spcAft>
                <a:spcPts val="0"/>
              </a:spcAft>
              <a:defRPr/>
            </a:pPr>
            <a:endParaRPr lang="en-US" sz="2000" dirty="0" smtClean="0"/>
          </a:p>
          <a:p>
            <a:pPr marL="457200" indent="-457200" eaLnBrk="1" fontAlgn="auto" hangingPunct="1">
              <a:spcAft>
                <a:spcPts val="0"/>
              </a:spcAft>
              <a:buFont typeface="Arial" pitchFamily="34" charset="0"/>
              <a:buNone/>
              <a:defRPr/>
            </a:pPr>
            <a:endParaRPr lang="en-GB" sz="2000" dirty="0" smtClean="0"/>
          </a:p>
          <a:p>
            <a:pPr marL="457200" indent="-457200" eaLnBrk="1" fontAlgn="auto" hangingPunct="1">
              <a:spcAft>
                <a:spcPts val="0"/>
              </a:spcAft>
              <a:buFont typeface="Arial" pitchFamily="34" charset="0"/>
              <a:buAutoNum type="arabicPeriod"/>
              <a:defRPr/>
            </a:pPr>
            <a:endParaRPr lang="hr-HR" sz="2000" dirty="0" smtClean="0"/>
          </a:p>
          <a:p>
            <a:pPr marL="457200" indent="-457200" eaLnBrk="1" fontAlgn="auto" hangingPunct="1">
              <a:spcAft>
                <a:spcPts val="0"/>
              </a:spcAft>
              <a:buFont typeface="Arial" pitchFamily="34" charset="0"/>
              <a:buNone/>
              <a:defRPr/>
            </a:pPr>
            <a:endParaRPr lang="hr-HR" sz="1000" dirty="0" smtClean="0"/>
          </a:p>
          <a:p>
            <a:pPr marL="457200" indent="-457200" algn="ctr" eaLnBrk="1" fontAlgn="auto" hangingPunct="1">
              <a:spcAft>
                <a:spcPts val="0"/>
              </a:spcAft>
              <a:buFont typeface="Arial" pitchFamily="34" charset="0"/>
              <a:buNone/>
              <a:defRPr/>
            </a:pPr>
            <a:endParaRPr lang="hr-HR" sz="2000" dirty="0" smtClean="0"/>
          </a:p>
          <a:p>
            <a:pPr marL="457200" indent="-457200" eaLnBrk="1" fontAlgn="auto" hangingPunct="1">
              <a:spcAft>
                <a:spcPts val="0"/>
              </a:spcAft>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11" name="Title 1"/>
          <p:cNvSpPr txBox="1">
            <a:spLocks/>
          </p:cNvSpPr>
          <p:nvPr/>
        </p:nvSpPr>
        <p:spPr>
          <a:xfrm>
            <a:off x="467544" y="302791"/>
            <a:ext cx="7772400" cy="1470025"/>
          </a:xfrm>
          <a:prstGeom prst="rect">
            <a:avLst/>
          </a:prstGeom>
        </p:spPr>
        <p:txBody>
          <a:bodyPr vert="horz" lIns="91440" tIns="45720" rIns="91440" bIns="45720" rtlCol="0" anchor="ctr">
            <a:normAutofit fontScale="97500"/>
          </a:bodyPr>
          <a:lstStyle/>
          <a:p>
            <a:pPr marL="457200" indent="-457200">
              <a:defRPr/>
            </a:pPr>
            <a:r>
              <a:rPr lang="en-GB" sz="2800" dirty="0" smtClean="0"/>
              <a:t>New BPG content</a:t>
            </a:r>
            <a:endParaRPr lang="hr-HR" sz="2800" dirty="0"/>
          </a:p>
        </p:txBody>
      </p:sp>
      <p:pic>
        <p:nvPicPr>
          <p:cNvPr id="1026" name="Picture 2" descr="C:\Users\Maja\Documents\PROTECTED AREAS general\TB Conservation_SPECIALIST GROUP\PROJECTS\Best Practice Guideline\BPG Content\FRONT COVER\TBC BPG-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6375" y="1695226"/>
            <a:ext cx="2547213" cy="360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8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 calcmode="lin" valueType="num">
                                      <p:cBhvr additive="base">
                                        <p:cTn id="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anim calcmode="lin" valueType="num">
                                      <p:cBhvr additive="base">
                                        <p:cTn id="1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anim calcmode="lin" valueType="num">
                                      <p:cBhvr additive="base">
                                        <p:cTn id="19"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anim calcmode="lin" valueType="num">
                                      <p:cBhvr additive="base">
                                        <p:cTn id="25"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anim calcmode="lin" valueType="num">
                                      <p:cBhvr additive="base">
                                        <p:cTn id="3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 calcmode="lin" valueType="num">
                                      <p:cBhvr additive="base">
                                        <p:cTn id="3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3" end="13"/>
                                            </p:txEl>
                                          </p:spTgt>
                                        </p:tgtEl>
                                        <p:attrNameLst>
                                          <p:attrName>style.visibility</p:attrName>
                                        </p:attrNameLst>
                                      </p:cBhvr>
                                      <p:to>
                                        <p:strVal val="visible"/>
                                      </p:to>
                                    </p:set>
                                    <p:anim calcmode="lin" valueType="num">
                                      <p:cBhvr additive="base">
                                        <p:cTn id="43"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PROTECTED AREAS general\TB Conservation_SPECIALIST GROUP\PHOTOS\Central America\Seminar_Jim Barborak2_low.jpg"/>
          <p:cNvPicPr>
            <a:picLocks noChangeAspect="1" noChangeArrowheads="1"/>
          </p:cNvPicPr>
          <p:nvPr/>
        </p:nvPicPr>
        <p:blipFill>
          <a:blip r:embed="rId3" cstate="print"/>
          <a:srcRect/>
          <a:stretch>
            <a:fillRect/>
          </a:stretch>
        </p:blipFill>
        <p:spPr bwMode="auto">
          <a:xfrm>
            <a:off x="2987825" y="3933055"/>
            <a:ext cx="2808311" cy="2106233"/>
          </a:xfrm>
          <a:prstGeom prst="rect">
            <a:avLst/>
          </a:prstGeom>
          <a:noFill/>
          <a:ln>
            <a:solidFill>
              <a:schemeClr val="bg1">
                <a:lumMod val="75000"/>
                <a:alpha val="47000"/>
              </a:schemeClr>
            </a:solidFill>
          </a:ln>
        </p:spPr>
      </p:pic>
      <p:pic>
        <p:nvPicPr>
          <p:cNvPr id="13" name="Picture 2" descr="E:\PROTECTED AREAS general\TB Conservation_SPECIALIST GROUP\PHOTOS\Asia\Altai Sayan_Boris Erg\people2l_Boris Erg.jpg"/>
          <p:cNvPicPr>
            <a:picLocks noChangeAspect="1" noChangeArrowheads="1"/>
          </p:cNvPicPr>
          <p:nvPr/>
        </p:nvPicPr>
        <p:blipFill>
          <a:blip r:embed="rId4" cstate="print"/>
          <a:srcRect/>
          <a:stretch>
            <a:fillRect/>
          </a:stretch>
        </p:blipFill>
        <p:spPr bwMode="auto">
          <a:xfrm>
            <a:off x="5806665" y="3901680"/>
            <a:ext cx="3373847" cy="2245180"/>
          </a:xfrm>
          <a:prstGeom prst="rect">
            <a:avLst/>
          </a:prstGeom>
          <a:noFill/>
          <a:ln w="9525">
            <a:solidFill>
              <a:schemeClr val="tx1">
                <a:alpha val="34901"/>
              </a:schemeClr>
            </a:solidFill>
            <a:miter lim="800000"/>
            <a:headEnd/>
            <a:tailEnd/>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928272"/>
            <a:ext cx="2987824" cy="216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idx="1"/>
          </p:nvPr>
        </p:nvSpPr>
        <p:spPr>
          <a:xfrm>
            <a:off x="430906" y="1052736"/>
            <a:ext cx="9253662" cy="4525963"/>
          </a:xfrm>
        </p:spPr>
        <p:txBody>
          <a:bodyPr rtlCol="0">
            <a:normAutofit/>
          </a:bodyPr>
          <a:lstStyle/>
          <a:p>
            <a:pPr marL="457200" indent="-457200" eaLnBrk="1" fontAlgn="auto" hangingPunct="1">
              <a:spcAft>
                <a:spcPts val="0"/>
              </a:spcAft>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en-GB" sz="10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AutoNum type="arabicPeriod"/>
              <a:defRPr/>
            </a:pPr>
            <a:r>
              <a:rPr lang="en-US" sz="2000" dirty="0" smtClean="0"/>
              <a:t>Senior administrators/system directors/planners</a:t>
            </a:r>
          </a:p>
          <a:p>
            <a:pPr marL="457200" indent="-457200" eaLnBrk="1" fontAlgn="auto" hangingPunct="1">
              <a:spcAft>
                <a:spcPts val="0"/>
              </a:spcAft>
              <a:buAutoNum type="arabicPeriod"/>
              <a:defRPr/>
            </a:pPr>
            <a:r>
              <a:rPr lang="en-US" sz="2000" dirty="0" smtClean="0"/>
              <a:t>Chief park wardens/superintendents/PA managers</a:t>
            </a:r>
          </a:p>
          <a:p>
            <a:pPr marL="457200" indent="-457200" eaLnBrk="1" fontAlgn="auto" hangingPunct="1">
              <a:spcAft>
                <a:spcPts val="0"/>
              </a:spcAft>
              <a:buAutoNum type="arabicPeriod"/>
              <a:defRPr/>
            </a:pPr>
            <a:r>
              <a:rPr lang="en-US" sz="2000" dirty="0" smtClean="0"/>
              <a:t>Rangers/field staff</a:t>
            </a:r>
          </a:p>
          <a:p>
            <a:pPr marL="457200" indent="-457200" eaLnBrk="1" fontAlgn="auto" hangingPunct="1">
              <a:spcAft>
                <a:spcPts val="0"/>
              </a:spcAft>
              <a:buAutoNum type="arabicPeriod"/>
              <a:defRPr/>
            </a:pPr>
            <a:r>
              <a:rPr lang="en-US" sz="2000" dirty="0" smtClean="0"/>
              <a:t>Wider PA community/capacity development professionals</a:t>
            </a:r>
            <a:endParaRPr lang="hr-HR" sz="1000" dirty="0" smtClean="0"/>
          </a:p>
          <a:p>
            <a:pPr marL="457200" indent="-457200" eaLnBrk="1" fontAlgn="auto" hangingPunct="1">
              <a:spcAft>
                <a:spcPts val="0"/>
              </a:spcAft>
              <a:buFont typeface="Arial" pitchFamily="34" charset="0"/>
              <a:buNone/>
              <a:defRPr/>
            </a:pPr>
            <a:endParaRPr lang="en-GB" sz="2000" dirty="0" smtClean="0"/>
          </a:p>
          <a:p>
            <a:pPr marL="457200" indent="-457200" eaLnBrk="1" fontAlgn="auto" hangingPunct="1">
              <a:spcAft>
                <a:spcPts val="0"/>
              </a:spcAft>
              <a:buFont typeface="Arial" pitchFamily="34" charset="0"/>
              <a:buAutoNum type="arabicPeriod"/>
              <a:defRPr/>
            </a:pPr>
            <a:endParaRPr lang="hr-HR" sz="2000" dirty="0" smtClean="0"/>
          </a:p>
          <a:p>
            <a:pPr marL="457200" indent="-457200" eaLnBrk="1" fontAlgn="auto" hangingPunct="1">
              <a:spcAft>
                <a:spcPts val="0"/>
              </a:spcAft>
              <a:buFont typeface="Arial" pitchFamily="34" charset="0"/>
              <a:buNone/>
              <a:defRPr/>
            </a:pPr>
            <a:endParaRPr lang="hr-HR" sz="1000" dirty="0" smtClean="0"/>
          </a:p>
          <a:p>
            <a:pPr marL="457200" indent="-457200" algn="ctr" eaLnBrk="1" fontAlgn="auto" hangingPunct="1">
              <a:spcAft>
                <a:spcPts val="0"/>
              </a:spcAft>
              <a:buFont typeface="Arial" pitchFamily="34" charset="0"/>
              <a:buNone/>
              <a:defRPr/>
            </a:pPr>
            <a:endParaRPr lang="hr-HR" sz="2000" dirty="0" smtClean="0"/>
          </a:p>
          <a:p>
            <a:pPr marL="457200" indent="-457200" eaLnBrk="1" fontAlgn="auto" hangingPunct="1">
              <a:spcAft>
                <a:spcPts val="0"/>
              </a:spcAft>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6"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11" name="Title 1"/>
          <p:cNvSpPr txBox="1">
            <a:spLocks/>
          </p:cNvSpPr>
          <p:nvPr/>
        </p:nvSpPr>
        <p:spPr>
          <a:xfrm>
            <a:off x="544016" y="476672"/>
            <a:ext cx="7772400" cy="1470025"/>
          </a:xfrm>
          <a:prstGeom prst="rect">
            <a:avLst/>
          </a:prstGeom>
        </p:spPr>
        <p:txBody>
          <a:bodyPr vert="horz" lIns="91440" tIns="45720" rIns="91440" bIns="45720" rtlCol="0" anchor="ctr">
            <a:normAutofit fontScale="97500"/>
          </a:bodyPr>
          <a:lstStyle/>
          <a:p>
            <a:pPr marL="457200" indent="-457200">
              <a:defRPr/>
            </a:pPr>
            <a:r>
              <a:rPr lang="en-GB" sz="2800" dirty="0" smtClean="0"/>
              <a:t>Audience</a:t>
            </a:r>
            <a:endParaRPr lang="hr-HR" sz="2800" dirty="0"/>
          </a:p>
        </p:txBody>
      </p:sp>
      <p:sp>
        <p:nvSpPr>
          <p:cNvPr id="7" name="Rectangle 17"/>
          <p:cNvSpPr>
            <a:spLocks noChangeArrowheads="1"/>
          </p:cNvSpPr>
          <p:nvPr/>
        </p:nvSpPr>
        <p:spPr bwMode="auto">
          <a:xfrm>
            <a:off x="0" y="3856856"/>
            <a:ext cx="9144000" cy="76200"/>
          </a:xfrm>
          <a:prstGeom prst="rect">
            <a:avLst/>
          </a:prstGeom>
          <a:solidFill>
            <a:srgbClr val="000064"/>
          </a:solidFill>
          <a:ln w="9525">
            <a:noFill/>
            <a:miter lim="800000"/>
            <a:headEnd/>
            <a:tailEnd/>
          </a:ln>
        </p:spPr>
        <p:txBody>
          <a:bodyPr wrap="none" anchor="ctr"/>
          <a:lstStyle/>
          <a:p>
            <a:endParaRPr lang="en-GB">
              <a:latin typeface="Calibri" pitchFamily="34" charset="0"/>
            </a:endParaRPr>
          </a:p>
        </p:txBody>
      </p:sp>
    </p:spTree>
    <p:extLst>
      <p:ext uri="{BB962C8B-B14F-4D97-AF65-F5344CB8AC3E}">
        <p14:creationId xmlns:p14="http://schemas.microsoft.com/office/powerpoint/2010/main" val="1131218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5496" y="1700808"/>
            <a:ext cx="8686800" cy="4014192"/>
          </a:xfrm>
        </p:spPr>
        <p:txBody>
          <a:bodyPr rtlCol="0">
            <a:normAutofit fontScale="92500" lnSpcReduction="10000"/>
          </a:bodyPr>
          <a:lstStyle/>
          <a:p>
            <a:pPr eaLnBrk="1" fontAlgn="auto" hangingPunct="1">
              <a:spcAft>
                <a:spcPts val="0"/>
              </a:spcAft>
              <a:buFont typeface="Arial" pitchFamily="34" charset="0"/>
              <a:buNone/>
              <a:defRPr/>
            </a:pPr>
            <a:endParaRPr lang="hr-HR" sz="1000" dirty="0" smtClean="0"/>
          </a:p>
          <a:p>
            <a:pPr marL="0" indent="0" eaLnBrk="1" fontAlgn="auto" hangingPunct="1">
              <a:spcAft>
                <a:spcPts val="0"/>
              </a:spcAft>
              <a:buNone/>
              <a:defRPr/>
            </a:pPr>
            <a:r>
              <a:rPr lang="hr-HR" sz="2200" dirty="0" smtClean="0">
                <a:latin typeface="Calibri" pitchFamily="34" charset="0"/>
              </a:rPr>
              <a:t>Type 1: </a:t>
            </a:r>
          </a:p>
          <a:p>
            <a:pPr marL="0" indent="0" eaLnBrk="1" fontAlgn="auto" hangingPunct="1">
              <a:spcAft>
                <a:spcPts val="0"/>
              </a:spcAft>
              <a:buNone/>
              <a:defRPr/>
            </a:pPr>
            <a:r>
              <a:rPr lang="hr-HR" sz="2200" b="1" dirty="0" smtClean="0">
                <a:latin typeface="Calibri" pitchFamily="34" charset="0"/>
              </a:rPr>
              <a:t>Transboundary Protected Area</a:t>
            </a:r>
          </a:p>
          <a:p>
            <a:pPr marL="0" indent="0" eaLnBrk="1" fontAlgn="auto" hangingPunct="1">
              <a:spcAft>
                <a:spcPts val="0"/>
              </a:spcAft>
              <a:buNone/>
              <a:defRPr/>
            </a:pPr>
            <a:endParaRPr lang="hr-HR" sz="2200" dirty="0" smtClean="0">
              <a:latin typeface="Calibri" pitchFamily="34" charset="0"/>
            </a:endParaRPr>
          </a:p>
          <a:p>
            <a:pPr marL="0" indent="0" eaLnBrk="1" fontAlgn="auto" hangingPunct="1">
              <a:spcAft>
                <a:spcPts val="0"/>
              </a:spcAft>
              <a:buNone/>
              <a:defRPr/>
            </a:pPr>
            <a:r>
              <a:rPr lang="hr-HR" sz="2200" dirty="0" smtClean="0">
                <a:latin typeface="Calibri" pitchFamily="34" charset="0"/>
              </a:rPr>
              <a:t>Type 2: </a:t>
            </a:r>
          </a:p>
          <a:p>
            <a:pPr marL="0" indent="0" eaLnBrk="1" fontAlgn="auto" hangingPunct="1">
              <a:spcAft>
                <a:spcPts val="0"/>
              </a:spcAft>
              <a:buNone/>
              <a:defRPr/>
            </a:pPr>
            <a:r>
              <a:rPr lang="hr-HR" sz="2200" b="1" dirty="0" smtClean="0">
                <a:latin typeface="Calibri" pitchFamily="34" charset="0"/>
              </a:rPr>
              <a:t>Transboundary Conservation Landscape and/or Seascape</a:t>
            </a:r>
          </a:p>
          <a:p>
            <a:pPr marL="0" indent="0" eaLnBrk="1" fontAlgn="auto" hangingPunct="1">
              <a:spcAft>
                <a:spcPts val="0"/>
              </a:spcAft>
              <a:buNone/>
              <a:defRPr/>
            </a:pPr>
            <a:endParaRPr lang="hr-HR" sz="2200" dirty="0" smtClean="0">
              <a:latin typeface="Calibri" pitchFamily="34" charset="0"/>
            </a:endParaRPr>
          </a:p>
          <a:p>
            <a:pPr marL="0" indent="0" eaLnBrk="1" fontAlgn="auto" hangingPunct="1">
              <a:spcAft>
                <a:spcPts val="0"/>
              </a:spcAft>
              <a:buNone/>
              <a:defRPr/>
            </a:pPr>
            <a:r>
              <a:rPr lang="hr-HR" sz="2200" dirty="0" smtClean="0">
                <a:latin typeface="Calibri" pitchFamily="34" charset="0"/>
              </a:rPr>
              <a:t>Type 3: </a:t>
            </a:r>
          </a:p>
          <a:p>
            <a:pPr marL="0" indent="0" eaLnBrk="1" fontAlgn="auto" hangingPunct="1">
              <a:spcAft>
                <a:spcPts val="0"/>
              </a:spcAft>
              <a:buNone/>
              <a:defRPr/>
            </a:pPr>
            <a:r>
              <a:rPr lang="hr-HR" sz="2200" b="1" dirty="0" smtClean="0">
                <a:latin typeface="Calibri" pitchFamily="34" charset="0"/>
              </a:rPr>
              <a:t>Transboundary Migration Conservation Area</a:t>
            </a:r>
          </a:p>
          <a:p>
            <a:pPr marL="0" indent="0" eaLnBrk="1" fontAlgn="auto" hangingPunct="1">
              <a:spcAft>
                <a:spcPts val="0"/>
              </a:spcAft>
              <a:buNone/>
              <a:defRPr/>
            </a:pPr>
            <a:endParaRPr lang="hr-HR" sz="2200" dirty="0" smtClean="0">
              <a:latin typeface="Calibri" pitchFamily="34" charset="0"/>
            </a:endParaRPr>
          </a:p>
          <a:p>
            <a:pPr marL="0" indent="0" eaLnBrk="1" fontAlgn="auto" hangingPunct="1">
              <a:spcAft>
                <a:spcPts val="0"/>
              </a:spcAft>
              <a:buNone/>
              <a:defRPr/>
            </a:pPr>
            <a:r>
              <a:rPr lang="hr-HR" sz="2200" dirty="0" smtClean="0">
                <a:latin typeface="Calibri" pitchFamily="34" charset="0"/>
              </a:rPr>
              <a:t>Special designation:</a:t>
            </a:r>
            <a:endParaRPr lang="hr-HR" sz="2200" dirty="0">
              <a:latin typeface="Calibri" pitchFamily="34" charset="0"/>
            </a:endParaRPr>
          </a:p>
          <a:p>
            <a:pPr marL="0" indent="0" eaLnBrk="1" fontAlgn="auto" hangingPunct="1">
              <a:spcAft>
                <a:spcPts val="0"/>
              </a:spcAft>
              <a:buNone/>
              <a:defRPr/>
            </a:pPr>
            <a:r>
              <a:rPr lang="hr-HR" sz="2200" b="1" dirty="0" smtClean="0">
                <a:latin typeface="Calibri" pitchFamily="34" charset="0"/>
              </a:rPr>
              <a:t>Park for Peace        </a:t>
            </a:r>
          </a:p>
          <a:p>
            <a:pPr marL="457200" indent="-457200" eaLnBrk="1" fontAlgn="auto" hangingPunct="1">
              <a:spcAft>
                <a:spcPts val="0"/>
              </a:spcAft>
              <a:buFont typeface="Arial" pitchFamily="34" charset="0"/>
              <a:buAutoNum type="arabicPeriod"/>
              <a:defRPr/>
            </a:pPr>
            <a:endParaRPr lang="hr-HR" sz="2000" dirty="0" smtClean="0"/>
          </a:p>
        </p:txBody>
      </p:sp>
      <p:pic>
        <p:nvPicPr>
          <p:cNvPr id="6147"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6148"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a:t>
            </a:r>
            <a:r>
              <a:rPr lang="hr-HR" sz="1400" dirty="0" smtClean="0">
                <a:solidFill>
                  <a:srgbClr val="EAEAEA"/>
                </a:solidFill>
                <a:latin typeface="Helvetica 45 Light" charset="0"/>
                <a:cs typeface="Arial" pitchFamily="34" charset="0"/>
              </a:rPr>
              <a:t>Group</a:t>
            </a:r>
            <a:endParaRPr lang="en-GB" sz="1400" dirty="0">
              <a:latin typeface="Calibri" pitchFamily="34" charset="0"/>
            </a:endParaRPr>
          </a:p>
        </p:txBody>
      </p:sp>
      <p:pic>
        <p:nvPicPr>
          <p:cNvPr id="6149" name="Picture 6" descr="babysitters"/>
          <p:cNvPicPr>
            <a:picLocks noChangeAspect="1" noChangeArrowheads="1"/>
          </p:cNvPicPr>
          <p:nvPr/>
        </p:nvPicPr>
        <p:blipFill>
          <a:blip r:embed="rId4" cstate="print"/>
          <a:srcRect/>
          <a:stretch>
            <a:fillRect/>
          </a:stretch>
        </p:blipFill>
        <p:spPr bwMode="auto">
          <a:xfrm>
            <a:off x="6312346" y="1772816"/>
            <a:ext cx="2724150" cy="3835400"/>
          </a:xfrm>
          <a:prstGeom prst="rect">
            <a:avLst/>
          </a:prstGeom>
          <a:noFill/>
          <a:ln w="9525">
            <a:solidFill>
              <a:schemeClr val="tx1">
                <a:alpha val="47842"/>
              </a:schemeClr>
            </a:solidFill>
            <a:miter lim="800000"/>
            <a:headEnd/>
            <a:tailEnd/>
          </a:ln>
        </p:spPr>
      </p:pic>
      <p:sp>
        <p:nvSpPr>
          <p:cNvPr id="6" name="Title 1"/>
          <p:cNvSpPr txBox="1">
            <a:spLocks/>
          </p:cNvSpPr>
          <p:nvPr/>
        </p:nvSpPr>
        <p:spPr>
          <a:xfrm>
            <a:off x="35496" y="446807"/>
            <a:ext cx="7772400" cy="1470025"/>
          </a:xfrm>
          <a:prstGeom prst="rect">
            <a:avLst/>
          </a:prstGeom>
        </p:spPr>
        <p:txBody>
          <a:bodyPr vert="horz" lIns="91440" tIns="45720" rIns="91440" bIns="45720" rtlCol="0" anchor="ctr">
            <a:normAutofit fontScale="97500"/>
          </a:bodyPr>
          <a:lstStyle/>
          <a:p>
            <a:pPr>
              <a:defRPr/>
            </a:pPr>
            <a:r>
              <a:rPr lang="hr-HR" sz="2800" dirty="0"/>
              <a:t>Typology of Transboundary Conservation Areas</a:t>
            </a:r>
          </a:p>
        </p:txBody>
      </p:sp>
    </p:spTree>
    <p:extLst>
      <p:ext uri="{BB962C8B-B14F-4D97-AF65-F5344CB8AC3E}">
        <p14:creationId xmlns:p14="http://schemas.microsoft.com/office/powerpoint/2010/main" val="1525554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1799877"/>
            <a:ext cx="4824536" cy="4221411"/>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marL="0" indent="0">
              <a:buNone/>
            </a:pPr>
            <a:r>
              <a:rPr lang="en-GB" sz="2000" dirty="0" smtClean="0"/>
              <a:t>A </a:t>
            </a:r>
            <a:r>
              <a:rPr lang="en-GB" sz="2000" b="1" dirty="0"/>
              <a:t>Transboundary Protected Area </a:t>
            </a:r>
            <a:r>
              <a:rPr lang="en-GB" sz="2000" dirty="0"/>
              <a:t>is a clearly defined geographical space that is comprised of protected </a:t>
            </a:r>
            <a:r>
              <a:rPr lang="en-GB" sz="2000" dirty="0" smtClean="0"/>
              <a:t>areas</a:t>
            </a:r>
            <a:r>
              <a:rPr lang="hr-HR" sz="2000" dirty="0" smtClean="0"/>
              <a:t>*</a:t>
            </a:r>
            <a:r>
              <a:rPr lang="en-GB" sz="2000" dirty="0" smtClean="0"/>
              <a:t> </a:t>
            </a:r>
            <a:r>
              <a:rPr lang="en-GB" sz="2000" dirty="0"/>
              <a:t>that are ecologically connected across one or more international boundaries and is under some form of cooperation.</a:t>
            </a:r>
            <a:r>
              <a:rPr lang="en-ZA" sz="2000" dirty="0"/>
              <a:t> </a:t>
            </a:r>
            <a:endParaRPr lang="hr-HR" sz="2000" dirty="0" smtClean="0"/>
          </a:p>
          <a:p>
            <a:pPr marL="0" indent="0">
              <a:buNone/>
            </a:pPr>
            <a:endParaRPr lang="hr-HR" sz="2000" dirty="0" smtClean="0"/>
          </a:p>
          <a:p>
            <a:pPr marL="0" indent="0">
              <a:buNone/>
            </a:pPr>
            <a:r>
              <a:rPr lang="hr-HR" sz="1000" i="1" dirty="0"/>
              <a:t>*Dudley, 2008</a:t>
            </a:r>
          </a:p>
          <a:p>
            <a:pPr marL="0" indent="0">
              <a:buNone/>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332656"/>
            <a:ext cx="7772400" cy="1470025"/>
          </a:xfrm>
          <a:prstGeom prst="rect">
            <a:avLst/>
          </a:prstGeom>
        </p:spPr>
        <p:txBody>
          <a:bodyPr vert="horz" lIns="91440" tIns="45720" rIns="91440" bIns="45720" rtlCol="0" anchor="ctr">
            <a:normAutofit fontScale="97500"/>
          </a:bodyPr>
          <a:lstStyle/>
          <a:p>
            <a:pPr marL="457200" indent="-457200">
              <a:defRPr/>
            </a:pPr>
            <a:r>
              <a:rPr lang="hr-HR" sz="2800" dirty="0" smtClean="0"/>
              <a:t>Definitions of TBCA types</a:t>
            </a:r>
          </a:p>
        </p:txBody>
      </p:sp>
      <p:pic>
        <p:nvPicPr>
          <p:cNvPr id="6" name="Picture 5" descr="DRC-Gorrille_119"/>
          <p:cNvPicPr>
            <a:picLocks noChangeAspect="1" noChangeArrowheads="1"/>
          </p:cNvPicPr>
          <p:nvPr/>
        </p:nvPicPr>
        <p:blipFill>
          <a:blip r:embed="rId4" cstate="print"/>
          <a:srcRect/>
          <a:stretch>
            <a:fillRect/>
          </a:stretch>
        </p:blipFill>
        <p:spPr bwMode="auto">
          <a:xfrm>
            <a:off x="6167438" y="1628899"/>
            <a:ext cx="2687637" cy="2016125"/>
          </a:xfrm>
          <a:prstGeom prst="rect">
            <a:avLst/>
          </a:prstGeom>
          <a:noFill/>
          <a:ln w="9525">
            <a:solidFill>
              <a:schemeClr val="tx1">
                <a:alpha val="43137"/>
              </a:schemeClr>
            </a:solidFill>
            <a:miter lim="800000"/>
            <a:headEnd/>
            <a:tailEnd/>
          </a:ln>
        </p:spPr>
      </p:pic>
      <p:pic>
        <p:nvPicPr>
          <p:cNvPr id="7" name="Picture 6"/>
          <p:cNvPicPr/>
          <p:nvPr/>
        </p:nvPicPr>
        <p:blipFill>
          <a:blip r:embed="rId5"/>
          <a:stretch>
            <a:fillRect/>
          </a:stretch>
        </p:blipFill>
        <p:spPr>
          <a:xfrm>
            <a:off x="6175299" y="3645024"/>
            <a:ext cx="2717181" cy="2077221"/>
          </a:xfrm>
          <a:prstGeom prst="rect">
            <a:avLst/>
          </a:prstGeom>
        </p:spPr>
      </p:pic>
    </p:spTree>
    <p:extLst>
      <p:ext uri="{BB962C8B-B14F-4D97-AF65-F5344CB8AC3E}">
        <p14:creationId xmlns:p14="http://schemas.microsoft.com/office/powerpoint/2010/main" val="331478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1799877"/>
            <a:ext cx="4824536" cy="4221411"/>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0" indent="0">
              <a:buNone/>
            </a:pPr>
            <a:r>
              <a:rPr lang="en-GB" sz="2000" dirty="0"/>
              <a:t>A </a:t>
            </a:r>
            <a:r>
              <a:rPr lang="en-GB" sz="2000" b="1" dirty="0"/>
              <a:t>Transboundary Conservation Landscape and/or Seascape </a:t>
            </a:r>
            <a:r>
              <a:rPr lang="hr-HR" sz="2000" b="1" dirty="0" smtClean="0"/>
              <a:t> </a:t>
            </a:r>
            <a:r>
              <a:rPr lang="hr-HR" sz="2000" dirty="0" smtClean="0"/>
              <a:t>is </a:t>
            </a:r>
            <a:r>
              <a:rPr lang="en-GB" sz="2000" dirty="0" smtClean="0"/>
              <a:t>an </a:t>
            </a:r>
            <a:r>
              <a:rPr lang="en-GB" sz="2000" dirty="0"/>
              <a:t>ecologically connected area </a:t>
            </a:r>
            <a:r>
              <a:rPr lang="en-GB" sz="2000" dirty="0" smtClean="0"/>
              <a:t>that </a:t>
            </a:r>
            <a:r>
              <a:rPr lang="en-GB" sz="2000" dirty="0"/>
              <a:t>sustains ecological processes </a:t>
            </a:r>
            <a:r>
              <a:rPr lang="en-GB" sz="2000" dirty="0" smtClean="0"/>
              <a:t>and </a:t>
            </a:r>
            <a:r>
              <a:rPr lang="en-GB" sz="2000" dirty="0"/>
              <a:t>crosses one or more international boundaries, </a:t>
            </a:r>
            <a:r>
              <a:rPr lang="en-GB" sz="2000" dirty="0" smtClean="0"/>
              <a:t>and </a:t>
            </a:r>
            <a:r>
              <a:rPr lang="en-GB" sz="2000" dirty="0"/>
              <a:t>which includes protected areas </a:t>
            </a:r>
            <a:r>
              <a:rPr lang="en-GB" sz="2000" dirty="0" smtClean="0"/>
              <a:t>as </a:t>
            </a:r>
            <a:r>
              <a:rPr lang="en-GB" sz="2000" dirty="0"/>
              <a:t>well as multiple resource use areas, </a:t>
            </a:r>
            <a:r>
              <a:rPr lang="en-GB" sz="2000" dirty="0" smtClean="0"/>
              <a:t>and </a:t>
            </a:r>
            <a:r>
              <a:rPr lang="en-GB" sz="2000" dirty="0"/>
              <a:t>is under some form of cooperation.</a:t>
            </a:r>
            <a:endParaRPr lang="hr-HR" sz="2000" dirty="0"/>
          </a:p>
          <a:p>
            <a:pPr marL="0" indent="0">
              <a:buNone/>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332656"/>
            <a:ext cx="7772400" cy="1470025"/>
          </a:xfrm>
          <a:prstGeom prst="rect">
            <a:avLst/>
          </a:prstGeom>
        </p:spPr>
        <p:txBody>
          <a:bodyPr vert="horz" lIns="91440" tIns="45720" rIns="91440" bIns="45720" rtlCol="0" anchor="ctr">
            <a:normAutofit fontScale="97500"/>
          </a:bodyPr>
          <a:lstStyle/>
          <a:p>
            <a:pPr marL="457200" indent="-457200">
              <a:defRPr/>
            </a:pPr>
            <a:r>
              <a:rPr lang="hr-HR" sz="2800" dirty="0" smtClean="0"/>
              <a:t>Definitions of TBCA types</a:t>
            </a:r>
          </a:p>
        </p:txBody>
      </p:sp>
      <p:pic>
        <p:nvPicPr>
          <p:cNvPr id="8" name="Picture 7" descr="C:\Users\Maja\Documents\PROTECTED AREAS general\TB Conservation_SPECIALIST GROUP\PROJECTS\Best Practice Guideline\BPG Content\Chapter 3 Definitions\Fig 2 TBCL.png"/>
          <p:cNvPicPr/>
          <p:nvPr/>
        </p:nvPicPr>
        <p:blipFill>
          <a:blip r:embed="rId4">
            <a:extLst>
              <a:ext uri="{28A0092B-C50C-407E-A947-70E740481C1C}">
                <a14:useLocalDpi xmlns:a14="http://schemas.microsoft.com/office/drawing/2010/main" val="0"/>
              </a:ext>
            </a:extLst>
          </a:blip>
          <a:srcRect/>
          <a:stretch>
            <a:fillRect/>
          </a:stretch>
        </p:blipFill>
        <p:spPr bwMode="auto">
          <a:xfrm>
            <a:off x="6038961" y="1772816"/>
            <a:ext cx="3141551" cy="3024336"/>
          </a:xfrm>
          <a:prstGeom prst="rect">
            <a:avLst/>
          </a:prstGeom>
          <a:noFill/>
          <a:ln>
            <a:noFill/>
          </a:ln>
        </p:spPr>
      </p:pic>
    </p:spTree>
    <p:extLst>
      <p:ext uri="{BB962C8B-B14F-4D97-AF65-F5344CB8AC3E}">
        <p14:creationId xmlns:p14="http://schemas.microsoft.com/office/powerpoint/2010/main" val="1434596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2087909"/>
            <a:ext cx="8208912" cy="4221411"/>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0" indent="0">
              <a:buNone/>
            </a:pPr>
            <a:r>
              <a:rPr lang="en-GB" sz="2000" b="1" dirty="0"/>
              <a:t>Transboundary Migration </a:t>
            </a:r>
            <a:endParaRPr lang="hr-HR" sz="2000" b="1" dirty="0" smtClean="0"/>
          </a:p>
          <a:p>
            <a:pPr marL="0" indent="0">
              <a:buNone/>
            </a:pPr>
            <a:r>
              <a:rPr lang="en-GB" sz="2000" b="1" dirty="0" smtClean="0"/>
              <a:t>Conservation </a:t>
            </a:r>
            <a:r>
              <a:rPr lang="en-GB" sz="2000" b="1" dirty="0"/>
              <a:t>Areas </a:t>
            </a:r>
            <a:r>
              <a:rPr lang="en-GB" sz="2000" dirty="0"/>
              <a:t>are </a:t>
            </a:r>
            <a:endParaRPr lang="hr-HR" sz="2000" dirty="0" smtClean="0"/>
          </a:p>
          <a:p>
            <a:pPr marL="0" indent="0">
              <a:buNone/>
            </a:pPr>
            <a:r>
              <a:rPr lang="en-GB" sz="2000" dirty="0" smtClean="0"/>
              <a:t>wildlife </a:t>
            </a:r>
            <a:r>
              <a:rPr lang="en-GB" sz="2000" dirty="0"/>
              <a:t>habitats that are necessary </a:t>
            </a:r>
            <a:endParaRPr lang="hr-HR" sz="2000" dirty="0" smtClean="0"/>
          </a:p>
          <a:p>
            <a:pPr marL="0" indent="0">
              <a:buNone/>
            </a:pPr>
            <a:r>
              <a:rPr lang="en-GB" sz="2000" dirty="0" smtClean="0"/>
              <a:t>to </a:t>
            </a:r>
            <a:r>
              <a:rPr lang="en-GB" sz="2000" dirty="0"/>
              <a:t>sustain populations of </a:t>
            </a:r>
            <a:endParaRPr lang="hr-HR" sz="2000" dirty="0" smtClean="0"/>
          </a:p>
          <a:p>
            <a:pPr marL="0" indent="0">
              <a:buNone/>
            </a:pPr>
            <a:r>
              <a:rPr lang="en-GB" sz="2000" dirty="0" smtClean="0"/>
              <a:t>migratory </a:t>
            </a:r>
            <a:r>
              <a:rPr lang="en-GB" sz="2000" dirty="0"/>
              <a:t>species and </a:t>
            </a:r>
            <a:endParaRPr lang="hr-HR" sz="2000" dirty="0" smtClean="0"/>
          </a:p>
          <a:p>
            <a:pPr marL="0" indent="0">
              <a:buNone/>
            </a:pPr>
            <a:r>
              <a:rPr lang="en-GB" sz="2000" dirty="0" smtClean="0"/>
              <a:t>are </a:t>
            </a:r>
            <a:r>
              <a:rPr lang="en-GB" sz="2000" dirty="0"/>
              <a:t>under some form of cooperation.</a:t>
            </a:r>
          </a:p>
          <a:p>
            <a:pPr marL="0" indent="0">
              <a:buNone/>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332656"/>
            <a:ext cx="7772400" cy="1470025"/>
          </a:xfrm>
          <a:prstGeom prst="rect">
            <a:avLst/>
          </a:prstGeom>
        </p:spPr>
        <p:txBody>
          <a:bodyPr vert="horz" lIns="91440" tIns="45720" rIns="91440" bIns="45720" rtlCol="0" anchor="ctr">
            <a:normAutofit fontScale="97500"/>
          </a:bodyPr>
          <a:lstStyle/>
          <a:p>
            <a:pPr marL="457200" indent="-457200">
              <a:defRPr/>
            </a:pPr>
            <a:r>
              <a:rPr lang="hr-HR" sz="2800" dirty="0" smtClean="0"/>
              <a:t>Definitions of TBCA types</a:t>
            </a:r>
          </a:p>
        </p:txBody>
      </p:sp>
      <p:pic>
        <p:nvPicPr>
          <p:cNvPr id="11" name="Picture 2" descr="C:\Users\Maja\Documents\PROTECTED AREAS general\TB Conservation_SPECIALIST GROUP\PROJECTS\Best Practice Guideline\BPG Content\PHOTOS\POTENTIAL\Birdwatchers at Illmitz-Hoelle (Sabine Koenig) (800x5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873" y="2278360"/>
            <a:ext cx="3440607" cy="2302768"/>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5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2231925"/>
            <a:ext cx="4824536" cy="4221411"/>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0" indent="0">
              <a:buNone/>
            </a:pPr>
            <a:r>
              <a:rPr lang="en-GB" sz="2000" dirty="0"/>
              <a:t>A </a:t>
            </a:r>
            <a:r>
              <a:rPr lang="en-GB" sz="2000" b="1" dirty="0"/>
              <a:t>Park for Peace</a:t>
            </a:r>
            <a:r>
              <a:rPr lang="en-GB" sz="2000" dirty="0"/>
              <a:t> is a special designation that may be applied to any of the three types of Transboundary Conservation Areas and is dedicated to the promotion, celebration, and/or commemoration of peace and cooperation.</a:t>
            </a:r>
          </a:p>
          <a:p>
            <a:pPr marL="0" indent="0">
              <a:buNone/>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332656"/>
            <a:ext cx="7772400" cy="1470025"/>
          </a:xfrm>
          <a:prstGeom prst="rect">
            <a:avLst/>
          </a:prstGeom>
        </p:spPr>
        <p:txBody>
          <a:bodyPr vert="horz" lIns="91440" tIns="45720" rIns="91440" bIns="45720" rtlCol="0" anchor="ctr">
            <a:normAutofit fontScale="97500"/>
          </a:bodyPr>
          <a:lstStyle/>
          <a:p>
            <a:pPr marL="457200" indent="-457200">
              <a:defRPr/>
            </a:pPr>
            <a:r>
              <a:rPr lang="hr-HR" sz="2800" dirty="0" smtClean="0"/>
              <a:t>Definitions of TBCA types</a:t>
            </a:r>
          </a:p>
        </p:txBody>
      </p:sp>
      <p:pic>
        <p:nvPicPr>
          <p:cNvPr id="6" name="Picture 2" descr="E:\FOTKE\South Africa\SA21_l.jpg"/>
          <p:cNvPicPr>
            <a:picLocks noChangeAspect="1" noChangeArrowheads="1"/>
          </p:cNvPicPr>
          <p:nvPr/>
        </p:nvPicPr>
        <p:blipFill>
          <a:blip r:embed="rId4" cstate="print"/>
          <a:srcRect t="3876"/>
          <a:stretch>
            <a:fillRect/>
          </a:stretch>
        </p:blipFill>
        <p:spPr bwMode="auto">
          <a:xfrm>
            <a:off x="5940152" y="1412776"/>
            <a:ext cx="2942246" cy="4227364"/>
          </a:xfrm>
          <a:prstGeom prst="rect">
            <a:avLst/>
          </a:prstGeom>
          <a:noFill/>
          <a:ln w="9525">
            <a:solidFill>
              <a:schemeClr val="tx1">
                <a:alpha val="61176"/>
              </a:schemeClr>
            </a:solidFill>
            <a:miter lim="800000"/>
            <a:headEnd/>
            <a:tailEnd/>
          </a:ln>
        </p:spPr>
      </p:pic>
    </p:spTree>
    <p:extLst>
      <p:ext uri="{BB962C8B-B14F-4D97-AF65-F5344CB8AC3E}">
        <p14:creationId xmlns:p14="http://schemas.microsoft.com/office/powerpoint/2010/main" val="255023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2914" y="1556792"/>
            <a:ext cx="8389566" cy="4248472"/>
          </a:xfrm>
        </p:spPr>
        <p:txBody>
          <a:bodyPr rtlCol="0">
            <a:normAutofit/>
          </a:bodyPr>
          <a:lstStyle/>
          <a:p>
            <a:pPr>
              <a:defRPr/>
            </a:pPr>
            <a:endParaRPr lang="hr-HR" sz="2000" dirty="0" smtClean="0"/>
          </a:p>
          <a:p>
            <a:pPr marL="457200" indent="-457200" eaLnBrk="1" fontAlgn="auto" hangingPunct="1">
              <a:spcAft>
                <a:spcPts val="0"/>
              </a:spcAft>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11" name="Title 1"/>
          <p:cNvSpPr txBox="1">
            <a:spLocks/>
          </p:cNvSpPr>
          <p:nvPr/>
        </p:nvSpPr>
        <p:spPr>
          <a:xfrm>
            <a:off x="179512" y="116632"/>
            <a:ext cx="7772400" cy="1470025"/>
          </a:xfrm>
          <a:prstGeom prst="rect">
            <a:avLst/>
          </a:prstGeom>
        </p:spPr>
        <p:txBody>
          <a:bodyPr vert="horz" lIns="91440" tIns="45720" rIns="91440" bIns="45720" rtlCol="0" anchor="ctr">
            <a:normAutofit fontScale="97500"/>
          </a:bodyPr>
          <a:lstStyle/>
          <a:p>
            <a:pPr marL="457200" indent="-457200">
              <a:defRPr/>
            </a:pPr>
            <a:r>
              <a:rPr lang="hr-HR" sz="2800" dirty="0" smtClean="0"/>
              <a:t>Models of cooperation in TBC</a:t>
            </a:r>
            <a:endParaRPr lang="hr-HR" sz="1600" i="1" dirty="0"/>
          </a:p>
        </p:txBody>
      </p:sp>
      <p:graphicFrame>
        <p:nvGraphicFramePr>
          <p:cNvPr id="2" name="Table 1"/>
          <p:cNvGraphicFramePr>
            <a:graphicFrameLocks noGrp="1"/>
          </p:cNvGraphicFramePr>
          <p:nvPr>
            <p:extLst>
              <p:ext uri="{D42A27DB-BD31-4B8C-83A1-F6EECF244321}">
                <p14:modId xmlns:p14="http://schemas.microsoft.com/office/powerpoint/2010/main" val="3999567593"/>
              </p:ext>
            </p:extLst>
          </p:nvPr>
        </p:nvGraphicFramePr>
        <p:xfrm>
          <a:off x="179512" y="1268761"/>
          <a:ext cx="8712968" cy="4633000"/>
        </p:xfrm>
        <a:graphic>
          <a:graphicData uri="http://schemas.openxmlformats.org/drawingml/2006/table">
            <a:tbl>
              <a:tblPr firstRow="1" firstCol="1" bandRow="1">
                <a:tableStyleId>{5C22544A-7EE6-4342-B048-85BDC9FD1C3A}</a:tableStyleId>
              </a:tblPr>
              <a:tblGrid>
                <a:gridCol w="2823560"/>
                <a:gridCol w="5889408"/>
              </a:tblGrid>
              <a:tr h="238763">
                <a:tc>
                  <a:txBody>
                    <a:bodyPr/>
                    <a:lstStyle/>
                    <a:p>
                      <a:pPr algn="ctr">
                        <a:spcAft>
                          <a:spcPts val="0"/>
                        </a:spcAft>
                      </a:pPr>
                      <a:r>
                        <a:rPr lang="en-GB" sz="1800" dirty="0">
                          <a:solidFill>
                            <a:schemeClr val="tx1"/>
                          </a:solidFill>
                          <a:effectLst/>
                        </a:rPr>
                        <a:t>Model of cooperation</a:t>
                      </a:r>
                      <a:endParaRPr lang="en-GB" sz="18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spcAft>
                          <a:spcPts val="0"/>
                        </a:spcAft>
                      </a:pPr>
                      <a:r>
                        <a:rPr lang="en-GB" sz="1800" dirty="0">
                          <a:solidFill>
                            <a:schemeClr val="tx1"/>
                          </a:solidFill>
                          <a:effectLst/>
                        </a:rPr>
                        <a:t>Example</a:t>
                      </a:r>
                      <a:endParaRPr lang="en-GB" sz="18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r>
              <a:tr h="955053">
                <a:tc>
                  <a:txBody>
                    <a:bodyPr/>
                    <a:lstStyle/>
                    <a:p>
                      <a:pPr algn="ctr">
                        <a:spcAft>
                          <a:spcPts val="0"/>
                        </a:spcAft>
                      </a:pPr>
                      <a:r>
                        <a:rPr lang="en-GB" sz="1800" dirty="0">
                          <a:effectLst/>
                        </a:rPr>
                        <a:t>Communication or</a:t>
                      </a:r>
                    </a:p>
                    <a:p>
                      <a:pPr algn="ctr">
                        <a:spcAft>
                          <a:spcPts val="0"/>
                        </a:spcAft>
                      </a:pPr>
                      <a:r>
                        <a:rPr lang="en-GB" sz="1800" dirty="0">
                          <a:effectLst/>
                        </a:rPr>
                        <a:t>Information sharing</a:t>
                      </a:r>
                      <a:endParaRPr lang="en-GB" sz="1800" dirty="0">
                        <a:effectLst/>
                        <a:latin typeface="Calibri"/>
                        <a:ea typeface="Calibri"/>
                        <a:cs typeface="Times New Roman"/>
                      </a:endParaRPr>
                    </a:p>
                  </a:txBody>
                  <a:tcPr marL="68580" marR="68580" marT="0" marB="0" anchor="ctr">
                    <a:solidFill>
                      <a:srgbClr val="002060"/>
                    </a:solidFill>
                  </a:tcPr>
                </a:tc>
                <a:tc>
                  <a:txBody>
                    <a:bodyPr/>
                    <a:lstStyle/>
                    <a:p>
                      <a:pPr marL="342900" lvl="0" indent="-342900">
                        <a:spcAft>
                          <a:spcPts val="0"/>
                        </a:spcAft>
                        <a:buFont typeface="Symbol"/>
                        <a:buChar char=""/>
                      </a:pPr>
                      <a:r>
                        <a:rPr lang="en-GB" sz="1400" dirty="0">
                          <a:effectLst/>
                        </a:rPr>
                        <a:t>Occasional or regular communication on actions, problems, opportunities or other relevant issues </a:t>
                      </a:r>
                    </a:p>
                    <a:p>
                      <a:pPr marL="342900" lvl="0" indent="-342900">
                        <a:spcAft>
                          <a:spcPts val="0"/>
                        </a:spcAft>
                        <a:buFont typeface="Symbol"/>
                        <a:buChar char=""/>
                      </a:pPr>
                      <a:r>
                        <a:rPr lang="en-GB" sz="1400" dirty="0">
                          <a:effectLst/>
                        </a:rPr>
                        <a:t>Sharing of </a:t>
                      </a:r>
                      <a:r>
                        <a:rPr lang="en-GB" sz="1400" dirty="0" smtClean="0">
                          <a:effectLst/>
                        </a:rPr>
                        <a:t>information</a:t>
                      </a:r>
                      <a:endParaRPr lang="en-GB" sz="1400" dirty="0">
                        <a:effectLst/>
                        <a:latin typeface="Calibri"/>
                        <a:ea typeface="Calibri"/>
                        <a:cs typeface="Times New Roman"/>
                      </a:endParaRPr>
                    </a:p>
                  </a:txBody>
                  <a:tcPr marL="68580" marR="68580" marT="0" marB="0">
                    <a:solidFill>
                      <a:schemeClr val="bg1"/>
                    </a:solidFill>
                  </a:tcPr>
                </a:tc>
              </a:tr>
              <a:tr h="716290">
                <a:tc>
                  <a:txBody>
                    <a:bodyPr/>
                    <a:lstStyle/>
                    <a:p>
                      <a:pPr algn="ctr">
                        <a:spcAft>
                          <a:spcPts val="0"/>
                        </a:spcAft>
                      </a:pPr>
                      <a:r>
                        <a:rPr lang="en-GB" sz="1800" dirty="0">
                          <a:effectLst/>
                        </a:rPr>
                        <a:t>Consultation</a:t>
                      </a:r>
                      <a:endParaRPr lang="en-GB" sz="1800" dirty="0">
                        <a:effectLst/>
                        <a:latin typeface="Calibri"/>
                        <a:ea typeface="Calibri"/>
                        <a:cs typeface="Times New Roman"/>
                      </a:endParaRPr>
                    </a:p>
                  </a:txBody>
                  <a:tcPr marL="68580" marR="68580" marT="0" marB="0" anchor="ctr">
                    <a:solidFill>
                      <a:srgbClr val="002060"/>
                    </a:solidFill>
                  </a:tcPr>
                </a:tc>
                <a:tc>
                  <a:txBody>
                    <a:bodyPr/>
                    <a:lstStyle/>
                    <a:p>
                      <a:pPr marL="342900" lvl="0" indent="-342900">
                        <a:spcAft>
                          <a:spcPts val="0"/>
                        </a:spcAft>
                        <a:buFont typeface="Symbol"/>
                        <a:buChar char=""/>
                      </a:pPr>
                      <a:r>
                        <a:rPr lang="en-GB" sz="1400" dirty="0">
                          <a:effectLst/>
                        </a:rPr>
                        <a:t>Seeking opinion, feedback or advice from each </a:t>
                      </a:r>
                      <a:r>
                        <a:rPr lang="en-GB" sz="1400" dirty="0" smtClean="0">
                          <a:effectLst/>
                        </a:rPr>
                        <a:t>other</a:t>
                      </a:r>
                      <a:endParaRPr lang="en-GB" sz="1400" dirty="0">
                        <a:effectLst/>
                      </a:endParaRPr>
                    </a:p>
                    <a:p>
                      <a:pPr marL="342900" lvl="0" indent="-342900">
                        <a:spcAft>
                          <a:spcPts val="0"/>
                        </a:spcAft>
                        <a:buFont typeface="Symbol"/>
                        <a:buChar char=""/>
                      </a:pPr>
                      <a:r>
                        <a:rPr lang="en-GB" sz="1400" dirty="0">
                          <a:effectLst/>
                        </a:rPr>
                        <a:t>Cooperative process with the aim to harmonize management</a:t>
                      </a:r>
                      <a:endParaRPr lang="en-GB" sz="1400" dirty="0">
                        <a:effectLst/>
                        <a:latin typeface="Calibri"/>
                        <a:ea typeface="Calibri"/>
                        <a:cs typeface="Times New Roman"/>
                      </a:endParaRPr>
                    </a:p>
                  </a:txBody>
                  <a:tcPr marL="68580" marR="68580" marT="0" marB="0">
                    <a:solidFill>
                      <a:schemeClr val="accent1">
                        <a:lumMod val="20000"/>
                        <a:lumOff val="80000"/>
                      </a:schemeClr>
                    </a:solidFill>
                  </a:tcPr>
                </a:tc>
              </a:tr>
              <a:tr h="1432579">
                <a:tc>
                  <a:txBody>
                    <a:bodyPr/>
                    <a:lstStyle/>
                    <a:p>
                      <a:pPr algn="ctr">
                        <a:spcAft>
                          <a:spcPts val="0"/>
                        </a:spcAft>
                      </a:pPr>
                      <a:r>
                        <a:rPr lang="en-GB" sz="1800" dirty="0">
                          <a:effectLst/>
                        </a:rPr>
                        <a:t>Coordinated action </a:t>
                      </a:r>
                      <a:endParaRPr lang="en-GB" sz="1800" dirty="0">
                        <a:effectLst/>
                        <a:latin typeface="Calibri"/>
                        <a:ea typeface="Calibri"/>
                        <a:cs typeface="Times New Roman"/>
                      </a:endParaRPr>
                    </a:p>
                  </a:txBody>
                  <a:tcPr marL="68580" marR="68580" marT="0" marB="0" anchor="ctr">
                    <a:solidFill>
                      <a:srgbClr val="002060"/>
                    </a:solidFill>
                  </a:tcPr>
                </a:tc>
                <a:tc>
                  <a:txBody>
                    <a:bodyPr/>
                    <a:lstStyle/>
                    <a:p>
                      <a:pPr marL="342900" lvl="0" indent="-342900">
                        <a:spcAft>
                          <a:spcPts val="0"/>
                        </a:spcAft>
                        <a:buFont typeface="Symbol"/>
                        <a:buChar char=""/>
                      </a:pPr>
                      <a:r>
                        <a:rPr lang="en-GB" sz="1400" dirty="0">
                          <a:effectLst/>
                        </a:rPr>
                        <a:t>Jointly coordinated management actions implemented within the sovereign areas of each party, that contribute to the conservation goals of the entire transboundary ecosystem, e.g. monitoring of species and ecological processes occurs as regular activity on the territory of each party, but the results contribute to conservation of species or ecosystems in the whole shared ecosystem       </a:t>
                      </a:r>
                    </a:p>
                    <a:p>
                      <a:pPr marL="342900" lvl="0" indent="-342900">
                        <a:spcAft>
                          <a:spcPts val="0"/>
                        </a:spcAft>
                        <a:buFont typeface="Symbol"/>
                        <a:buChar char=""/>
                      </a:pPr>
                      <a:r>
                        <a:rPr lang="en-GB" sz="1400" dirty="0">
                          <a:effectLst/>
                        </a:rPr>
                        <a:t>This </a:t>
                      </a:r>
                      <a:r>
                        <a:rPr lang="hr-HR" sz="1400" dirty="0" smtClean="0">
                          <a:effectLst/>
                        </a:rPr>
                        <a:t>i</a:t>
                      </a:r>
                      <a:r>
                        <a:rPr lang="en-GB" sz="1400" dirty="0" smtClean="0">
                          <a:effectLst/>
                        </a:rPr>
                        <a:t>s a </a:t>
                      </a:r>
                      <a:r>
                        <a:rPr lang="en-GB" sz="1400" dirty="0">
                          <a:effectLst/>
                        </a:rPr>
                        <a:t>form of cooperative management </a:t>
                      </a:r>
                      <a:endParaRPr lang="en-GB" sz="1400" dirty="0">
                        <a:effectLst/>
                        <a:latin typeface="Calibri"/>
                        <a:ea typeface="Calibri"/>
                        <a:cs typeface="Times New Roman"/>
                      </a:endParaRPr>
                    </a:p>
                  </a:txBody>
                  <a:tcPr marL="68580" marR="68580" marT="0" marB="0">
                    <a:solidFill>
                      <a:schemeClr val="bg1"/>
                    </a:solidFill>
                  </a:tcPr>
                </a:tc>
              </a:tr>
              <a:tr h="1193817">
                <a:tc>
                  <a:txBody>
                    <a:bodyPr/>
                    <a:lstStyle/>
                    <a:p>
                      <a:pPr algn="ctr">
                        <a:spcAft>
                          <a:spcPts val="0"/>
                        </a:spcAft>
                      </a:pPr>
                      <a:r>
                        <a:rPr lang="en-GB" sz="1800" dirty="0">
                          <a:effectLst/>
                        </a:rPr>
                        <a:t>Joint implementation of decisions</a:t>
                      </a:r>
                      <a:endParaRPr lang="en-GB" sz="1800" dirty="0">
                        <a:effectLst/>
                        <a:latin typeface="Calibri"/>
                        <a:ea typeface="Calibri"/>
                        <a:cs typeface="Times New Roman"/>
                      </a:endParaRPr>
                    </a:p>
                  </a:txBody>
                  <a:tcPr marL="68580" marR="68580" marT="0" marB="0" anchor="ctr">
                    <a:solidFill>
                      <a:srgbClr val="002060"/>
                    </a:solidFill>
                  </a:tcPr>
                </a:tc>
                <a:tc>
                  <a:txBody>
                    <a:bodyPr/>
                    <a:lstStyle/>
                    <a:p>
                      <a:pPr marL="342900" lvl="0" indent="-342900">
                        <a:spcAft>
                          <a:spcPts val="0"/>
                        </a:spcAft>
                        <a:buFont typeface="Symbol"/>
                        <a:buChar char=""/>
                      </a:pPr>
                      <a:r>
                        <a:rPr lang="en-GB" sz="1400" dirty="0">
                          <a:effectLst/>
                        </a:rPr>
                        <a:t>Jointly coordinated and implemented management actions across the sovereignty boundaries, e.g.  joint law enforcement patrols, joint fundraising and project implementation, the production of marketing material that profiles the TBCA as a single entity, etc.</a:t>
                      </a:r>
                    </a:p>
                    <a:p>
                      <a:pPr marL="342900" lvl="0" indent="-342900">
                        <a:spcAft>
                          <a:spcPts val="0"/>
                        </a:spcAft>
                        <a:buFont typeface="Symbol"/>
                        <a:buChar char=""/>
                      </a:pPr>
                      <a:r>
                        <a:rPr lang="en-GB" sz="1400" dirty="0">
                          <a:effectLst/>
                        </a:rPr>
                        <a:t>This </a:t>
                      </a:r>
                      <a:r>
                        <a:rPr lang="en-GB" sz="1400" dirty="0" smtClean="0">
                          <a:effectLst/>
                        </a:rPr>
                        <a:t>is</a:t>
                      </a:r>
                      <a:r>
                        <a:rPr lang="hr-HR" sz="1400" dirty="0" smtClean="0">
                          <a:effectLst/>
                        </a:rPr>
                        <a:t> a f</a:t>
                      </a:r>
                      <a:r>
                        <a:rPr lang="en-GB" sz="1400" dirty="0" err="1" smtClean="0">
                          <a:effectLst/>
                        </a:rPr>
                        <a:t>orm</a:t>
                      </a:r>
                      <a:r>
                        <a:rPr lang="en-GB" sz="1400" dirty="0" smtClean="0">
                          <a:effectLst/>
                        </a:rPr>
                        <a:t> </a:t>
                      </a:r>
                      <a:r>
                        <a:rPr lang="en-GB" sz="1400" dirty="0">
                          <a:effectLst/>
                        </a:rPr>
                        <a:t>of cooperative management</a:t>
                      </a:r>
                      <a:endParaRPr lang="en-GB" sz="1400" dirty="0">
                        <a:effectLst/>
                        <a:latin typeface="Calibri"/>
                        <a:ea typeface="Calibri"/>
                        <a:cs typeface="Times New Roman"/>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252732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679</Words>
  <Application>Microsoft Office PowerPoint</Application>
  <PresentationFormat>On-screen Show (4:3)</PresentationFormat>
  <Paragraphs>205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WCPA Best Practice Protected Area Guidelines on transboundary conservation: Key concepts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TRANSBOUNDARY CONSERVATION AND WCPA BEST PRACTICE GUIDELINES SERIES</dc:title>
  <dc:creator>Maja Vasilijevic</dc:creator>
  <cp:lastModifiedBy>Maja Vasilijevic</cp:lastModifiedBy>
  <cp:revision>40</cp:revision>
  <dcterms:created xsi:type="dcterms:W3CDTF">2014-11-03T07:48:02Z</dcterms:created>
  <dcterms:modified xsi:type="dcterms:W3CDTF">2014-11-17T13:33:53Z</dcterms:modified>
</cp:coreProperties>
</file>